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84" r:id="rId1"/>
  </p:sldMasterIdLst>
  <p:notesMasterIdLst>
    <p:notesMasterId r:id="rId124"/>
  </p:notesMasterIdLst>
  <p:sldIdLst>
    <p:sldId id="400" r:id="rId2"/>
    <p:sldId id="378" r:id="rId3"/>
    <p:sldId id="401" r:id="rId4"/>
    <p:sldId id="407" r:id="rId5"/>
    <p:sldId id="281" r:id="rId6"/>
    <p:sldId id="300" r:id="rId7"/>
    <p:sldId id="353" r:id="rId8"/>
    <p:sldId id="413" r:id="rId9"/>
    <p:sldId id="319" r:id="rId10"/>
    <p:sldId id="438" r:id="rId11"/>
    <p:sldId id="354" r:id="rId12"/>
    <p:sldId id="259" r:id="rId13"/>
    <p:sldId id="280" r:id="rId14"/>
    <p:sldId id="355" r:id="rId15"/>
    <p:sldId id="356" r:id="rId16"/>
    <p:sldId id="320" r:id="rId17"/>
    <p:sldId id="289" r:id="rId18"/>
    <p:sldId id="414" r:id="rId19"/>
    <p:sldId id="292" r:id="rId20"/>
    <p:sldId id="293" r:id="rId21"/>
    <p:sldId id="295" r:id="rId22"/>
    <p:sldId id="415" r:id="rId23"/>
    <p:sldId id="373" r:id="rId24"/>
    <p:sldId id="357" r:id="rId25"/>
    <p:sldId id="310" r:id="rId26"/>
    <p:sldId id="358" r:id="rId27"/>
    <p:sldId id="368" r:id="rId28"/>
    <p:sldId id="402" r:id="rId29"/>
    <p:sldId id="408" r:id="rId30"/>
    <p:sldId id="312" r:id="rId31"/>
    <p:sldId id="359" r:id="rId32"/>
    <p:sldId id="321" r:id="rId33"/>
    <p:sldId id="313" r:id="rId34"/>
    <p:sldId id="416" r:id="rId35"/>
    <p:sldId id="418" r:id="rId36"/>
    <p:sldId id="417" r:id="rId37"/>
    <p:sldId id="439" r:id="rId38"/>
    <p:sldId id="314" r:id="rId39"/>
    <p:sldId id="419" r:id="rId40"/>
    <p:sldId id="360" r:id="rId41"/>
    <p:sldId id="420" r:id="rId42"/>
    <p:sldId id="315" r:id="rId43"/>
    <p:sldId id="421" r:id="rId44"/>
    <p:sldId id="422" r:id="rId45"/>
    <p:sldId id="423" r:id="rId46"/>
    <p:sldId id="369" r:id="rId47"/>
    <p:sldId id="403" r:id="rId48"/>
    <p:sldId id="409" r:id="rId49"/>
    <p:sldId id="317" r:id="rId50"/>
    <p:sldId id="361" r:id="rId51"/>
    <p:sldId id="318" r:id="rId52"/>
    <p:sldId id="269" r:id="rId53"/>
    <p:sldId id="322" r:id="rId54"/>
    <p:sldId id="323" r:id="rId55"/>
    <p:sldId id="384" r:id="rId56"/>
    <p:sldId id="427" r:id="rId57"/>
    <p:sldId id="428" r:id="rId58"/>
    <p:sldId id="324" r:id="rId59"/>
    <p:sldId id="362" r:id="rId60"/>
    <p:sldId id="270" r:id="rId61"/>
    <p:sldId id="271" r:id="rId62"/>
    <p:sldId id="325" r:id="rId63"/>
    <p:sldId id="328" r:id="rId64"/>
    <p:sldId id="440" r:id="rId65"/>
    <p:sldId id="430" r:id="rId66"/>
    <p:sldId id="431" r:id="rId67"/>
    <p:sldId id="381" r:id="rId68"/>
    <p:sldId id="432" r:id="rId69"/>
    <p:sldId id="370" r:id="rId70"/>
    <p:sldId id="404" r:id="rId71"/>
    <p:sldId id="410" r:id="rId72"/>
    <p:sldId id="335" r:id="rId73"/>
    <p:sldId id="424" r:id="rId74"/>
    <p:sldId id="337" r:id="rId75"/>
    <p:sldId id="437" r:id="rId76"/>
    <p:sldId id="379" r:id="rId77"/>
    <p:sldId id="338" r:id="rId78"/>
    <p:sldId id="374" r:id="rId79"/>
    <p:sldId id="375" r:id="rId80"/>
    <p:sldId id="333" r:id="rId81"/>
    <p:sldId id="334" r:id="rId82"/>
    <p:sldId id="376" r:id="rId83"/>
    <p:sldId id="434" r:id="rId84"/>
    <p:sldId id="435" r:id="rId85"/>
    <p:sldId id="371" r:id="rId86"/>
    <p:sldId id="405" r:id="rId87"/>
    <p:sldId id="411" r:id="rId88"/>
    <p:sldId id="305" r:id="rId89"/>
    <p:sldId id="364" r:id="rId90"/>
    <p:sldId id="398" r:id="rId91"/>
    <p:sldId id="306" r:id="rId92"/>
    <p:sldId id="397" r:id="rId93"/>
    <p:sldId id="340" r:id="rId94"/>
    <p:sldId id="307" r:id="rId95"/>
    <p:sldId id="342" r:id="rId96"/>
    <p:sldId id="385" r:id="rId97"/>
    <p:sldId id="341" r:id="rId98"/>
    <p:sldId id="339" r:id="rId99"/>
    <p:sldId id="343" r:id="rId100"/>
    <p:sldId id="399" r:id="rId101"/>
    <p:sldId id="365" r:id="rId102"/>
    <p:sldId id="344" r:id="rId103"/>
    <p:sldId id="366" r:id="rId104"/>
    <p:sldId id="345" r:id="rId105"/>
    <p:sldId id="425" r:id="rId106"/>
    <p:sldId id="346" r:id="rId107"/>
    <p:sldId id="367" r:id="rId108"/>
    <p:sldId id="426" r:id="rId109"/>
    <p:sldId id="377" r:id="rId110"/>
    <p:sldId id="372" r:id="rId111"/>
    <p:sldId id="406" r:id="rId112"/>
    <p:sldId id="412" r:id="rId113"/>
    <p:sldId id="388" r:id="rId114"/>
    <p:sldId id="390" r:id="rId115"/>
    <p:sldId id="441" r:id="rId116"/>
    <p:sldId id="433" r:id="rId117"/>
    <p:sldId id="389" r:id="rId118"/>
    <p:sldId id="395" r:id="rId119"/>
    <p:sldId id="396" r:id="rId120"/>
    <p:sldId id="392" r:id="rId121"/>
    <p:sldId id="393" r:id="rId122"/>
    <p:sldId id="394" r:id="rId123"/>
  </p:sldIdLst>
  <p:sldSz cx="12192000" cy="6858000"/>
  <p:notesSz cx="6858000" cy="9144000"/>
  <p:embeddedFontLst>
    <p:embeddedFont>
      <p:font typeface="等线" panose="02010600030101010101" pitchFamily="2" charset="-122"/>
      <p:regular r:id="rId125"/>
      <p:bold r:id="rId126"/>
    </p:embeddedFont>
    <p:embeddedFont>
      <p:font typeface="微软雅黑" panose="020B0503020204020204" pitchFamily="34" charset="-122"/>
      <p:regular r:id="rId127"/>
      <p:bold r:id="rId128"/>
    </p:embeddedFont>
    <p:embeddedFont>
      <p:font typeface="Microsoft YaHei Light" panose="020B0502040204020203" pitchFamily="34" charset="-122"/>
      <p:regular r:id="rId129"/>
    </p:embeddedFont>
    <p:embeddedFont>
      <p:font typeface="Cambria Math" panose="02040503050406030204" pitchFamily="18" charset="0"/>
      <p:regular r:id="rId130"/>
    </p:embeddedFont>
    <p:embeddedFont>
      <p:font typeface="方正粗倩简体" panose="02010600030101010101" charset="-122"/>
      <p:regular r:id="rId131"/>
    </p:embeddedFont>
    <p:embeddedFont>
      <p:font typeface="Calibri" panose="020F0502020204030204" pitchFamily="34" charset="0"/>
      <p:regular r:id="rId132"/>
      <p:bold r:id="rId133"/>
      <p:italic r:id="rId134"/>
      <p:boldItalic r:id="rId135"/>
    </p:embeddedFont>
    <p:embeddedFont>
      <p:font typeface="Century Gothic" panose="020B0502020202020204" pitchFamily="34" charset="0"/>
      <p:regular r:id="rId136"/>
      <p:bold r:id="rId137"/>
      <p:italic r:id="rId138"/>
      <p:boldItalic r:id="rId139"/>
    </p:embeddedFont>
    <p:embeddedFont>
      <p:font typeface="Calibri Light" panose="020F0302020204030204" pitchFamily="34" charset="0"/>
      <p:regular r:id="rId140"/>
      <p:italic r:id="rId141"/>
    </p:embeddedFont>
    <p:embeddedFont>
      <p:font typeface="MS PGothic" panose="020B0600070205080204" pitchFamily="34" charset="-128"/>
      <p:regular r:id="rId1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88FF6DD-DD99-411D-ADD5-854ACE8441F5}">
          <p14:sldIdLst>
            <p14:sldId id="400"/>
            <p14:sldId id="378"/>
          </p14:sldIdLst>
        </p14:section>
        <p14:section name="1计数的基础" id="{583A2BAC-37BD-4283-8530-C253810197D5}">
          <p14:sldIdLst>
            <p14:sldId id="401"/>
            <p14:sldId id="407"/>
            <p14:sldId id="281"/>
            <p14:sldId id="300"/>
            <p14:sldId id="353"/>
            <p14:sldId id="413"/>
            <p14:sldId id="319"/>
            <p14:sldId id="438"/>
            <p14:sldId id="354"/>
            <p14:sldId id="259"/>
            <p14:sldId id="280"/>
            <p14:sldId id="355"/>
            <p14:sldId id="356"/>
            <p14:sldId id="320"/>
            <p14:sldId id="289"/>
            <p14:sldId id="414"/>
            <p14:sldId id="292"/>
            <p14:sldId id="293"/>
            <p14:sldId id="295"/>
            <p14:sldId id="415"/>
            <p14:sldId id="373"/>
            <p14:sldId id="357"/>
            <p14:sldId id="310"/>
            <p14:sldId id="358"/>
            <p14:sldId id="368"/>
          </p14:sldIdLst>
        </p14:section>
        <p14:section name="2鸽巢原理" id="{477097B4-AF1B-4BBC-B18E-311B3BBE201F}">
          <p14:sldIdLst>
            <p14:sldId id="402"/>
            <p14:sldId id="408"/>
            <p14:sldId id="312"/>
            <p14:sldId id="359"/>
            <p14:sldId id="321"/>
            <p14:sldId id="313"/>
            <p14:sldId id="416"/>
            <p14:sldId id="418"/>
            <p14:sldId id="417"/>
            <p14:sldId id="439"/>
            <p14:sldId id="314"/>
            <p14:sldId id="419"/>
            <p14:sldId id="360"/>
            <p14:sldId id="420"/>
            <p14:sldId id="315"/>
            <p14:sldId id="421"/>
            <p14:sldId id="422"/>
            <p14:sldId id="423"/>
            <p14:sldId id="369"/>
          </p14:sldIdLst>
        </p14:section>
        <p14:section name="3排列与组合" id="{1EC9CC08-801F-46DE-9C94-DF60D515A8B6}">
          <p14:sldIdLst>
            <p14:sldId id="403"/>
            <p14:sldId id="409"/>
            <p14:sldId id="317"/>
            <p14:sldId id="361"/>
            <p14:sldId id="318"/>
            <p14:sldId id="269"/>
            <p14:sldId id="322"/>
            <p14:sldId id="323"/>
            <p14:sldId id="384"/>
            <p14:sldId id="427"/>
            <p14:sldId id="428"/>
            <p14:sldId id="324"/>
            <p14:sldId id="362"/>
            <p14:sldId id="270"/>
            <p14:sldId id="271"/>
            <p14:sldId id="325"/>
            <p14:sldId id="328"/>
            <p14:sldId id="440"/>
            <p14:sldId id="430"/>
            <p14:sldId id="431"/>
            <p14:sldId id="381"/>
            <p14:sldId id="432"/>
            <p14:sldId id="370"/>
          </p14:sldIdLst>
        </p14:section>
        <p14:section name="4二项式系数和恒等式" id="{66A24A1A-3CA2-4868-9FF6-C9226F7FBB55}">
          <p14:sldIdLst>
            <p14:sldId id="404"/>
            <p14:sldId id="410"/>
            <p14:sldId id="335"/>
            <p14:sldId id="424"/>
            <p14:sldId id="337"/>
            <p14:sldId id="437"/>
            <p14:sldId id="379"/>
            <p14:sldId id="338"/>
            <p14:sldId id="374"/>
            <p14:sldId id="375"/>
            <p14:sldId id="333"/>
            <p14:sldId id="334"/>
            <p14:sldId id="376"/>
            <p14:sldId id="434"/>
            <p14:sldId id="435"/>
            <p14:sldId id="371"/>
          </p14:sldIdLst>
        </p14:section>
        <p14:section name="5排列和组合的推广" id="{9C0F174B-14DB-42B9-998D-8EF7688E9171}">
          <p14:sldIdLst>
            <p14:sldId id="405"/>
            <p14:sldId id="411"/>
            <p14:sldId id="305"/>
            <p14:sldId id="364"/>
            <p14:sldId id="398"/>
            <p14:sldId id="306"/>
            <p14:sldId id="397"/>
            <p14:sldId id="340"/>
            <p14:sldId id="307"/>
            <p14:sldId id="342"/>
            <p14:sldId id="385"/>
            <p14:sldId id="341"/>
            <p14:sldId id="339"/>
            <p14:sldId id="343"/>
            <p14:sldId id="399"/>
            <p14:sldId id="365"/>
            <p14:sldId id="344"/>
            <p14:sldId id="366"/>
            <p14:sldId id="345"/>
            <p14:sldId id="425"/>
            <p14:sldId id="346"/>
            <p14:sldId id="367"/>
            <p14:sldId id="426"/>
            <p14:sldId id="377"/>
            <p14:sldId id="372"/>
          </p14:sldIdLst>
        </p14:section>
        <p14:section name="6生成排列和组合" id="{F97ED23F-1294-4835-B9A2-700C1C5E3753}">
          <p14:sldIdLst>
            <p14:sldId id="406"/>
            <p14:sldId id="412"/>
            <p14:sldId id="388"/>
            <p14:sldId id="390"/>
            <p14:sldId id="441"/>
            <p14:sldId id="433"/>
            <p14:sldId id="389"/>
            <p14:sldId id="395"/>
            <p14:sldId id="396"/>
            <p14:sldId id="392"/>
            <p14:sldId id="393"/>
            <p14:sldId id="39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59D"/>
    <a:srgbClr val="FCD63F"/>
    <a:srgbClr val="653738"/>
    <a:srgbClr val="5C2A27"/>
    <a:srgbClr val="FFFFFF"/>
    <a:srgbClr val="41719C"/>
    <a:srgbClr val="0AA6DC"/>
    <a:srgbClr val="BEC1C8"/>
    <a:srgbClr val="B8B8C0"/>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243" autoAdjust="0"/>
  </p:normalViewPr>
  <p:slideViewPr>
    <p:cSldViewPr>
      <p:cViewPr varScale="1">
        <p:scale>
          <a:sx n="51" d="100"/>
          <a:sy n="51" d="100"/>
        </p:scale>
        <p:origin x="43" y="725"/>
      </p:cViewPr>
      <p:guideLst>
        <p:guide orient="horz" pos="2160"/>
        <p:guide pos="3840"/>
      </p:guideLst>
    </p:cSldViewPr>
  </p:slideViewPr>
  <p:outlineViewPr>
    <p:cViewPr>
      <p:scale>
        <a:sx n="33" d="100"/>
        <a:sy n="33" d="100"/>
      </p:scale>
      <p:origin x="0" y="-26653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6.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1.fntdata"/><Relationship Id="rId141" Type="http://schemas.openxmlformats.org/officeDocument/2006/relationships/font" Target="fonts/font17.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9/25/2023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1466338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900" dirty="0" smtClean="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946683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容斥原理后面高级技术也会再进一步学习</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19</a:t>
            </a:fld>
            <a:endParaRPr lang="en-US"/>
          </a:p>
        </p:txBody>
      </p:sp>
    </p:spTree>
    <p:extLst>
      <p:ext uri="{BB962C8B-B14F-4D97-AF65-F5344CB8AC3E}">
        <p14:creationId xmlns:p14="http://schemas.microsoft.com/office/powerpoint/2010/main" val="217538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本小节的难点</a:t>
            </a:r>
            <a:endParaRPr lang="en-US" altLang="zh-CN" dirty="0" smtClean="0"/>
          </a:p>
          <a:p>
            <a:r>
              <a:rPr lang="en-US" altLang="zh-CN" dirty="0" smtClean="0"/>
              <a:t>100</a:t>
            </a:r>
            <a:r>
              <a:rPr lang="zh-CN" altLang="en-US" dirty="0" smtClean="0"/>
              <a:t>元钱平均分给</a:t>
            </a:r>
            <a:r>
              <a:rPr lang="en-US" altLang="zh-CN" dirty="0" smtClean="0"/>
              <a:t>5</a:t>
            </a:r>
            <a:r>
              <a:rPr lang="zh-CN" altLang="en-US" dirty="0" smtClean="0"/>
              <a:t>个人，</a:t>
            </a:r>
            <a:r>
              <a:rPr lang="en-US" altLang="zh-CN" dirty="0" smtClean="0"/>
              <a:t>100/5=20</a:t>
            </a:r>
            <a:r>
              <a:rPr lang="zh-CN" altLang="en-US" dirty="0" smtClean="0"/>
              <a:t>元</a:t>
            </a:r>
            <a:r>
              <a:rPr lang="en-US" altLang="zh-CN" dirty="0" smtClean="0"/>
              <a:t>/</a:t>
            </a:r>
            <a:r>
              <a:rPr lang="zh-CN" altLang="en-US" dirty="0" smtClean="0"/>
              <a:t>人</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21</a:t>
            </a:fld>
            <a:endParaRPr lang="en-US"/>
          </a:p>
        </p:txBody>
      </p:sp>
    </p:spTree>
    <p:extLst>
      <p:ext uri="{BB962C8B-B14F-4D97-AF65-F5344CB8AC3E}">
        <p14:creationId xmlns:p14="http://schemas.microsoft.com/office/powerpoint/2010/main" val="263970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22</a:t>
            </a:fld>
            <a:endParaRPr lang="en-US"/>
          </a:p>
        </p:txBody>
      </p:sp>
    </p:spTree>
    <p:extLst>
      <p:ext uri="{BB962C8B-B14F-4D97-AF65-F5344CB8AC3E}">
        <p14:creationId xmlns:p14="http://schemas.microsoft.com/office/powerpoint/2010/main" val="4111229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23</a:t>
            </a:fld>
            <a:endParaRPr lang="en-US"/>
          </a:p>
        </p:txBody>
      </p:sp>
    </p:spTree>
    <p:extLst>
      <p:ext uri="{BB962C8B-B14F-4D97-AF65-F5344CB8AC3E}">
        <p14:creationId xmlns:p14="http://schemas.microsoft.com/office/powerpoint/2010/main" val="2506691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24</a:t>
            </a:fld>
            <a:endParaRPr lang="en-US"/>
          </a:p>
        </p:txBody>
      </p:sp>
    </p:spTree>
    <p:extLst>
      <p:ext uri="{BB962C8B-B14F-4D97-AF65-F5344CB8AC3E}">
        <p14:creationId xmlns:p14="http://schemas.microsoft.com/office/powerpoint/2010/main" val="249192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树：没有简单回路的连通无向图。根，分叉，树叶，</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25</a:t>
            </a:fld>
            <a:endParaRPr lang="en-US"/>
          </a:p>
        </p:txBody>
      </p:sp>
    </p:spTree>
    <p:extLst>
      <p:ext uri="{BB962C8B-B14F-4D97-AF65-F5344CB8AC3E}">
        <p14:creationId xmlns:p14="http://schemas.microsoft.com/office/powerpoint/2010/main" val="2789471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26</a:t>
            </a:fld>
            <a:endParaRPr lang="en-US"/>
          </a:p>
        </p:txBody>
      </p:sp>
    </p:spTree>
    <p:extLst>
      <p:ext uri="{BB962C8B-B14F-4D97-AF65-F5344CB8AC3E}">
        <p14:creationId xmlns:p14="http://schemas.microsoft.com/office/powerpoint/2010/main" val="1712763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28</a:t>
            </a:fld>
            <a:endParaRPr lang="en-US"/>
          </a:p>
        </p:txBody>
      </p:sp>
    </p:spTree>
    <p:extLst>
      <p:ext uri="{BB962C8B-B14F-4D97-AF65-F5344CB8AC3E}">
        <p14:creationId xmlns:p14="http://schemas.microsoft.com/office/powerpoint/2010/main" val="2606752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本章难点</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29</a:t>
            </a:fld>
            <a:endParaRPr lang="en-US"/>
          </a:p>
        </p:txBody>
      </p:sp>
    </p:spTree>
    <p:extLst>
      <p:ext uri="{BB962C8B-B14F-4D97-AF65-F5344CB8AC3E}">
        <p14:creationId xmlns:p14="http://schemas.microsoft.com/office/powerpoint/2010/main" val="400394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A6B134D-0EB3-42CB-9322-AA369738187D}" type="slidenum">
              <a:rPr lang="en-US" smtClean="0"/>
              <a:pPr/>
              <a:t>31</a:t>
            </a:fld>
            <a:endParaRPr lang="en-US"/>
          </a:p>
        </p:txBody>
      </p:sp>
    </p:spTree>
    <p:extLst>
      <p:ext uri="{BB962C8B-B14F-4D97-AF65-F5344CB8AC3E}">
        <p14:creationId xmlns:p14="http://schemas.microsoft.com/office/powerpoint/2010/main" val="702533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站在上帝视角，知道所有的情况。</a:t>
            </a:r>
          </a:p>
        </p:txBody>
      </p:sp>
      <p:sp>
        <p:nvSpPr>
          <p:cNvPr id="4" name="灯片编号占位符 3"/>
          <p:cNvSpPr>
            <a:spLocks noGrp="1"/>
          </p:cNvSpPr>
          <p:nvPr>
            <p:ph type="sldNum" sz="quarter" idx="10"/>
          </p:nvPr>
        </p:nvSpPr>
        <p:spPr/>
        <p:txBody>
          <a:bodyPr/>
          <a:lstStyle/>
          <a:p>
            <a:fld id="{8A6B134D-0EB3-42CB-9322-AA369738187D}" type="slidenum">
              <a:rPr lang="en-US" smtClean="0"/>
              <a:pPr/>
              <a:t>2</a:t>
            </a:fld>
            <a:endParaRPr lang="en-US"/>
          </a:p>
        </p:txBody>
      </p:sp>
    </p:spTree>
    <p:extLst>
      <p:ext uri="{BB962C8B-B14F-4D97-AF65-F5344CB8AC3E}">
        <p14:creationId xmlns:p14="http://schemas.microsoft.com/office/powerpoint/2010/main" val="123930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一对一：定义域全部用完；陪域可以不全用完；不能一个定义域对应多个值域；一个值域只能由一个定义域对应过来。</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32</a:t>
            </a:fld>
            <a:endParaRPr lang="en-US"/>
          </a:p>
        </p:txBody>
      </p:sp>
    </p:spTree>
    <p:extLst>
      <p:ext uri="{BB962C8B-B14F-4D97-AF65-F5344CB8AC3E}">
        <p14:creationId xmlns:p14="http://schemas.microsoft.com/office/powerpoint/2010/main" val="3721516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题目有迷惑内容</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34</a:t>
            </a:fld>
            <a:endParaRPr lang="en-US"/>
          </a:p>
        </p:txBody>
      </p:sp>
    </p:spTree>
    <p:extLst>
      <p:ext uri="{BB962C8B-B14F-4D97-AF65-F5344CB8AC3E}">
        <p14:creationId xmlns:p14="http://schemas.microsoft.com/office/powerpoint/2010/main" val="4119611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a:t>
            </a:r>
            <a:r>
              <a:rPr lang="zh-CN" altLang="en-US" dirty="0" smtClean="0"/>
              <a:t>向上取整函数</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38</a:t>
            </a:fld>
            <a:endParaRPr lang="en-US"/>
          </a:p>
        </p:txBody>
      </p:sp>
    </p:spTree>
    <p:extLst>
      <p:ext uri="{BB962C8B-B14F-4D97-AF65-F5344CB8AC3E}">
        <p14:creationId xmlns:p14="http://schemas.microsoft.com/office/powerpoint/2010/main" val="1028628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a:t>
            </a:r>
            <a:r>
              <a:rPr lang="zh-CN" altLang="en-US" dirty="0" smtClean="0"/>
              <a:t>向上取整函数</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39</a:t>
            </a:fld>
            <a:endParaRPr lang="en-US"/>
          </a:p>
        </p:txBody>
      </p:sp>
    </p:spTree>
    <p:extLst>
      <p:ext uri="{BB962C8B-B14F-4D97-AF65-F5344CB8AC3E}">
        <p14:creationId xmlns:p14="http://schemas.microsoft.com/office/powerpoint/2010/main" val="749552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zh-CN" altLang="en-US" dirty="0" smtClean="0"/>
                  <a:t>表示到第</a:t>
                </a:r>
                <a14:m>
                  <m:oMath xmlns:m="http://schemas.openxmlformats.org/officeDocument/2006/math">
                    <m:r>
                      <a:rPr lang="en-US" altLang="zh-CN" i="1">
                        <a:latin typeface="Cambria Math" panose="02040503050406030204" pitchFamily="18" charset="0"/>
                      </a:rPr>
                      <m:t>𝑗</m:t>
                    </m:r>
                  </m:oMath>
                </a14:m>
                <a:r>
                  <a:rPr lang="zh-CN" altLang="en-US" dirty="0" smtClean="0"/>
                  <a:t>天共打的场数</a:t>
                </a:r>
                <a:r>
                  <a:rPr lang="en-US" altLang="zh-CN" dirty="0" smtClean="0"/>
                  <a:t>,</a:t>
                </a:r>
                <a:r>
                  <a:rPr lang="en-US" altLang="zh-CN" baseline="0" dirty="0" smtClean="0"/>
                  <a:t> </a:t>
                </a:r>
                <a:r>
                  <a:rPr lang="zh-CN" altLang="en-US" baseline="0" dirty="0" smtClean="0"/>
                  <a:t>更容易理解</a:t>
                </a:r>
                <a:r>
                  <a:rPr lang="en-US" altLang="zh-CN" baseline="0" dirty="0" smtClean="0"/>
                  <a:t>.</a:t>
                </a:r>
                <a:endParaRPr lang="zh-CN" altLang="en-US" dirty="0"/>
              </a:p>
            </p:txBody>
          </p:sp>
        </mc:Choice>
        <mc:Fallback xmlns="">
          <p:sp>
            <p:nvSpPr>
              <p:cNvPr id="3" name="备注占位符 2"/>
              <p:cNvSpPr>
                <a:spLocks noGrp="1"/>
              </p:cNvSpPr>
              <p:nvPr>
                <p:ph type="body" idx="1"/>
              </p:nvPr>
            </p:nvSpPr>
            <p:spPr/>
            <p:txBody>
              <a:bodyPr/>
              <a:lstStyle/>
              <a:p>
                <a:r>
                  <a:rPr lang="en-US" altLang="zh-CN" b="0" i="0" smtClean="0">
                    <a:latin typeface="Cambria Math" panose="02040503050406030204" pitchFamily="18" charset="0"/>
                  </a:rPr>
                  <a:t>𝑎</a:t>
                </a:r>
                <a:r>
                  <a:rPr lang="en-US" altLang="zh-CN" b="0" i="0" smtClean="0">
                    <a:latin typeface="Cambria Math" panose="02040503050406030204" pitchFamily="18" charset="0"/>
                  </a:rPr>
                  <a:t>_</a:t>
                </a:r>
                <a:r>
                  <a:rPr lang="en-US" altLang="zh-CN" b="0" i="0" smtClean="0">
                    <a:latin typeface="Cambria Math" panose="02040503050406030204" pitchFamily="18" charset="0"/>
                  </a:rPr>
                  <a:t>𝑗</a:t>
                </a:r>
                <a:r>
                  <a:rPr lang="zh-CN" altLang="en-US" dirty="0" smtClean="0"/>
                  <a:t>表示到第</a:t>
                </a:r>
                <a:r>
                  <a:rPr lang="en-US" altLang="zh-CN" i="0">
                    <a:latin typeface="Cambria Math" panose="02040503050406030204" pitchFamily="18" charset="0"/>
                  </a:rPr>
                  <a:t>𝑗</a:t>
                </a:r>
                <a:r>
                  <a:rPr lang="zh-CN" altLang="en-US" dirty="0" smtClean="0"/>
                  <a:t>天共打的</a:t>
                </a:r>
                <a:r>
                  <a:rPr lang="zh-CN" altLang="en-US" dirty="0" smtClean="0"/>
                  <a:t>场</a:t>
                </a:r>
                <a:r>
                  <a:rPr lang="zh-CN" altLang="en-US" dirty="0" smtClean="0"/>
                  <a:t>数</a:t>
                </a:r>
                <a:r>
                  <a:rPr lang="en-US" altLang="zh-CN" dirty="0" smtClean="0"/>
                  <a:t>,</a:t>
                </a:r>
                <a:r>
                  <a:rPr lang="en-US" altLang="zh-CN" baseline="0" dirty="0" smtClean="0"/>
                  <a:t> </a:t>
                </a:r>
                <a:r>
                  <a:rPr lang="zh-CN" altLang="en-US" baseline="0" dirty="0" smtClean="0"/>
                  <a:t>更容易理解</a:t>
                </a:r>
                <a:r>
                  <a:rPr lang="en-US" altLang="zh-CN" baseline="0" dirty="0" smtClean="0"/>
                  <a:t>.</a:t>
                </a:r>
                <a:endParaRPr lang="zh-CN" altLang="en-US" dirty="0"/>
              </a:p>
            </p:txBody>
          </p:sp>
        </mc:Fallback>
      </mc:AlternateContent>
      <p:sp>
        <p:nvSpPr>
          <p:cNvPr id="4" name="灯片编号占位符 3"/>
          <p:cNvSpPr>
            <a:spLocks noGrp="1"/>
          </p:cNvSpPr>
          <p:nvPr>
            <p:ph type="sldNum" sz="quarter" idx="10"/>
          </p:nvPr>
        </p:nvSpPr>
        <p:spPr/>
        <p:txBody>
          <a:bodyPr/>
          <a:lstStyle/>
          <a:p>
            <a:fld id="{8A6B134D-0EB3-42CB-9322-AA369738187D}" type="slidenum">
              <a:rPr lang="en-US" smtClean="0"/>
              <a:pPr/>
              <a:t>45</a:t>
            </a:fld>
            <a:endParaRPr lang="en-US"/>
          </a:p>
        </p:txBody>
      </p:sp>
    </p:spTree>
    <p:extLst>
      <p:ext uri="{BB962C8B-B14F-4D97-AF65-F5344CB8AC3E}">
        <p14:creationId xmlns:p14="http://schemas.microsoft.com/office/powerpoint/2010/main" val="371395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49</a:t>
            </a:fld>
            <a:endParaRPr lang="en-US"/>
          </a:p>
        </p:txBody>
      </p:sp>
    </p:spTree>
    <p:extLst>
      <p:ext uri="{BB962C8B-B14F-4D97-AF65-F5344CB8AC3E}">
        <p14:creationId xmlns:p14="http://schemas.microsoft.com/office/powerpoint/2010/main" val="961017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金角大王银角大王的能装人的葫芦。</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55</a:t>
            </a:fld>
            <a:endParaRPr lang="en-US"/>
          </a:p>
        </p:txBody>
      </p:sp>
    </p:spTree>
    <p:extLst>
      <p:ext uri="{BB962C8B-B14F-4D97-AF65-F5344CB8AC3E}">
        <p14:creationId xmlns:p14="http://schemas.microsoft.com/office/powerpoint/2010/main" val="4055393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58</a:t>
            </a:fld>
            <a:endParaRPr lang="en-US"/>
          </a:p>
        </p:txBody>
      </p:sp>
    </p:spTree>
    <p:extLst>
      <p:ext uri="{BB962C8B-B14F-4D97-AF65-F5344CB8AC3E}">
        <p14:creationId xmlns:p14="http://schemas.microsoft.com/office/powerpoint/2010/main" val="27115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由这个例子</a:t>
            </a:r>
            <a:r>
              <a:rPr lang="en-US" altLang="zh-CN" dirty="0" smtClean="0"/>
              <a:t>,</a:t>
            </a:r>
            <a:r>
              <a:rPr lang="zh-CN" altLang="en-US" dirty="0" smtClean="0"/>
              <a:t>我们可以得出接下来的推论</a:t>
            </a:r>
            <a:r>
              <a:rPr lang="en-US" altLang="zh-CN" dirty="0" smtClean="0"/>
              <a:t>2,</a:t>
            </a:r>
            <a:r>
              <a:rPr lang="zh-CN" altLang="en-US" dirty="0" smtClean="0"/>
              <a:t>见下一页</a:t>
            </a:r>
            <a:r>
              <a:rPr lang="en-US" altLang="zh-CN" dirty="0" smtClean="0"/>
              <a:t>ppt.</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61</a:t>
            </a:fld>
            <a:endParaRPr lang="en-US"/>
          </a:p>
        </p:txBody>
      </p:sp>
    </p:spTree>
    <p:extLst>
      <p:ext uri="{BB962C8B-B14F-4D97-AF65-F5344CB8AC3E}">
        <p14:creationId xmlns:p14="http://schemas.microsoft.com/office/powerpoint/2010/main" val="2013387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课程思政的差额选举</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68</a:t>
            </a:fld>
            <a:endParaRPr lang="en-US"/>
          </a:p>
        </p:txBody>
      </p:sp>
    </p:spTree>
    <p:extLst>
      <p:ext uri="{BB962C8B-B14F-4D97-AF65-F5344CB8AC3E}">
        <p14:creationId xmlns:p14="http://schemas.microsoft.com/office/powerpoint/2010/main" val="261271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一天三顿吃饭，早饭在哪个食堂吃，然后午饭，最后晚饭，有很多不同形式。</a:t>
            </a:r>
            <a:endParaRPr lang="en-US" altLang="zh-CN" dirty="0" smtClean="0"/>
          </a:p>
          <a:p>
            <a:r>
              <a:rPr lang="zh-CN" altLang="en-US" dirty="0" smtClean="0"/>
              <a:t>有先后的步骤</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5</a:t>
            </a:fld>
            <a:endParaRPr lang="en-US" dirty="0"/>
          </a:p>
        </p:txBody>
      </p:sp>
    </p:spTree>
    <p:extLst>
      <p:ext uri="{BB962C8B-B14F-4D97-AF65-F5344CB8AC3E}">
        <p14:creationId xmlns:p14="http://schemas.microsoft.com/office/powerpoint/2010/main" val="1030393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69</a:t>
            </a:fld>
            <a:endParaRPr lang="en-US"/>
          </a:p>
        </p:txBody>
      </p:sp>
    </p:spTree>
    <p:extLst>
      <p:ext uri="{BB962C8B-B14F-4D97-AF65-F5344CB8AC3E}">
        <p14:creationId xmlns:p14="http://schemas.microsoft.com/office/powerpoint/2010/main" val="4238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71</a:t>
            </a:fld>
            <a:endParaRPr lang="en-US"/>
          </a:p>
        </p:txBody>
      </p:sp>
    </p:spTree>
    <p:extLst>
      <p:ext uri="{BB962C8B-B14F-4D97-AF65-F5344CB8AC3E}">
        <p14:creationId xmlns:p14="http://schemas.microsoft.com/office/powerpoint/2010/main" val="875314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72</a:t>
            </a:fld>
            <a:endParaRPr lang="en-US"/>
          </a:p>
        </p:txBody>
      </p:sp>
    </p:spTree>
    <p:extLst>
      <p:ext uri="{BB962C8B-B14F-4D97-AF65-F5344CB8AC3E}">
        <p14:creationId xmlns:p14="http://schemas.microsoft.com/office/powerpoint/2010/main" val="3166582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73</a:t>
            </a:fld>
            <a:endParaRPr lang="en-US"/>
          </a:p>
        </p:txBody>
      </p:sp>
    </p:spTree>
    <p:extLst>
      <p:ext uri="{BB962C8B-B14F-4D97-AF65-F5344CB8AC3E}">
        <p14:creationId xmlns:p14="http://schemas.microsoft.com/office/powerpoint/2010/main" val="3095365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76</a:t>
            </a:fld>
            <a:endParaRPr lang="en-US"/>
          </a:p>
        </p:txBody>
      </p:sp>
    </p:spTree>
    <p:extLst>
      <p:ext uri="{BB962C8B-B14F-4D97-AF65-F5344CB8AC3E}">
        <p14:creationId xmlns:p14="http://schemas.microsoft.com/office/powerpoint/2010/main" val="2643340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组合证明要考</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80</a:t>
            </a:fld>
            <a:endParaRPr lang="en-US"/>
          </a:p>
        </p:txBody>
      </p:sp>
    </p:spTree>
    <p:extLst>
      <p:ext uri="{BB962C8B-B14F-4D97-AF65-F5344CB8AC3E}">
        <p14:creationId xmlns:p14="http://schemas.microsoft.com/office/powerpoint/2010/main" val="3578119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当元素个数太多，选择的</a:t>
            </a:r>
            <a:r>
              <a:rPr lang="en-US" altLang="zh-CN" dirty="0" smtClean="0"/>
              <a:t>r</a:t>
            </a:r>
            <a:r>
              <a:rPr lang="zh-CN" altLang="en-US" dirty="0" smtClean="0"/>
              <a:t>个数太大的时候，罗列出所有的情况太复杂。所以我们需要更一般的情况</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91</a:t>
            </a:fld>
            <a:endParaRPr lang="en-US"/>
          </a:p>
        </p:txBody>
      </p:sp>
    </p:spTree>
    <p:extLst>
      <p:ext uri="{BB962C8B-B14F-4D97-AF65-F5344CB8AC3E}">
        <p14:creationId xmlns:p14="http://schemas.microsoft.com/office/powerpoint/2010/main" val="2133850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7</a:t>
            </a:r>
            <a:r>
              <a:rPr lang="zh-CN" altLang="en-US" dirty="0" smtClean="0"/>
              <a:t>种可重复的物体</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92</a:t>
            </a:fld>
            <a:endParaRPr lang="en-US"/>
          </a:p>
        </p:txBody>
      </p:sp>
    </p:spTree>
    <p:extLst>
      <p:ext uri="{BB962C8B-B14F-4D97-AF65-F5344CB8AC3E}">
        <p14:creationId xmlns:p14="http://schemas.microsoft.com/office/powerpoint/2010/main" val="2224435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7</a:t>
            </a:r>
            <a:r>
              <a:rPr lang="zh-CN" altLang="en-US" dirty="0" smtClean="0"/>
              <a:t>种可重复的物体，对应</a:t>
            </a:r>
            <a:r>
              <a:rPr lang="en-US" altLang="zh-CN" dirty="0" smtClean="0"/>
              <a:t>6</a:t>
            </a:r>
            <a:r>
              <a:rPr lang="zh-CN" altLang="en-US" dirty="0" smtClean="0"/>
              <a:t>条竖线。选</a:t>
            </a:r>
            <a:r>
              <a:rPr lang="en-US" altLang="zh-CN" dirty="0" smtClean="0"/>
              <a:t>5</a:t>
            </a:r>
            <a:r>
              <a:rPr lang="zh-CN" altLang="en-US" dirty="0" smtClean="0"/>
              <a:t>的组合，那么等价于从</a:t>
            </a:r>
            <a:r>
              <a:rPr lang="en-US" altLang="zh-CN" dirty="0" smtClean="0"/>
              <a:t>7-1+5</a:t>
            </a:r>
            <a:r>
              <a:rPr lang="zh-CN" altLang="en-US" dirty="0" smtClean="0"/>
              <a:t>的位置中，选择</a:t>
            </a:r>
            <a:r>
              <a:rPr lang="en-US" altLang="zh-CN" dirty="0" smtClean="0"/>
              <a:t>5</a:t>
            </a:r>
            <a:r>
              <a:rPr lang="zh-CN" altLang="en-US" dirty="0" smtClean="0"/>
              <a:t>个位置来放星星</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93</a:t>
            </a:fld>
            <a:endParaRPr lang="en-US"/>
          </a:p>
        </p:txBody>
      </p:sp>
    </p:spTree>
    <p:extLst>
      <p:ext uri="{BB962C8B-B14F-4D97-AF65-F5344CB8AC3E}">
        <p14:creationId xmlns:p14="http://schemas.microsoft.com/office/powerpoint/2010/main" val="1489996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后续还有用生成函数来解答，用容斥原理来解答的多种解答方法。</a:t>
            </a:r>
            <a:endParaRPr lang="en-US" altLang="zh-CN" dirty="0" smtClean="0"/>
          </a:p>
          <a:p>
            <a:r>
              <a:rPr lang="zh-CN" altLang="en-US" dirty="0" smtClean="0"/>
              <a:t>类似于白玫瑰，红玫瑰，黄玫瑰若干，现在要选</a:t>
            </a:r>
            <a:r>
              <a:rPr lang="en-US" altLang="zh-CN" dirty="0" smtClean="0"/>
              <a:t>11</a:t>
            </a:r>
            <a:r>
              <a:rPr lang="zh-CN" altLang="en-US" dirty="0" smtClean="0"/>
              <a:t>支花。所以，</a:t>
            </a:r>
            <a:r>
              <a:rPr lang="en-US" altLang="zh-CN" dirty="0" smtClean="0"/>
              <a:t>3</a:t>
            </a:r>
            <a:r>
              <a:rPr lang="zh-CN" altLang="en-US" dirty="0" smtClean="0"/>
              <a:t>元素的允许重复的</a:t>
            </a:r>
            <a:r>
              <a:rPr lang="en-US" altLang="zh-CN" dirty="0" smtClean="0"/>
              <a:t>11</a:t>
            </a:r>
            <a:r>
              <a:rPr lang="zh-CN" altLang="en-US" dirty="0" smtClean="0"/>
              <a:t>组合数问题。</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95</a:t>
            </a:fld>
            <a:endParaRPr lang="en-US"/>
          </a:p>
        </p:txBody>
      </p:sp>
    </p:spTree>
    <p:extLst>
      <p:ext uri="{BB962C8B-B14F-4D97-AF65-F5344CB8AC3E}">
        <p14:creationId xmlns:p14="http://schemas.microsoft.com/office/powerpoint/2010/main" val="23685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集合是无序对象的一个聚集，常用文氏图来形象化。</a:t>
            </a:r>
            <a:endParaRPr lang="en-US" altLang="zh-CN" dirty="0" smtClean="0"/>
          </a:p>
          <a:p>
            <a:r>
              <a:rPr lang="zh-CN" altLang="en-US" dirty="0" smtClean="0"/>
              <a:t>笛卡尔积，则关注聚集时的先后顺序。这儿</a:t>
            </a:r>
            <a:r>
              <a:rPr lang="en-US" altLang="zh-CN" dirty="0" smtClean="0"/>
              <a:t>m</a:t>
            </a:r>
            <a:r>
              <a:rPr lang="zh-CN" altLang="en-US" dirty="0" smtClean="0"/>
              <a:t>个有序的元组的集合，任何一个</a:t>
            </a:r>
            <a:r>
              <a:rPr lang="en-US" altLang="zh-CN" dirty="0" smtClean="0"/>
              <a:t>m</a:t>
            </a:r>
            <a:r>
              <a:rPr lang="zh-CN" altLang="en-US" dirty="0" smtClean="0"/>
              <a:t>元组的第一个元素来自</a:t>
            </a:r>
            <a:r>
              <a:rPr lang="en-US" altLang="zh-CN" dirty="0" smtClean="0"/>
              <a:t>A1</a:t>
            </a:r>
            <a:r>
              <a:rPr lang="zh-CN" altLang="en-US" dirty="0" smtClean="0"/>
              <a:t>这个集合，第二个元素来着</a:t>
            </a:r>
            <a:r>
              <a:rPr lang="en-US" altLang="zh-CN" dirty="0" smtClean="0"/>
              <a:t>A2</a:t>
            </a:r>
            <a:r>
              <a:rPr lang="zh-CN" altLang="en-US" dirty="0" smtClean="0"/>
              <a:t>这个集合。。。。</a:t>
            </a:r>
            <a:endParaRPr lang="en-US" altLang="zh-CN" dirty="0" smtClean="0"/>
          </a:p>
          <a:p>
            <a:r>
              <a:rPr lang="zh-CN" altLang="en-US" dirty="0" smtClean="0"/>
              <a:t>集合加两条竖线表示集合的基数，也就是这个集合中有多少个不同的元素个数。</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6</a:t>
            </a:fld>
            <a:endParaRPr lang="en-US"/>
          </a:p>
        </p:txBody>
      </p:sp>
    </p:spTree>
    <p:extLst>
      <p:ext uri="{BB962C8B-B14F-4D97-AF65-F5344CB8AC3E}">
        <p14:creationId xmlns:p14="http://schemas.microsoft.com/office/powerpoint/2010/main" val="3098438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96</a:t>
            </a:fld>
            <a:endParaRPr lang="en-US"/>
          </a:p>
        </p:txBody>
      </p:sp>
    </p:spTree>
    <p:extLst>
      <p:ext uri="{BB962C8B-B14F-4D97-AF65-F5344CB8AC3E}">
        <p14:creationId xmlns:p14="http://schemas.microsoft.com/office/powerpoint/2010/main" val="2020679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99</a:t>
            </a:fld>
            <a:endParaRPr lang="en-US"/>
          </a:p>
        </p:txBody>
      </p:sp>
    </p:spTree>
    <p:extLst>
      <p:ext uri="{BB962C8B-B14F-4D97-AF65-F5344CB8AC3E}">
        <p14:creationId xmlns:p14="http://schemas.microsoft.com/office/powerpoint/2010/main" val="524098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dirty="0" smtClean="0"/>
              <a:t>注意区别于允许重复的</a:t>
            </a:r>
            <a:r>
              <a:rPr lang="en-US" altLang="zh-CN" sz="800" dirty="0" smtClean="0"/>
              <a:t>r</a:t>
            </a:r>
            <a:r>
              <a:rPr lang="zh-CN" altLang="en-US" sz="800" dirty="0" smtClean="0"/>
              <a:t>排列（</a:t>
            </a:r>
            <a:r>
              <a:rPr lang="en-US" altLang="zh-CN" sz="800" dirty="0" smtClean="0"/>
              <a:t>n</a:t>
            </a:r>
            <a:r>
              <a:rPr lang="zh-CN" altLang="en-US" sz="800" dirty="0" smtClean="0"/>
              <a:t>的</a:t>
            </a:r>
            <a:r>
              <a:rPr lang="en-US" altLang="zh-CN" sz="800" dirty="0" smtClean="0"/>
              <a:t>r</a:t>
            </a:r>
            <a:r>
              <a:rPr lang="zh-CN" altLang="en-US" sz="800" dirty="0" smtClean="0"/>
              <a:t>次幂</a:t>
            </a:r>
            <a:r>
              <a:rPr lang="en-US" altLang="zh-CN" sz="800" dirty="0" smtClean="0"/>
              <a:t>, </a:t>
            </a:r>
            <a:r>
              <a:rPr lang="zh-CN" altLang="en-US" sz="800" dirty="0" smtClean="0"/>
              <a:t>这儿元素之间是不相同的，可区别的物体</a:t>
            </a:r>
            <a:r>
              <a:rPr lang="en-US" altLang="zh-CN" sz="800" dirty="0" smtClean="0"/>
              <a:t>. </a:t>
            </a:r>
            <a:r>
              <a:rPr lang="zh-CN" altLang="en-US" sz="800" dirty="0" smtClean="0"/>
              <a:t>只是多次重复的选择元素）。</a:t>
            </a:r>
            <a:endParaRPr lang="en-US" altLang="zh-CN" sz="800" dirty="0" smtClean="0"/>
          </a:p>
          <a:p>
            <a:r>
              <a:rPr lang="zh-CN" altLang="en-US" sz="800" dirty="0" smtClean="0"/>
              <a:t>不同的元素进行排列</a:t>
            </a:r>
            <a:r>
              <a:rPr lang="en-US" altLang="zh-CN" sz="800" dirty="0" smtClean="0"/>
              <a:t>-r</a:t>
            </a:r>
            <a:r>
              <a:rPr lang="zh-CN" altLang="en-US" sz="800" dirty="0" smtClean="0"/>
              <a:t>排列，</a:t>
            </a:r>
            <a:endParaRPr lang="en-US" altLang="zh-CN" sz="800" dirty="0" smtClean="0"/>
          </a:p>
          <a:p>
            <a:r>
              <a:rPr lang="zh-CN" altLang="en-US" sz="800" dirty="0" smtClean="0"/>
              <a:t>相同的元素进行排列</a:t>
            </a:r>
            <a:r>
              <a:rPr lang="en-US" altLang="zh-CN" sz="800" dirty="0" smtClean="0"/>
              <a:t>-</a:t>
            </a:r>
            <a:r>
              <a:rPr lang="zh-CN" altLang="en-US" sz="800" dirty="0" smtClean="0"/>
              <a:t>就变得像组合。从排序中选择一些位置出来放第一组相同元素，然后再选一些位置出来放第二组相同元素，如此类推。</a:t>
            </a:r>
            <a:endParaRPr lang="zh-CN" altLang="en-US" sz="800" dirty="0"/>
          </a:p>
        </p:txBody>
      </p:sp>
      <p:sp>
        <p:nvSpPr>
          <p:cNvPr id="4" name="灯片编号占位符 3"/>
          <p:cNvSpPr>
            <a:spLocks noGrp="1"/>
          </p:cNvSpPr>
          <p:nvPr>
            <p:ph type="sldNum" sz="quarter" idx="10"/>
          </p:nvPr>
        </p:nvSpPr>
        <p:spPr/>
        <p:txBody>
          <a:bodyPr/>
          <a:lstStyle/>
          <a:p>
            <a:fld id="{8A6B134D-0EB3-42CB-9322-AA369738187D}" type="slidenum">
              <a:rPr lang="en-US" smtClean="0"/>
              <a:pPr/>
              <a:t>100</a:t>
            </a:fld>
            <a:endParaRPr lang="en-US"/>
          </a:p>
        </p:txBody>
      </p:sp>
    </p:spTree>
    <p:extLst>
      <p:ext uri="{BB962C8B-B14F-4D97-AF65-F5344CB8AC3E}">
        <p14:creationId xmlns:p14="http://schemas.microsoft.com/office/powerpoint/2010/main" val="3047476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101</a:t>
            </a:fld>
            <a:endParaRPr lang="en-US"/>
          </a:p>
        </p:txBody>
      </p:sp>
    </p:spTree>
    <p:extLst>
      <p:ext uri="{BB962C8B-B14F-4D97-AF65-F5344CB8AC3E}">
        <p14:creationId xmlns:p14="http://schemas.microsoft.com/office/powerpoint/2010/main" val="1937332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a:t>
            </a:r>
            <a:r>
              <a:rPr lang="zh-CN" altLang="en-US" dirty="0" smtClean="0"/>
              <a:t>组合问题</a:t>
            </a:r>
            <a:endParaRPr lang="en-US" altLang="zh-CN" dirty="0" smtClean="0"/>
          </a:p>
        </p:txBody>
      </p:sp>
      <p:sp>
        <p:nvSpPr>
          <p:cNvPr id="4" name="灯片编号占位符 3"/>
          <p:cNvSpPr>
            <a:spLocks noGrp="1"/>
          </p:cNvSpPr>
          <p:nvPr>
            <p:ph type="sldNum" sz="quarter" idx="10"/>
          </p:nvPr>
        </p:nvSpPr>
        <p:spPr/>
        <p:txBody>
          <a:bodyPr/>
          <a:lstStyle/>
          <a:p>
            <a:fld id="{8A6B134D-0EB3-42CB-9322-AA369738187D}" type="slidenum">
              <a:rPr lang="en-US" smtClean="0"/>
              <a:pPr/>
              <a:t>102</a:t>
            </a:fld>
            <a:endParaRPr lang="en-US"/>
          </a:p>
        </p:txBody>
      </p:sp>
    </p:spTree>
    <p:extLst>
      <p:ext uri="{BB962C8B-B14F-4D97-AF65-F5344CB8AC3E}">
        <p14:creationId xmlns:p14="http://schemas.microsoft.com/office/powerpoint/2010/main" val="79598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和前面说的不可区分的物体的排列是一样的</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103</a:t>
            </a:fld>
            <a:endParaRPr lang="en-US"/>
          </a:p>
        </p:txBody>
      </p:sp>
    </p:spTree>
    <p:extLst>
      <p:ext uri="{BB962C8B-B14F-4D97-AF65-F5344CB8AC3E}">
        <p14:creationId xmlns:p14="http://schemas.microsoft.com/office/powerpoint/2010/main" val="1577309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可重复的</a:t>
            </a:r>
            <a:r>
              <a:rPr lang="en-US" altLang="zh-CN" dirty="0" smtClean="0"/>
              <a:t>r</a:t>
            </a:r>
            <a:r>
              <a:rPr lang="zh-CN" altLang="en-US" dirty="0" smtClean="0"/>
              <a:t>组合</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104</a:t>
            </a:fld>
            <a:endParaRPr lang="en-US"/>
          </a:p>
        </p:txBody>
      </p:sp>
    </p:spTree>
    <p:extLst>
      <p:ext uri="{BB962C8B-B14F-4D97-AF65-F5344CB8AC3E}">
        <p14:creationId xmlns:p14="http://schemas.microsoft.com/office/powerpoint/2010/main" val="1020147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a:t>
            </a:r>
            <a:r>
              <a:rPr lang="zh-CN" altLang="en-US" dirty="0" smtClean="0"/>
              <a:t>它以外的更大一个值放在最前方，然后剩下的按照从小到大的顺序排列。</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114</a:t>
            </a:fld>
            <a:endParaRPr lang="en-US"/>
          </a:p>
        </p:txBody>
      </p:sp>
    </p:spTree>
    <p:extLst>
      <p:ext uri="{BB962C8B-B14F-4D97-AF65-F5344CB8AC3E}">
        <p14:creationId xmlns:p14="http://schemas.microsoft.com/office/powerpoint/2010/main" val="3753666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115</a:t>
            </a:fld>
            <a:endParaRPr lang="en-US"/>
          </a:p>
        </p:txBody>
      </p:sp>
    </p:spTree>
    <p:extLst>
      <p:ext uri="{BB962C8B-B14F-4D97-AF65-F5344CB8AC3E}">
        <p14:creationId xmlns:p14="http://schemas.microsoft.com/office/powerpoint/2010/main" val="247882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当然先最高位，然后接下来次高位。。。。也可以先最低位，然后次低位的进行计数。都是相同的结果。</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7</a:t>
            </a:fld>
            <a:endParaRPr lang="en-US"/>
          </a:p>
        </p:txBody>
      </p:sp>
    </p:spTree>
    <p:extLst>
      <p:ext uri="{BB962C8B-B14F-4D97-AF65-F5344CB8AC3E}">
        <p14:creationId xmlns:p14="http://schemas.microsoft.com/office/powerpoint/2010/main" val="485767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扩展：实际中没有字母</a:t>
            </a:r>
            <a:r>
              <a:rPr lang="en-US" altLang="zh-CN" dirty="0" smtClean="0"/>
              <a:t>I</a:t>
            </a:r>
            <a:r>
              <a:rPr lang="zh-CN" altLang="en-US" dirty="0" smtClean="0"/>
              <a:t>和</a:t>
            </a:r>
            <a:r>
              <a:rPr lang="en-US" altLang="zh-CN" dirty="0" smtClean="0"/>
              <a:t>O</a:t>
            </a:r>
            <a:r>
              <a:rPr lang="zh-CN" altLang="en-US" dirty="0" smtClean="0"/>
              <a:t>用在车牌上（因为和字母</a:t>
            </a:r>
            <a:r>
              <a:rPr lang="en-US" altLang="zh-CN" dirty="0" smtClean="0"/>
              <a:t>1</a:t>
            </a:r>
            <a:r>
              <a:rPr lang="zh-CN" altLang="en-US" dirty="0" smtClean="0"/>
              <a:t>和</a:t>
            </a:r>
            <a:r>
              <a:rPr lang="en-US" altLang="zh-CN" dirty="0" smtClean="0"/>
              <a:t>0</a:t>
            </a:r>
            <a:r>
              <a:rPr lang="zh-CN" altLang="en-US" dirty="0" smtClean="0"/>
              <a:t>很像，不容易区分开来），那么该原则下则</a:t>
            </a:r>
            <a:r>
              <a:rPr lang="en-US" altLang="zh-CN" dirty="0" smtClean="0"/>
              <a:t>24.24.24.10.10.10</a:t>
            </a:r>
            <a:r>
              <a:rPr lang="zh-CN" altLang="en-US" dirty="0" smtClean="0"/>
              <a:t>种有效车牌。</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9</a:t>
            </a:fld>
            <a:endParaRPr lang="en-US"/>
          </a:p>
        </p:txBody>
      </p:sp>
    </p:spTree>
    <p:extLst>
      <p:ext uri="{BB962C8B-B14F-4D97-AF65-F5344CB8AC3E}">
        <p14:creationId xmlns:p14="http://schemas.microsoft.com/office/powerpoint/2010/main" val="217462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函数：定义域全部用完；陪域可以不用完；不能一个对多个，可以多个对一个。</a:t>
            </a:r>
            <a:endParaRPr lang="en-US" altLang="zh-CN" dirty="0" smtClean="0"/>
          </a:p>
        </p:txBody>
      </p:sp>
      <p:sp>
        <p:nvSpPr>
          <p:cNvPr id="4" name="灯片编号占位符 3"/>
          <p:cNvSpPr>
            <a:spLocks noGrp="1"/>
          </p:cNvSpPr>
          <p:nvPr>
            <p:ph type="sldNum" sz="quarter" idx="10"/>
          </p:nvPr>
        </p:nvSpPr>
        <p:spPr/>
        <p:txBody>
          <a:bodyPr/>
          <a:lstStyle/>
          <a:p>
            <a:fld id="{8A6B134D-0EB3-42CB-9322-AA369738187D}" type="slidenum">
              <a:rPr lang="en-US" smtClean="0"/>
              <a:pPr/>
              <a:t>10</a:t>
            </a:fld>
            <a:endParaRPr lang="en-US"/>
          </a:p>
        </p:txBody>
      </p:sp>
    </p:spTree>
    <p:extLst>
      <p:ext uri="{BB962C8B-B14F-4D97-AF65-F5344CB8AC3E}">
        <p14:creationId xmlns:p14="http://schemas.microsoft.com/office/powerpoint/2010/main" val="1431194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分类，不重叠，不遗漏（如数苹果，数班上同学，简单的数数）</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12</a:t>
            </a:fld>
            <a:endParaRPr lang="en-US"/>
          </a:p>
        </p:txBody>
      </p:sp>
    </p:spTree>
    <p:extLst>
      <p:ext uri="{BB962C8B-B14F-4D97-AF65-F5344CB8AC3E}">
        <p14:creationId xmlns:p14="http://schemas.microsoft.com/office/powerpoint/2010/main" val="415760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至少</a:t>
            </a:r>
            <a:r>
              <a:rPr lang="en-US" altLang="zh-CN" dirty="0" smtClean="0"/>
              <a:t>,   </a:t>
            </a:r>
            <a:r>
              <a:rPr lang="zh-CN" altLang="en-US" dirty="0" smtClean="0"/>
              <a:t>常用反证的思想，至少包含一个数字的相反就是不包括任何数字。</a:t>
            </a:r>
            <a:endParaRPr lang="zh-CN" altLang="en-US" dirty="0"/>
          </a:p>
        </p:txBody>
      </p:sp>
      <p:sp>
        <p:nvSpPr>
          <p:cNvPr id="4" name="灯片编号占位符 3"/>
          <p:cNvSpPr>
            <a:spLocks noGrp="1"/>
          </p:cNvSpPr>
          <p:nvPr>
            <p:ph type="sldNum" sz="quarter" idx="10"/>
          </p:nvPr>
        </p:nvSpPr>
        <p:spPr/>
        <p:txBody>
          <a:bodyPr/>
          <a:lstStyle/>
          <a:p>
            <a:fld id="{8A6B134D-0EB3-42CB-9322-AA369738187D}" type="slidenum">
              <a:rPr lang="en-US" smtClean="0"/>
              <a:pPr/>
              <a:t>17</a:t>
            </a:fld>
            <a:endParaRPr lang="en-US"/>
          </a:p>
        </p:txBody>
      </p:sp>
    </p:spTree>
    <p:extLst>
      <p:ext uri="{BB962C8B-B14F-4D97-AF65-F5344CB8AC3E}">
        <p14:creationId xmlns:p14="http://schemas.microsoft.com/office/powerpoint/2010/main" val="4260264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p:nvPr>
        </p:nvSpPr>
        <p:spPr>
          <a:xfrm>
            <a:off x="1524000" y="1122363"/>
            <a:ext cx="9144000" cy="2387600"/>
          </a:xfrm>
          <a:prstGeom prst="rect">
            <a:avLst/>
          </a:prstGeom>
        </p:spPr>
        <p:txBody>
          <a:bodyPr anchor="b"/>
          <a:lstStyle>
            <a:lvl1pPr algn="ctr">
              <a:defRPr sz="60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zh-CN" altLang="en-US" dirty="0"/>
          </a:p>
        </p:txBody>
      </p:sp>
      <p:sp>
        <p:nvSpPr>
          <p:cNvPr id="9" name="TextBox 6">
            <a:extLst>
              <a:ext uri="{FF2B5EF4-FFF2-40B4-BE49-F238E27FC236}">
                <a16:creationId xmlns="" xmlns:a16="http://schemas.microsoft.com/office/drawing/2014/main" id="{AD80F0C0-3B46-41BB-A648-38F3DB9C0483}"/>
              </a:ext>
            </a:extLst>
          </p:cNvPr>
          <p:cNvSpPr txBox="1"/>
          <p:nvPr userDrawn="1"/>
        </p:nvSpPr>
        <p:spPr>
          <a:xfrm>
            <a:off x="3523347" y="3438257"/>
            <a:ext cx="7179935" cy="1487651"/>
          </a:xfrm>
          <a:prstGeom prst="rect">
            <a:avLst/>
          </a:prstGeom>
          <a:noFill/>
        </p:spPr>
        <p:txBody>
          <a:bodyPr wrap="square" rtlCol="0">
            <a:spAutoFit/>
          </a:bodyPr>
          <a:lstStyle/>
          <a:p>
            <a:r>
              <a:rPr lang="zh-CN" altLang="en-US" sz="5867" b="1" dirty="0" smtClean="0">
                <a:solidFill>
                  <a:schemeClr val="bg1"/>
                </a:solidFill>
                <a:latin typeface="微软雅黑" panose="020B0503020204020204" pitchFamily="34" charset="-122"/>
                <a:ea typeface="微软雅黑" panose="020B0503020204020204" pitchFamily="34" charset="-122"/>
              </a:rPr>
              <a:t>数据与大数据</a:t>
            </a:r>
            <a:endParaRPr lang="en-US" altLang="zh-CN" sz="5867" b="1" dirty="0">
              <a:solidFill>
                <a:schemeClr val="bg1"/>
              </a:solidFill>
              <a:latin typeface="微软雅黑" panose="020B0503020204020204" pitchFamily="34" charset="-122"/>
              <a:ea typeface="微软雅黑" panose="020B0503020204020204" pitchFamily="34" charset="-122"/>
            </a:endParaRPr>
          </a:p>
          <a:p>
            <a:r>
              <a:rPr lang="en-US" altLang="zh-CN" sz="3200" dirty="0" smtClean="0">
                <a:solidFill>
                  <a:schemeClr val="bg1"/>
                </a:solidFill>
              </a:rPr>
              <a:t>data and big data</a:t>
            </a:r>
            <a:endParaRPr lang="zh-CN" altLang="en-US" sz="3200" dirty="0">
              <a:solidFill>
                <a:schemeClr val="bg1"/>
              </a:solidFill>
            </a:endParaRPr>
          </a:p>
        </p:txBody>
      </p:sp>
      <p:grpSp>
        <p:nvGrpSpPr>
          <p:cNvPr id="10" name="组合 9"/>
          <p:cNvGrpSpPr/>
          <p:nvPr userDrawn="1"/>
        </p:nvGrpSpPr>
        <p:grpSpPr>
          <a:xfrm>
            <a:off x="-1" y="0"/>
            <a:ext cx="12192001" cy="6858000"/>
            <a:chOff x="-1" y="0"/>
            <a:chExt cx="12192001" cy="6858000"/>
          </a:xfrm>
        </p:grpSpPr>
        <p:sp>
          <p:nvSpPr>
            <p:cNvPr id="11" name="矩形 10"/>
            <p:cNvSpPr/>
            <p:nvPr/>
          </p:nvSpPr>
          <p:spPr>
            <a:xfrm>
              <a:off x="0" y="0"/>
              <a:ext cx="12192000" cy="3440784"/>
            </a:xfrm>
            <a:prstGeom prst="rect">
              <a:avLst/>
            </a:prstGeom>
            <a:solidFill>
              <a:srgbClr val="01559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 y="3440783"/>
              <a:ext cx="12192001" cy="3417217"/>
            </a:xfrm>
            <a:prstGeom prst="rect">
              <a:avLst/>
            </a:prstGeom>
            <a:solidFill>
              <a:schemeClr val="accent4">
                <a:alpha val="8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9369" y="164054"/>
              <a:ext cx="11973262" cy="6529891"/>
            </a:xfrm>
            <a:prstGeom prst="rect">
              <a:avLst/>
            </a:prstGeom>
            <a:solidFill>
              <a:schemeClr val="bg2">
                <a:lumMod val="40000"/>
                <a:lumOff val="6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335393" y="399255"/>
              <a:ext cx="360000" cy="360000"/>
              <a:chOff x="2117558" y="3758627"/>
              <a:chExt cx="360000" cy="360000"/>
            </a:xfrm>
          </p:grpSpPr>
          <p:cxnSp>
            <p:nvCxnSpPr>
              <p:cNvPr id="24" name="直接连接符 23"/>
              <p:cNvCxnSpPr/>
              <p:nvPr/>
            </p:nvCxnSpPr>
            <p:spPr>
              <a:xfrm>
                <a:off x="2117558" y="37658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125904" y="37586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1492431" y="399255"/>
              <a:ext cx="360000" cy="360000"/>
              <a:chOff x="2269958" y="3918284"/>
              <a:chExt cx="360000" cy="360000"/>
            </a:xfrm>
          </p:grpSpPr>
          <p:cxnSp>
            <p:nvCxnSpPr>
              <p:cNvPr id="22" name="直接连接符 21"/>
              <p:cNvCxnSpPr/>
              <p:nvPr/>
            </p:nvCxnSpPr>
            <p:spPr>
              <a:xfrm>
                <a:off x="2269958" y="39182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618852" y="3918284"/>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24634" y="6129564"/>
              <a:ext cx="368148" cy="360000"/>
              <a:chOff x="2430704" y="4063427"/>
              <a:chExt cx="368148" cy="360000"/>
            </a:xfrm>
          </p:grpSpPr>
          <p:cxnSp>
            <p:nvCxnSpPr>
              <p:cNvPr id="20" name="直接连接符 19"/>
              <p:cNvCxnSpPr/>
              <p:nvPr/>
            </p:nvCxnSpPr>
            <p:spPr>
              <a:xfrm>
                <a:off x="2438852" y="4413178"/>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430704" y="40634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1503314" y="6122307"/>
              <a:ext cx="360000" cy="360000"/>
              <a:chOff x="2574758" y="3873751"/>
              <a:chExt cx="360000" cy="360000"/>
            </a:xfrm>
          </p:grpSpPr>
          <p:cxnSp>
            <p:nvCxnSpPr>
              <p:cNvPr id="18" name="直接连接符 17"/>
              <p:cNvCxnSpPr/>
              <p:nvPr/>
            </p:nvCxnSpPr>
            <p:spPr>
              <a:xfrm>
                <a:off x="2574758" y="42230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924643" y="3873751"/>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pic>
        <p:nvPicPr>
          <p:cNvPr id="26" name="图片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8640" y="417184"/>
            <a:ext cx="1115730" cy="878638"/>
          </a:xfrm>
          <a:prstGeom prst="rect">
            <a:avLst/>
          </a:prstGeom>
        </p:spPr>
      </p:pic>
      <p:sp>
        <p:nvSpPr>
          <p:cNvPr id="27" name="Freeform 7"/>
          <p:cNvSpPr>
            <a:spLocks noChangeArrowheads="1"/>
          </p:cNvSpPr>
          <p:nvPr userDrawn="1"/>
        </p:nvSpPr>
        <p:spPr bwMode="auto">
          <a:xfrm>
            <a:off x="1600678" y="2118577"/>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组合 27"/>
          <p:cNvGrpSpPr/>
          <p:nvPr userDrawn="1"/>
        </p:nvGrpSpPr>
        <p:grpSpPr>
          <a:xfrm>
            <a:off x="1618966" y="2547953"/>
            <a:ext cx="8229600" cy="914400"/>
            <a:chOff x="1618966" y="2547953"/>
            <a:chExt cx="8229600" cy="914400"/>
          </a:xfrm>
        </p:grpSpPr>
        <p:sp>
          <p:nvSpPr>
            <p:cNvPr id="29" name="Line 10"/>
            <p:cNvSpPr>
              <a:spLocks noChangeShapeType="1"/>
            </p:cNvSpPr>
            <p:nvPr/>
          </p:nvSpPr>
          <p:spPr bwMode="auto">
            <a:xfrm>
              <a:off x="9848566" y="2547953"/>
              <a:ext cx="0" cy="91440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8"/>
            <p:cNvSpPr>
              <a:spLocks noChangeShapeType="1"/>
            </p:cNvSpPr>
            <p:nvPr/>
          </p:nvSpPr>
          <p:spPr bwMode="auto">
            <a:xfrm>
              <a:off x="1618966" y="3462353"/>
              <a:ext cx="8229600" cy="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64286" y="5444795"/>
            <a:ext cx="1562460" cy="1562460"/>
          </a:xfrm>
          <a:prstGeom prst="rect">
            <a:avLst/>
          </a:prstGeom>
        </p:spPr>
      </p:pic>
    </p:spTree>
    <p:extLst>
      <p:ext uri="{BB962C8B-B14F-4D97-AF65-F5344CB8AC3E}">
        <p14:creationId xmlns:p14="http://schemas.microsoft.com/office/powerpoint/2010/main" val="11209984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595087" y="268889"/>
            <a:ext cx="10987314" cy="635771"/>
          </a:xfrm>
          <a:prstGeom prst="rect">
            <a:avLst/>
          </a:prstGeom>
        </p:spPr>
        <p:txBody>
          <a:bodyPr>
            <a:noAutofit/>
          </a:bodyPr>
          <a:lstStyle>
            <a:lvl1pPr>
              <a:defRPr sz="3600">
                <a:solidFill>
                  <a:srgbClr val="01559D"/>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内容占位符 2"/>
          <p:cNvSpPr>
            <a:spLocks noGrp="1"/>
          </p:cNvSpPr>
          <p:nvPr>
            <p:ph idx="1"/>
          </p:nvPr>
        </p:nvSpPr>
        <p:spPr>
          <a:xfrm>
            <a:off x="595086" y="1088824"/>
            <a:ext cx="10987316" cy="5121481"/>
          </a:xfrm>
          <a:prstGeom prst="rect">
            <a:avLst/>
          </a:prstGeom>
        </p:spPr>
        <p:txBody>
          <a:bodyPr/>
          <a:lstStyle>
            <a:lvl1pPr marL="274320" indent="-274320" algn="just">
              <a:lnSpc>
                <a:spcPct val="100000"/>
              </a:lnSpc>
              <a:buClr>
                <a:srgbClr val="CEA524"/>
              </a:buClr>
              <a:buSzPct val="100000"/>
              <a:buFont typeface="Wingdings" panose="05000000000000000000" pitchFamily="2" charset="2"/>
              <a:buChar char="q"/>
              <a:defRPr>
                <a:latin typeface="微软雅黑" panose="020B0503020204020204" pitchFamily="34" charset="-122"/>
                <a:ea typeface="微软雅黑" panose="020B0503020204020204" pitchFamily="34" charset="-122"/>
              </a:defRPr>
            </a:lvl1pPr>
            <a:lvl2pPr marL="640080" indent="-246888" algn="just">
              <a:buClr>
                <a:srgbClr val="01559D"/>
              </a:buClr>
              <a:buFont typeface="Wingdings" panose="05000000000000000000" pitchFamily="2" charset="2"/>
              <a:buChar char="Ø"/>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p:txBody>
      </p:sp>
      <p:sp>
        <p:nvSpPr>
          <p:cNvPr id="9" name="Line 1032">
            <a:extLst>
              <a:ext uri="{FF2B5EF4-FFF2-40B4-BE49-F238E27FC236}">
                <a16:creationId xmlns="" xmlns:a16="http://schemas.microsoft.com/office/drawing/2014/main" id="{84905974-26AA-1845-8C01-E86327ED24C4}"/>
              </a:ext>
            </a:extLst>
          </p:cNvPr>
          <p:cNvSpPr>
            <a:spLocks noChangeShapeType="1"/>
          </p:cNvSpPr>
          <p:nvPr userDrawn="1"/>
        </p:nvSpPr>
        <p:spPr bwMode="auto">
          <a:xfrm>
            <a:off x="457200" y="9144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0" name="日期占位符 9"/>
          <p:cNvSpPr>
            <a:spLocks noGrp="1"/>
          </p:cNvSpPr>
          <p:nvPr>
            <p:ph type="dt" sz="half" idx="10"/>
          </p:nvPr>
        </p:nvSpPr>
        <p:spPr>
          <a:xfrm>
            <a:off x="457200" y="6400799"/>
            <a:ext cx="2895600" cy="370917"/>
          </a:xfrm>
          <a:prstGeom prst="rect">
            <a:avLst/>
          </a:prstGeom>
        </p:spPr>
        <p:txBody>
          <a:bodyPr/>
          <a:lstStyle>
            <a:lvl1pPr>
              <a:defRPr sz="1800" b="0">
                <a:solidFill>
                  <a:schemeClr val="tx1"/>
                </a:solidFill>
                <a:latin typeface="微软雅黑" panose="020B0503020204020204" pitchFamily="34" charset="-122"/>
                <a:ea typeface="微软雅黑" panose="020B0503020204020204" pitchFamily="34" charset="-122"/>
              </a:defRPr>
            </a:lvl1pPr>
          </a:lstStyle>
          <a:p>
            <a:fld id="{3E468878-E639-4AC4-86A1-BBE4C8281060}" type="datetime1">
              <a:rPr lang="zh-CN" altLang="en-US" smtClean="0"/>
              <a:t>2023/9/25</a:t>
            </a:fld>
            <a:endParaRPr lang="zh-CN" altLang="en-US" dirty="0"/>
          </a:p>
        </p:txBody>
      </p:sp>
      <p:sp>
        <p:nvSpPr>
          <p:cNvPr id="11" name="页脚占位符 10"/>
          <p:cNvSpPr>
            <a:spLocks noGrp="1"/>
          </p:cNvSpPr>
          <p:nvPr>
            <p:ph type="ftr" sz="quarter" idx="11"/>
          </p:nvPr>
        </p:nvSpPr>
        <p:spPr>
          <a:xfrm>
            <a:off x="6934200" y="6324601"/>
            <a:ext cx="4876800" cy="457164"/>
          </a:xfrm>
          <a:prstGeom prst="rect">
            <a:avLst/>
          </a:prstGeom>
        </p:spPr>
        <p:txBody>
          <a:bodyPr/>
          <a:lstStyle>
            <a:lvl1pPr>
              <a:defRPr sz="1800">
                <a:solidFill>
                  <a:schemeClr val="tx1"/>
                </a:solidFill>
                <a:latin typeface="微软雅黑" panose="020B0503020204020204" pitchFamily="34" charset="-122"/>
                <a:ea typeface="微软雅黑" panose="020B0503020204020204" pitchFamily="34" charset="-122"/>
              </a:defRPr>
            </a:lvl1pPr>
          </a:lstStyle>
          <a:p>
            <a:pPr algn="r"/>
            <a:r>
              <a:rPr lang="zh-CN" altLang="en-US" dirty="0" smtClean="0"/>
              <a:t>        华中科技大学人机物系统与安全实验室</a:t>
            </a:r>
            <a:endParaRPr lang="zh-CN" altLang="en-US" dirty="0"/>
          </a:p>
        </p:txBody>
      </p:sp>
      <p:sp>
        <p:nvSpPr>
          <p:cNvPr id="12" name="灯片编号占位符 11"/>
          <p:cNvSpPr>
            <a:spLocks noGrp="1"/>
          </p:cNvSpPr>
          <p:nvPr>
            <p:ph type="sldNum" sz="quarter" idx="12"/>
          </p:nvPr>
        </p:nvSpPr>
        <p:spPr>
          <a:xfrm>
            <a:off x="4267200" y="6406591"/>
            <a:ext cx="3657600" cy="365125"/>
          </a:xfrm>
          <a:prstGeom prst="rect">
            <a:avLst/>
          </a:prstGeom>
        </p:spPr>
        <p:txBody>
          <a:bodyPr/>
          <a:lstStyle>
            <a:lvl1pPr algn="ctr">
              <a:defRPr sz="1800">
                <a:solidFill>
                  <a:schemeClr val="tx1"/>
                </a:solidFill>
                <a:latin typeface="微软雅黑" panose="020B0503020204020204" pitchFamily="34" charset="-122"/>
                <a:ea typeface="微软雅黑" panose="020B0503020204020204" pitchFamily="34" charset="-122"/>
              </a:defRPr>
            </a:lvl1pPr>
          </a:lstStyle>
          <a:p>
            <a:fld id="{67913A8A-9EFB-4B5F-9CCB-3D21173FAA85}" type="slidenum">
              <a:rPr lang="zh-CN" altLang="en-US" smtClean="0"/>
              <a:pPr/>
              <a:t>‹#›</a:t>
            </a:fld>
            <a:endParaRPr lang="zh-CN" altLang="en-US" dirty="0"/>
          </a:p>
        </p:txBody>
      </p:sp>
      <p:sp>
        <p:nvSpPr>
          <p:cNvPr id="13" name="Line 1032">
            <a:extLst>
              <a:ext uri="{FF2B5EF4-FFF2-40B4-BE49-F238E27FC236}">
                <a16:creationId xmlns="" xmlns:a16="http://schemas.microsoft.com/office/drawing/2014/main" id="{84905974-26AA-1845-8C01-E86327ED24C4}"/>
              </a:ext>
            </a:extLst>
          </p:cNvPr>
          <p:cNvSpPr>
            <a:spLocks noChangeShapeType="1"/>
          </p:cNvSpPr>
          <p:nvPr userDrawn="1"/>
        </p:nvSpPr>
        <p:spPr bwMode="auto">
          <a:xfrm>
            <a:off x="457200" y="63246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949894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3931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0654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56F7187-E7EE-40BB-8BD5-E339F63CF3A4}" type="datetimeFigureOut">
              <a:rPr lang="zh-CN" altLang="en-US" smtClean="0"/>
              <a:t>2023/9/25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547026-26B6-49A2-98B6-BAB76A661C1A}" type="slidenum">
              <a:rPr lang="zh-CN" altLang="en-US" smtClean="0"/>
              <a:t>‹#›</a:t>
            </a:fld>
            <a:endParaRPr lang="zh-CN" altLang="en-US"/>
          </a:p>
        </p:txBody>
      </p:sp>
    </p:spTree>
    <p:extLst>
      <p:ext uri="{BB962C8B-B14F-4D97-AF65-F5344CB8AC3E}">
        <p14:creationId xmlns:p14="http://schemas.microsoft.com/office/powerpoint/2010/main" val="30207305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p:txBody>
      </p:sp>
    </p:spTree>
    <p:extLst>
      <p:ext uri="{BB962C8B-B14F-4D97-AF65-F5344CB8AC3E}">
        <p14:creationId xmlns:p14="http://schemas.microsoft.com/office/powerpoint/2010/main" val="3458334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rgbClr val="01559D"/>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mailto:zgmeng@hust.edu.cn" TargetMode="External"/><Relationship Id="rId5" Type="http://schemas.openxmlformats.org/officeDocument/2006/relationships/image" Target="../media/image5.jfif"/><Relationship Id="rId4" Type="http://schemas.openxmlformats.org/officeDocument/2006/relationships/image" Target="../media/image4.jf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540.png"/><Relationship Id="rId4" Type="http://schemas.openxmlformats.org/officeDocument/2006/relationships/image" Target="../media/image5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95.png"/></Relationships>
</file>

<file path=ppt/slides/_rels/slide122.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2.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38.xml"/><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0.jpeg"/><Relationship Id="rId4" Type="http://schemas.openxmlformats.org/officeDocument/2006/relationships/image" Target="../media/image760.png"/></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80.png"/></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7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2743200" y="304800"/>
            <a:ext cx="8211312"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smtClean="0">
                <a:solidFill>
                  <a:srgbClr val="C55A11"/>
                </a:solidFill>
                <a:latin typeface="微软雅黑" panose="020B0503020204020204" pitchFamily="34" charset="-122"/>
                <a:ea typeface="微软雅黑" panose="020B0503020204020204" pitchFamily="34" charset="-122"/>
              </a:rPr>
              <a:t>第</a:t>
            </a:r>
            <a:r>
              <a:rPr lang="en-US" altLang="zh-CN" b="1" dirty="0" smtClean="0">
                <a:solidFill>
                  <a:srgbClr val="C55A11"/>
                </a:solidFill>
                <a:latin typeface="微软雅黑" panose="020B0503020204020204" pitchFamily="34" charset="-122"/>
                <a:ea typeface="微软雅黑" panose="020B0503020204020204" pitchFamily="34" charset="-122"/>
              </a:rPr>
              <a:t>2</a:t>
            </a:r>
            <a:r>
              <a:rPr lang="zh-CN" altLang="en-US" b="1" dirty="0" smtClean="0">
                <a:solidFill>
                  <a:srgbClr val="C55A11"/>
                </a:solidFill>
                <a:latin typeface="微软雅黑" panose="020B0503020204020204" pitchFamily="34" charset="-122"/>
                <a:ea typeface="微软雅黑" panose="020B0503020204020204" pitchFamily="34" charset="-122"/>
              </a:rPr>
              <a:t>章 计数</a:t>
            </a:r>
            <a:endParaRPr lang="zh-CN" altLang="en-US" b="1" dirty="0">
              <a:solidFill>
                <a:srgbClr val="C55A1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288" y="4876800"/>
            <a:ext cx="3581712" cy="161036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76800"/>
            <a:ext cx="4568374" cy="1610362"/>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375" y="4876800"/>
            <a:ext cx="4041913" cy="1610362"/>
          </a:xfrm>
          <a:prstGeom prst="rect">
            <a:avLst/>
          </a:prstGeom>
        </p:spPr>
      </p:pic>
      <p:sp>
        <p:nvSpPr>
          <p:cNvPr id="9" name="矩形 1"/>
          <p:cNvSpPr>
            <a:spLocks noChangeArrowheads="1"/>
          </p:cNvSpPr>
          <p:nvPr/>
        </p:nvSpPr>
        <p:spPr bwMode="auto">
          <a:xfrm>
            <a:off x="2286000" y="2014478"/>
            <a:ext cx="8991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gn="ctr" eaLnBrk="1" hangingPunct="1">
              <a:lnSpc>
                <a:spcPct val="150000"/>
              </a:lnSpc>
              <a:spcBef>
                <a:spcPct val="0"/>
              </a:spcBef>
              <a:buFont typeface="Arial" charset="0"/>
              <a:buNone/>
            </a:pPr>
            <a:r>
              <a:rPr lang="zh-CN" altLang="en-US" sz="3600" b="1" dirty="0" smtClean="0">
                <a:solidFill>
                  <a:srgbClr val="01559D"/>
                </a:solidFill>
                <a:latin typeface="微软雅黑" panose="020B0503020204020204" pitchFamily="34" charset="-122"/>
                <a:ea typeface="微软雅黑" panose="020B0503020204020204" pitchFamily="34" charset="-122"/>
                <a:cs typeface="Microsoft YaHei Light" charset="-122"/>
              </a:rPr>
              <a:t>张猛</a:t>
            </a:r>
            <a:endParaRPr lang="en-US" altLang="zh-CN" sz="3600" b="1" dirty="0" smtClean="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zh-CN" altLang="en-US" dirty="0">
                <a:solidFill>
                  <a:srgbClr val="01559D"/>
                </a:solidFill>
                <a:latin typeface="微软雅黑" panose="020B0503020204020204" pitchFamily="34" charset="-122"/>
                <a:ea typeface="微软雅黑" panose="020B0503020204020204" pitchFamily="34" charset="-122"/>
                <a:cs typeface="Microsoft YaHei Light" charset="-122"/>
              </a:rPr>
              <a:t>华中科技大学计算机科学与技术学院</a:t>
            </a:r>
            <a:endParaRPr lang="en-US" altLang="zh-CN" dirty="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zh-CN" altLang="en-US" dirty="0" smtClean="0">
                <a:solidFill>
                  <a:srgbClr val="01559D"/>
                </a:solidFill>
                <a:latin typeface="微软雅黑" panose="020B0503020204020204" pitchFamily="34" charset="-122"/>
                <a:ea typeface="微软雅黑" panose="020B0503020204020204" pitchFamily="34" charset="-122"/>
                <a:cs typeface="Microsoft YaHei Light" charset="-122"/>
              </a:rPr>
              <a:t>新型非易失存储系统实验室（</a:t>
            </a:r>
            <a:r>
              <a:rPr lang="en-US" altLang="zh-CN" dirty="0" smtClean="0">
                <a:solidFill>
                  <a:srgbClr val="01559D"/>
                </a:solidFill>
                <a:latin typeface="微软雅黑" panose="020B0503020204020204" pitchFamily="34" charset="-122"/>
                <a:ea typeface="微软雅黑" panose="020B0503020204020204" pitchFamily="34" charset="-122"/>
                <a:cs typeface="Microsoft YaHei Light" charset="-122"/>
              </a:rPr>
              <a:t>NNSS</a:t>
            </a:r>
            <a:r>
              <a:rPr lang="zh-CN" altLang="en-US" dirty="0" smtClean="0">
                <a:solidFill>
                  <a:srgbClr val="01559D"/>
                </a:solidFill>
                <a:latin typeface="微软雅黑" panose="020B0503020204020204" pitchFamily="34" charset="-122"/>
                <a:ea typeface="微软雅黑" panose="020B0503020204020204" pitchFamily="34" charset="-122"/>
                <a:cs typeface="Microsoft YaHei Light" charset="-122"/>
              </a:rPr>
              <a:t>）</a:t>
            </a:r>
            <a:endParaRPr lang="en-US" altLang="zh-CN" dirty="0" smtClean="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en-US" altLang="zh-CN" dirty="0" smtClean="0">
                <a:solidFill>
                  <a:srgbClr val="01559D"/>
                </a:solidFill>
                <a:latin typeface="微软雅黑" panose="020B0503020204020204" pitchFamily="34" charset="-122"/>
                <a:ea typeface="微软雅黑" panose="020B0503020204020204" pitchFamily="34" charset="-122"/>
                <a:cs typeface="Microsoft YaHei Light" charset="-122"/>
                <a:hlinkClick r:id="rId6"/>
              </a:rPr>
              <a:t>zgmeng</a:t>
            </a:r>
            <a:r>
              <a:rPr lang="en-US" altLang="zh-Hans" dirty="0" smtClean="0">
                <a:solidFill>
                  <a:srgbClr val="01559D"/>
                </a:solidFill>
                <a:latin typeface="微软雅黑" panose="020B0503020204020204" pitchFamily="34" charset="-122"/>
                <a:ea typeface="微软雅黑" panose="020B0503020204020204" pitchFamily="34" charset="-122"/>
                <a:cs typeface="Microsoft YaHei Light" charset="-122"/>
                <a:hlinkClick r:id="rId6"/>
              </a:rPr>
              <a:t>@hust.edu.cn</a:t>
            </a:r>
            <a:endParaRPr lang="en-US" altLang="zh-Hans" dirty="0" smtClean="0">
              <a:solidFill>
                <a:srgbClr val="01559D"/>
              </a:solidFill>
              <a:latin typeface="微软雅黑" panose="020B0503020204020204" pitchFamily="34" charset="-122"/>
              <a:ea typeface="微软雅黑" panose="020B0503020204020204" pitchFamily="34" charset="-122"/>
              <a:cs typeface="Microsoft YaHei Light" charset="-122"/>
            </a:endParaRPr>
          </a:p>
        </p:txBody>
      </p:sp>
    </p:spTree>
    <p:extLst>
      <p:ext uri="{BB962C8B-B14F-4D97-AF65-F5344CB8AC3E}">
        <p14:creationId xmlns:p14="http://schemas.microsoft.com/office/powerpoint/2010/main" val="350239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乘积</a:t>
            </a:r>
            <a:r>
              <a:rPr lang="zh-CN" altLang="en-US" dirty="0"/>
              <a:t>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计数函数</a:t>
                </a:r>
                <a:r>
                  <a:rPr lang="en-US" altLang="zh-CN" dirty="0" smtClean="0"/>
                  <a:t>, </a:t>
                </a:r>
                <a:r>
                  <a:rPr lang="zh-CN" altLang="en-US" dirty="0" smtClean="0"/>
                  <a:t>从一个</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元集到一个</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元集存在多少个函数？</a:t>
                </a:r>
                <a:endParaRPr lang="en-US" altLang="zh-CN" dirty="0" smtClean="0"/>
              </a:p>
              <a:p>
                <a:pPr algn="just"/>
                <a:r>
                  <a:rPr lang="zh-CN" altLang="en-US" dirty="0" smtClean="0"/>
                  <a:t>解</a:t>
                </a:r>
                <a:r>
                  <a:rPr lang="en-US" altLang="zh-CN" dirty="0" smtClean="0"/>
                  <a:t>:</a:t>
                </a:r>
                <a:r>
                  <a:rPr lang="zh-CN" altLang="en-US" dirty="0" smtClean="0"/>
                  <a:t>函数对应定义域中</a:t>
                </a:r>
                <a14:m>
                  <m:oMath xmlns:m="http://schemas.openxmlformats.org/officeDocument/2006/math">
                    <m:r>
                      <a:rPr lang="en-US" altLang="zh-CN" i="1" dirty="0" smtClean="0">
                        <a:latin typeface="Cambria Math" panose="02040503050406030204" pitchFamily="18" charset="0"/>
                      </a:rPr>
                      <m:t>𝑚</m:t>
                    </m:r>
                  </m:oMath>
                </a14:m>
                <a:r>
                  <a:rPr lang="zh-CN" altLang="en-US" dirty="0" smtClean="0"/>
                  <a:t>个元素中的每一个元素都要选择陪域中</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个元素中的一个元素来对应</a:t>
                </a:r>
                <a:r>
                  <a:rPr lang="en-US" altLang="zh-CN" dirty="0" smtClean="0"/>
                  <a:t>. </a:t>
                </a:r>
                <a:r>
                  <a:rPr lang="zh-CN" altLang="en-US" dirty="0" smtClean="0"/>
                  <a:t>所以</a:t>
                </a:r>
                <a:r>
                  <a:rPr lang="en-US" altLang="zh-CN" dirty="0" smtClean="0"/>
                  <a:t>, </a:t>
                </a:r>
                <a:r>
                  <a:rPr lang="zh-CN" altLang="en-US" dirty="0" smtClean="0"/>
                  <a:t>存在</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𝑛</m:t>
                    </m:r>
                    <m:r>
                      <a:rPr lang="en-US" i="1" dirty="0" smtClean="0">
                        <a:latin typeface="Cambria Math" panose="02040503050406030204" pitchFamily="18" charset="0"/>
                      </a:rPr>
                      <m:t> ∙ ∙ ∙  </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smtClean="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𝑚</m:t>
                        </m:r>
                      </m:sup>
                    </m:sSup>
                  </m:oMath>
                </a14:m>
                <a:r>
                  <a:rPr lang="zh-CN" altLang="en-US" dirty="0" smtClean="0"/>
                  <a:t>个从</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元集到</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元集的函数</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664016-B41A-4B84-93BB-A020C18FEE23}" type="datetime1">
              <a:rPr lang="zh-CN" altLang="en-US" smtClean="0"/>
              <a:t>2023/9/25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a:t>
            </a:fld>
            <a:endParaRPr lang="zh-CN" altLang="en-US" dirty="0"/>
          </a:p>
        </p:txBody>
      </p:sp>
      <p:sp>
        <p:nvSpPr>
          <p:cNvPr id="8" name="页脚占位符 5"/>
          <p:cNvSpPr>
            <a:spLocks noGrp="1"/>
          </p:cNvSpPr>
          <p:nvPr>
            <p:ph type="ftr" sz="quarter" idx="11"/>
          </p:nvPr>
        </p:nvSpPr>
        <p:spPr>
          <a:xfrm>
            <a:off x="6934200" y="6324601"/>
            <a:ext cx="4876800" cy="457164"/>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6668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具有不可区别物体的集合的排列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lnSpcReduction="10000"/>
              </a:bodyPr>
              <a:lstStyle/>
              <a:p>
                <a:r>
                  <a:rPr lang="zh-CN" altLang="en-US" dirty="0" smtClean="0"/>
                  <a:t>例</a:t>
                </a:r>
                <a:r>
                  <a:rPr lang="en-US" altLang="zh-CN" dirty="0" smtClean="0"/>
                  <a:t>:</a:t>
                </a:r>
                <a:r>
                  <a:rPr lang="zh-CN" altLang="en-US" dirty="0" smtClean="0"/>
                  <a:t>重新排列单词</a:t>
                </a:r>
                <a:r>
                  <a:rPr lang="en-US" dirty="0" smtClean="0"/>
                  <a:t>SUCCESS</a:t>
                </a:r>
                <a:r>
                  <a:rPr lang="zh-CN" altLang="en-US" dirty="0" smtClean="0"/>
                  <a:t>中的字母能构成多少个不同的串？</a:t>
                </a:r>
                <a:endParaRPr lang="en-US" dirty="0" smtClean="0"/>
              </a:p>
              <a:p>
                <a:r>
                  <a:rPr lang="zh-CN" altLang="en-US" dirty="0" smtClean="0"/>
                  <a:t>解</a:t>
                </a:r>
                <a:r>
                  <a:rPr lang="en-US" altLang="zh-CN" dirty="0" smtClean="0"/>
                  <a:t>:</a:t>
                </a:r>
                <a:r>
                  <a:rPr lang="zh-CN" altLang="en-US" dirty="0" smtClean="0"/>
                  <a:t>包含</a:t>
                </a:r>
                <a:r>
                  <a:rPr lang="en-US" altLang="zh-CN" dirty="0" smtClean="0"/>
                  <a:t>3</a:t>
                </a:r>
                <a:r>
                  <a:rPr lang="zh-CN" altLang="en-US" dirty="0" smtClean="0"/>
                  <a:t>个</a:t>
                </a:r>
                <a:r>
                  <a:rPr lang="en-US" altLang="zh-CN" dirty="0" smtClean="0"/>
                  <a:t>S,2</a:t>
                </a:r>
                <a:r>
                  <a:rPr lang="zh-CN" altLang="en-US" dirty="0" smtClean="0"/>
                  <a:t>个</a:t>
                </a:r>
                <a:r>
                  <a:rPr lang="en-US" altLang="zh-CN" dirty="0" smtClean="0"/>
                  <a:t>C,1</a:t>
                </a:r>
                <a:r>
                  <a:rPr lang="zh-CN" altLang="en-US" dirty="0" smtClean="0"/>
                  <a:t>个</a:t>
                </a:r>
                <a:r>
                  <a:rPr lang="en-US" altLang="zh-CN" dirty="0" smtClean="0"/>
                  <a:t>U,1</a:t>
                </a:r>
                <a:r>
                  <a:rPr lang="zh-CN" altLang="en-US" dirty="0" smtClean="0"/>
                  <a:t>个</a:t>
                </a:r>
                <a:r>
                  <a:rPr lang="en-US" altLang="zh-CN" dirty="0" smtClean="0"/>
                  <a:t>E</a:t>
                </a:r>
                <a:r>
                  <a:rPr lang="en-US" dirty="0" smtClean="0"/>
                  <a:t>. </a:t>
                </a:r>
              </a:p>
              <a:p>
                <a:pPr lvl="1"/>
                <a:r>
                  <a:rPr lang="zh-CN" altLang="en-US" dirty="0" smtClean="0"/>
                  <a:t>首先</a:t>
                </a:r>
                <a:r>
                  <a:rPr lang="en-US" altLang="zh-CN" dirty="0" smtClean="0"/>
                  <a:t>, 3</a:t>
                </a:r>
                <a:r>
                  <a:rPr lang="zh-CN" altLang="en-US" dirty="0" smtClean="0"/>
                  <a:t>个</a:t>
                </a:r>
                <a:r>
                  <a:rPr lang="en-US" altLang="zh-CN" dirty="0" smtClean="0"/>
                  <a:t>S</a:t>
                </a:r>
                <a:r>
                  <a:rPr lang="zh-CN" altLang="en-US" dirty="0" smtClean="0"/>
                  <a:t>可以放在</a:t>
                </a:r>
                <a:r>
                  <a:rPr lang="en-US" altLang="zh-CN" dirty="0" smtClean="0"/>
                  <a:t>7</a:t>
                </a:r>
                <a:r>
                  <a:rPr lang="zh-CN" altLang="en-US" dirty="0" smtClean="0"/>
                  <a:t>个位置中</a:t>
                </a:r>
                <a:r>
                  <a:rPr lang="en-US" altLang="zh-CN" dirty="0" smtClean="0"/>
                  <a:t>, </a:t>
                </a:r>
                <a:r>
                  <a:rPr lang="zh-CN" altLang="en-US" dirty="0" smtClean="0"/>
                  <a:t>产生</a:t>
                </a:r>
                <a:r>
                  <a:rPr lang="en-US" altLang="zh-CN" dirty="0" smtClean="0"/>
                  <a:t>C</a:t>
                </a:r>
                <a:r>
                  <a:rPr lang="en-US" dirty="0" smtClean="0"/>
                  <a:t>(7,3)</a:t>
                </a:r>
                <a:r>
                  <a:rPr lang="zh-CN" altLang="en-US" dirty="0" smtClean="0"/>
                  <a:t>种方式</a:t>
                </a:r>
                <a:r>
                  <a:rPr lang="en-US" altLang="zh-CN" dirty="0" smtClean="0"/>
                  <a:t>. </a:t>
                </a:r>
                <a:r>
                  <a:rPr lang="zh-CN" altLang="en-US" dirty="0" smtClean="0"/>
                  <a:t>剩下</a:t>
                </a:r>
                <a:r>
                  <a:rPr lang="en-US" altLang="zh-CN" dirty="0" smtClean="0"/>
                  <a:t>4</a:t>
                </a:r>
                <a:r>
                  <a:rPr lang="zh-CN" altLang="en-US" dirty="0" smtClean="0"/>
                  <a:t>个位置</a:t>
                </a:r>
                <a:endParaRPr lang="en-US" altLang="zh-CN" dirty="0" smtClean="0"/>
              </a:p>
              <a:p>
                <a:pPr lvl="1"/>
                <a:r>
                  <a:rPr lang="zh-CN" altLang="en-US" dirty="0" smtClean="0"/>
                  <a:t>然后</a:t>
                </a:r>
                <a:r>
                  <a:rPr lang="en-US" altLang="zh-CN" dirty="0" smtClean="0"/>
                  <a:t>, 2</a:t>
                </a:r>
                <a:r>
                  <a:rPr lang="zh-CN" altLang="en-US" dirty="0" smtClean="0"/>
                  <a:t>个</a:t>
                </a:r>
                <a:r>
                  <a:rPr lang="en-US" altLang="zh-CN" dirty="0" smtClean="0"/>
                  <a:t>C</a:t>
                </a:r>
                <a:r>
                  <a:rPr lang="zh-CN" altLang="en-US" dirty="0" smtClean="0"/>
                  <a:t>放在剩余的</a:t>
                </a:r>
                <a:r>
                  <a:rPr lang="en-US" altLang="zh-CN" dirty="0" smtClean="0"/>
                  <a:t>4</a:t>
                </a:r>
                <a:r>
                  <a:rPr lang="zh-CN" altLang="en-US" dirty="0" smtClean="0"/>
                  <a:t>个位置中</a:t>
                </a:r>
                <a:r>
                  <a:rPr lang="en-US" altLang="zh-CN" dirty="0" smtClean="0"/>
                  <a:t>, </a:t>
                </a:r>
                <a:r>
                  <a:rPr lang="zh-CN" altLang="en-US" dirty="0" smtClean="0"/>
                  <a:t>产生</a:t>
                </a:r>
                <a:r>
                  <a:rPr lang="en-US" dirty="0" smtClean="0"/>
                  <a:t> C(4,2)</a:t>
                </a:r>
                <a:r>
                  <a:rPr lang="zh-CN" altLang="en-US" dirty="0" smtClean="0"/>
                  <a:t>种方式</a:t>
                </a:r>
                <a:r>
                  <a:rPr lang="en-US" altLang="zh-CN" dirty="0" smtClean="0"/>
                  <a:t>. </a:t>
                </a:r>
                <a:r>
                  <a:rPr lang="zh-CN" altLang="en-US" dirty="0" smtClean="0"/>
                  <a:t>剩下</a:t>
                </a:r>
                <a:r>
                  <a:rPr lang="en-US" altLang="zh-CN" dirty="0" smtClean="0"/>
                  <a:t>2</a:t>
                </a:r>
                <a:r>
                  <a:rPr lang="zh-CN" altLang="en-US" dirty="0" smtClean="0"/>
                  <a:t>个位置</a:t>
                </a:r>
                <a:r>
                  <a:rPr lang="en-US" altLang="zh-CN" dirty="0" smtClean="0"/>
                  <a:t>.</a:t>
                </a:r>
              </a:p>
              <a:p>
                <a:pPr lvl="1"/>
                <a:r>
                  <a:rPr lang="zh-CN" altLang="en-US" dirty="0" smtClean="0"/>
                  <a:t>然后</a:t>
                </a:r>
                <a:r>
                  <a:rPr lang="en-US" altLang="zh-CN" dirty="0" smtClean="0"/>
                  <a:t>, 1</a:t>
                </a:r>
                <a:r>
                  <a:rPr lang="zh-CN" altLang="en-US" dirty="0" smtClean="0"/>
                  <a:t>个</a:t>
                </a:r>
                <a:r>
                  <a:rPr lang="en-US" altLang="zh-CN" dirty="0" smtClean="0"/>
                  <a:t>U</a:t>
                </a:r>
                <a:r>
                  <a:rPr lang="zh-CN" altLang="en-US" dirty="0" smtClean="0"/>
                  <a:t>放在剩余的</a:t>
                </a:r>
                <a:r>
                  <a:rPr lang="en-US" altLang="zh-CN" dirty="0" smtClean="0"/>
                  <a:t>2</a:t>
                </a:r>
                <a:r>
                  <a:rPr lang="zh-CN" altLang="en-US" dirty="0" smtClean="0"/>
                  <a:t>个位置中</a:t>
                </a:r>
                <a:r>
                  <a:rPr lang="en-US" altLang="zh-CN" dirty="0" smtClean="0"/>
                  <a:t>, </a:t>
                </a:r>
                <a:r>
                  <a:rPr lang="zh-CN" altLang="en-US" dirty="0" smtClean="0"/>
                  <a:t>产生</a:t>
                </a:r>
                <a:r>
                  <a:rPr lang="en-US" dirty="0" smtClean="0"/>
                  <a:t> C(2,1)</a:t>
                </a:r>
                <a:r>
                  <a:rPr lang="zh-CN" altLang="en-US" dirty="0"/>
                  <a:t>种</a:t>
                </a:r>
                <a:r>
                  <a:rPr lang="zh-CN" altLang="en-US" dirty="0" smtClean="0"/>
                  <a:t>方式</a:t>
                </a:r>
                <a:r>
                  <a:rPr lang="en-US" altLang="zh-CN" dirty="0" smtClean="0"/>
                  <a:t>. </a:t>
                </a:r>
                <a:r>
                  <a:rPr lang="zh-CN" altLang="en-US" dirty="0" smtClean="0"/>
                  <a:t>剩下</a:t>
                </a:r>
                <a:r>
                  <a:rPr lang="en-US" altLang="zh-CN" dirty="0" smtClean="0"/>
                  <a:t>1</a:t>
                </a:r>
                <a:r>
                  <a:rPr lang="zh-CN" altLang="en-US" dirty="0" smtClean="0"/>
                  <a:t>个位置</a:t>
                </a:r>
                <a:r>
                  <a:rPr lang="en-US" altLang="zh-CN" dirty="0" smtClean="0"/>
                  <a:t>.</a:t>
                </a:r>
              </a:p>
              <a:p>
                <a:pPr lvl="1"/>
                <a:r>
                  <a:rPr lang="zh-CN" altLang="en-US" dirty="0" smtClean="0"/>
                  <a:t>最后</a:t>
                </a:r>
                <a:r>
                  <a:rPr lang="en-US" altLang="zh-CN" dirty="0" smtClean="0"/>
                  <a:t>, 1</a:t>
                </a:r>
                <a:r>
                  <a:rPr lang="zh-CN" altLang="en-US" dirty="0" smtClean="0"/>
                  <a:t>个</a:t>
                </a:r>
                <a:r>
                  <a:rPr lang="en-US" altLang="zh-CN" dirty="0" smtClean="0"/>
                  <a:t>E</a:t>
                </a:r>
                <a:r>
                  <a:rPr lang="zh-CN" altLang="en-US" dirty="0" smtClean="0"/>
                  <a:t>放在剩余的</a:t>
                </a:r>
                <a:r>
                  <a:rPr lang="en-US" altLang="zh-CN" dirty="0" smtClean="0"/>
                  <a:t>1</a:t>
                </a:r>
                <a:r>
                  <a:rPr lang="zh-CN" altLang="en-US" dirty="0" smtClean="0"/>
                  <a:t>个位置中</a:t>
                </a:r>
                <a:r>
                  <a:rPr lang="en-US" altLang="zh-CN" dirty="0" smtClean="0"/>
                  <a:t>, </a:t>
                </a:r>
                <a:r>
                  <a:rPr lang="zh-CN" altLang="en-US" dirty="0" smtClean="0"/>
                  <a:t>也就是产生</a:t>
                </a:r>
                <a:r>
                  <a:rPr lang="en-US" dirty="0" smtClean="0"/>
                  <a:t>C(1,1) </a:t>
                </a:r>
                <a:r>
                  <a:rPr lang="zh-CN" altLang="en-US" dirty="0" smtClean="0"/>
                  <a:t>种方式</a:t>
                </a:r>
                <a:r>
                  <a:rPr lang="en-US" dirty="0" smtClean="0"/>
                  <a:t>.</a:t>
                </a:r>
              </a:p>
              <a:p>
                <a:pPr lvl="1"/>
                <a:r>
                  <a:rPr lang="zh-CN" altLang="en-US" dirty="0" smtClean="0"/>
                  <a:t>因此</a:t>
                </a:r>
                <a:r>
                  <a:rPr lang="en-US" altLang="zh-CN" dirty="0" smtClean="0"/>
                  <a:t>, </a:t>
                </a:r>
                <a:r>
                  <a:rPr lang="zh-CN" altLang="en-US" dirty="0" smtClean="0"/>
                  <a:t>由乘积法则</a:t>
                </a:r>
                <a:r>
                  <a:rPr lang="en-US" altLang="zh-CN" dirty="0" smtClean="0"/>
                  <a:t>, </a:t>
                </a:r>
                <a:r>
                  <a:rPr lang="zh-CN" altLang="en-US" dirty="0" smtClean="0"/>
                  <a:t>可得</a:t>
                </a:r>
                <a:r>
                  <a:rPr lang="en-US" altLang="zh-CN" dirty="0" smtClean="0"/>
                  <a:t>:</a:t>
                </a:r>
              </a:p>
              <a:p>
                <a:pPr marL="393192"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7,3</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2,1</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7!</m:t>
                          </m:r>
                        </m:num>
                        <m:den>
                          <m:r>
                            <a:rPr lang="en-US" altLang="zh-CN" b="0" i="1" smtClean="0">
                              <a:latin typeface="Cambria Math" panose="02040503050406030204" pitchFamily="18" charset="0"/>
                            </a:rPr>
                            <m:t>3!4!</m:t>
                          </m:r>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4</m:t>
                          </m:r>
                          <m:r>
                            <a:rPr lang="en-US" altLang="zh-CN" i="1">
                              <a:latin typeface="Cambria Math" panose="02040503050406030204" pitchFamily="18" charset="0"/>
                            </a:rPr>
                            <m:t>!</m:t>
                          </m:r>
                        </m:num>
                        <m:den>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r>
                            <a:rPr lang="en-US" altLang="zh-CN" i="1">
                              <a:latin typeface="Cambria Math" panose="02040503050406030204" pitchFamily="18" charset="0"/>
                            </a:rPr>
                            <m:t>!</m:t>
                          </m:r>
                        </m:num>
                        <m:den>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r>
                            <a:rPr lang="en-US" altLang="zh-CN" i="1">
                              <a:latin typeface="Cambria Math" panose="02040503050406030204" pitchFamily="18" charset="0"/>
                            </a:rPr>
                            <m:t>!</m:t>
                          </m:r>
                        </m:num>
                        <m:den>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den>
                      </m:f>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7!</m:t>
                          </m:r>
                        </m:num>
                        <m:den>
                          <m:r>
                            <a:rPr lang="en-US" altLang="zh-CN" b="0" i="1" smtClean="0">
                              <a:latin typeface="Cambria Math" panose="02040503050406030204" pitchFamily="18" charset="0"/>
                            </a:rPr>
                            <m:t>3!∗2!∗1!∗1!</m:t>
                          </m:r>
                        </m:den>
                      </m:f>
                      <m:r>
                        <a:rPr lang="en-US" altLang="zh-CN" b="0" i="0" smtClean="0">
                          <a:latin typeface="Cambria Math" panose="02040503050406030204" pitchFamily="18" charset="0"/>
                        </a:rPr>
                        <m:t>=420</m:t>
                      </m:r>
                    </m:oMath>
                  </m:oMathPara>
                </a14:m>
                <a:endParaRPr lang="en-US" dirty="0"/>
              </a:p>
              <a:p>
                <a:pPr lvl="1"/>
                <a:endParaRPr lang="en-US" dirty="0" smtClean="0"/>
              </a:p>
              <a:p>
                <a:pPr marL="274320" lvl="1" indent="-274320">
                  <a:lnSpc>
                    <a:spcPct val="100000"/>
                  </a:lnSpc>
                  <a:spcBef>
                    <a:spcPts val="1000"/>
                  </a:spcBef>
                  <a:buClr>
                    <a:srgbClr val="CEA524"/>
                  </a:buClr>
                  <a:buSzPct val="100000"/>
                  <a:buFont typeface="Wingdings" panose="05000000000000000000" pitchFamily="2" charset="2"/>
                  <a:buChar char="q"/>
                </a:pPr>
                <a:r>
                  <a:rPr lang="zh-CN" altLang="en-US" sz="2800" dirty="0" smtClean="0"/>
                  <a:t>思考</a:t>
                </a:r>
                <a:r>
                  <a:rPr lang="en-US" altLang="zh-CN" sz="2800" dirty="0" smtClean="0"/>
                  <a:t>:</a:t>
                </a:r>
                <a:r>
                  <a:rPr lang="zh-CN" altLang="en-US" sz="2800" dirty="0" smtClean="0"/>
                  <a:t>包含</a:t>
                </a:r>
                <a:r>
                  <a:rPr lang="en-US" altLang="zh-CN" sz="2800" dirty="0"/>
                  <a:t>1</a:t>
                </a:r>
                <a:r>
                  <a:rPr lang="zh-CN" altLang="en-US" sz="2800" dirty="0"/>
                  <a:t>个</a:t>
                </a:r>
                <a:r>
                  <a:rPr lang="en-US" altLang="zh-CN" sz="2800" dirty="0"/>
                  <a:t>E,1</a:t>
                </a:r>
                <a:r>
                  <a:rPr lang="zh-CN" altLang="en-US" sz="2800" dirty="0"/>
                  <a:t>个</a:t>
                </a:r>
                <a:r>
                  <a:rPr lang="en-US" altLang="zh-CN" sz="2800" dirty="0"/>
                  <a:t>U, 2</a:t>
                </a:r>
                <a:r>
                  <a:rPr lang="zh-CN" altLang="en-US" sz="2800" dirty="0"/>
                  <a:t>个</a:t>
                </a:r>
                <a:r>
                  <a:rPr lang="en-US" altLang="zh-CN" sz="2800" dirty="0"/>
                  <a:t>C, 3</a:t>
                </a:r>
                <a:r>
                  <a:rPr lang="zh-CN" altLang="en-US" sz="2800" dirty="0"/>
                  <a:t>个</a:t>
                </a:r>
                <a:r>
                  <a:rPr lang="en-US" altLang="zh-CN" sz="2800" dirty="0"/>
                  <a:t>S,</a:t>
                </a:r>
                <a:r>
                  <a:rPr lang="zh-CN" altLang="en-US" sz="2800" dirty="0" smtClean="0"/>
                  <a:t>则</a:t>
                </a:r>
                <a:endParaRPr lang="en-US" altLang="zh-CN" sz="2800" dirty="0" smtClean="0"/>
              </a:p>
              <a:p>
                <a:pPr marL="0" lvl="1" indent="0">
                  <a:lnSpc>
                    <a:spcPct val="100000"/>
                  </a:lnSpc>
                  <a:spcBef>
                    <a:spcPts val="1000"/>
                  </a:spcBef>
                  <a:buClr>
                    <a:srgbClr val="CEA524"/>
                  </a:buClr>
                  <a:buSzPct val="100000"/>
                  <a:buNone/>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𝐶</m:t>
                      </m:r>
                      <m:r>
                        <a:rPr lang="zh-CN" altLang="en-US" sz="2800">
                          <a:latin typeface="Cambria Math" panose="02040503050406030204" pitchFamily="18" charset="0"/>
                        </a:rPr>
                        <m:t>(7,1)</m:t>
                      </m:r>
                      <m:r>
                        <a:rPr lang="zh-CN" altLang="en-US" sz="2800" i="1" smtClean="0">
                          <a:latin typeface="Cambria Math" panose="02040503050406030204" pitchFamily="18" charset="0"/>
                        </a:rPr>
                        <m:t>∗</m:t>
                      </m:r>
                      <m:r>
                        <a:rPr lang="zh-CN" altLang="en-US" sz="2800" i="1">
                          <a:latin typeface="Cambria Math" panose="02040503050406030204" pitchFamily="18" charset="0"/>
                        </a:rPr>
                        <m:t>𝐶</m:t>
                      </m:r>
                      <m:r>
                        <a:rPr lang="zh-CN" altLang="en-US" sz="2800">
                          <a:latin typeface="Cambria Math" panose="02040503050406030204" pitchFamily="18" charset="0"/>
                        </a:rPr>
                        <m:t>(6,1)</m:t>
                      </m:r>
                      <m:r>
                        <a:rPr lang="zh-CN" altLang="en-US" sz="2800" i="1" smtClean="0">
                          <a:latin typeface="Cambria Math" panose="02040503050406030204" pitchFamily="18" charset="0"/>
                        </a:rPr>
                        <m:t>∗</m:t>
                      </m:r>
                      <m:r>
                        <a:rPr lang="zh-CN" altLang="en-US" sz="2800" i="1">
                          <a:latin typeface="Cambria Math" panose="02040503050406030204" pitchFamily="18" charset="0"/>
                        </a:rPr>
                        <m:t>𝐶</m:t>
                      </m:r>
                      <m:r>
                        <a:rPr lang="zh-CN" altLang="en-US" sz="2800">
                          <a:latin typeface="Cambria Math" panose="02040503050406030204" pitchFamily="18" charset="0"/>
                        </a:rPr>
                        <m:t>(5,2)</m:t>
                      </m:r>
                      <m:r>
                        <a:rPr lang="zh-CN" altLang="en-US" sz="2800" i="1" smtClean="0">
                          <a:latin typeface="Cambria Math" panose="02040503050406030204" pitchFamily="18" charset="0"/>
                        </a:rPr>
                        <m:t>∗</m:t>
                      </m:r>
                      <m:r>
                        <a:rPr lang="zh-CN" altLang="en-US" sz="2800" i="1">
                          <a:latin typeface="Cambria Math" panose="02040503050406030204" pitchFamily="18" charset="0"/>
                        </a:rPr>
                        <m:t>𝐶</m:t>
                      </m:r>
                      <m:r>
                        <a:rPr lang="zh-CN" altLang="en-US" sz="2800">
                          <a:latin typeface="Cambria Math" panose="02040503050406030204" pitchFamily="18" charset="0"/>
                        </a:rPr>
                        <m:t>(3,3)=420</m:t>
                      </m:r>
                    </m:oMath>
                  </m:oMathPara>
                </a14:m>
                <a:endParaRPr lang="zh-CN" altLang="en-US" sz="2800" dirty="0"/>
              </a:p>
              <a:p>
                <a:pPr marL="0" lvl="1" indent="0">
                  <a:lnSpc>
                    <a:spcPct val="100000"/>
                  </a:lnSpc>
                  <a:spcBef>
                    <a:spcPts val="1000"/>
                  </a:spcBef>
                  <a:buClr>
                    <a:srgbClr val="CEA524"/>
                  </a:buClr>
                  <a:buSzPct val="100000"/>
                  <a:buNone/>
                </a:pP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BC4E106-E26D-4608-9C8F-0B65554F98BF}"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100</a:t>
            </a:fld>
            <a:endParaRPr lang="zh-CN" altLang="en-US" dirty="0"/>
          </a:p>
        </p:txBody>
      </p:sp>
    </p:spTree>
    <p:extLst>
      <p:ext uri="{BB962C8B-B14F-4D97-AF65-F5344CB8AC3E}">
        <p14:creationId xmlns:p14="http://schemas.microsoft.com/office/powerpoint/2010/main" val="283230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wipe(down)">
                                      <p:cBhvr>
                                        <p:cTn id="30" dur="500"/>
                                        <p:tgtEl>
                                          <p:spTgt spid="3">
                                            <p:txEl>
                                              <p:pRg st="9" end="9"/>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wipe(down)">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828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具有不可区别物体的集合的排列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定理</a:t>
                </a:r>
                <a:r>
                  <a:rPr lang="en-US" altLang="zh-CN" dirty="0" smtClean="0"/>
                  <a:t>:</a:t>
                </a:r>
                <a:r>
                  <a:rPr lang="zh-CN" altLang="en-US" dirty="0" smtClean="0"/>
                  <a:t>设类型</a:t>
                </a:r>
                <a:r>
                  <a:rPr lang="en-US" altLang="zh-CN" dirty="0" smtClean="0"/>
                  <a:t>1</a:t>
                </a:r>
                <a:r>
                  <a:rPr lang="zh-CN" altLang="en-US" dirty="0" smtClean="0"/>
                  <a:t>的相同的物体有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oMath>
                </a14:m>
                <a:r>
                  <a:rPr lang="zh-CN" altLang="en-US" dirty="0" smtClean="0"/>
                  <a:t>个</a:t>
                </a:r>
                <a:r>
                  <a:rPr lang="en-US" altLang="zh-CN" dirty="0" smtClean="0"/>
                  <a:t>, </a:t>
                </a:r>
                <a:r>
                  <a:rPr lang="zh-CN" altLang="en-US" dirty="0" smtClean="0"/>
                  <a:t>类型</a:t>
                </a:r>
                <a:r>
                  <a:rPr lang="en-US" altLang="zh-CN" dirty="0" smtClean="0"/>
                  <a:t>2</a:t>
                </a:r>
                <a:r>
                  <a:rPr lang="zh-CN" altLang="en-US" dirty="0" smtClean="0"/>
                  <a:t>的相同的物体有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oMath>
                </a14:m>
                <a:r>
                  <a:rPr lang="zh-CN" altLang="en-US" dirty="0" smtClean="0"/>
                  <a:t>个</a:t>
                </a:r>
                <a:r>
                  <a:rPr lang="en-US" altLang="zh-CN" dirty="0" smtClean="0"/>
                  <a:t>,…..,</a:t>
                </a:r>
                <a:r>
                  <a:rPr lang="zh-CN" altLang="en-US" dirty="0" smtClean="0"/>
                  <a:t>类型</a:t>
                </a:r>
                <a14:m>
                  <m:oMath xmlns:m="http://schemas.openxmlformats.org/officeDocument/2006/math">
                    <m:r>
                      <a:rPr lang="en-US" altLang="zh-CN" i="1">
                        <a:latin typeface="Cambria Math" panose="02040503050406030204" pitchFamily="18" charset="0"/>
                      </a:rPr>
                      <m:t>𝑘</m:t>
                    </m:r>
                  </m:oMath>
                </a14:m>
                <a:r>
                  <a:rPr lang="zh-CN" altLang="en-US" dirty="0" smtClean="0"/>
                  <a:t>的相同的物体有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𝑘</m:t>
                        </m:r>
                      </m:sub>
                    </m:sSub>
                  </m:oMath>
                </a14:m>
                <a:r>
                  <a:rPr lang="zh-CN" altLang="en-US" dirty="0" smtClean="0"/>
                  <a:t>个</a:t>
                </a:r>
                <a:r>
                  <a:rPr lang="en-US" altLang="zh-CN" dirty="0" smtClean="0"/>
                  <a:t>. </a:t>
                </a:r>
                <a:r>
                  <a:rPr lang="zh-CN" altLang="en-US" dirty="0" smtClean="0"/>
                  <a:t>那么</a:t>
                </a:r>
                <a14:m>
                  <m:oMath xmlns:m="http://schemas.openxmlformats.org/officeDocument/2006/math">
                    <m:r>
                      <a:rPr lang="en-US" altLang="zh-CN" b="0" i="1" smtClean="0">
                        <a:latin typeface="Cambria Math" panose="02040503050406030204" pitchFamily="18" charset="0"/>
                      </a:rPr>
                      <m:t>𝑛</m:t>
                    </m:r>
                  </m:oMath>
                </a14:m>
                <a:r>
                  <a:rPr lang="zh-CN" altLang="en-US" dirty="0" smtClean="0"/>
                  <a:t>个物体的不同排列数为</a:t>
                </a:r>
                <a:endParaRPr lang="en-US" altLang="zh-CN" dirty="0" smtClean="0"/>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den>
                      </m:f>
                    </m:oMath>
                  </m:oMathPara>
                </a14:m>
                <a:endParaRPr lang="en-US" dirty="0" smtClean="0"/>
              </a:p>
              <a:p>
                <a:r>
                  <a:rPr lang="zh-CN" altLang="en-US" dirty="0" smtClean="0"/>
                  <a:t>证</a:t>
                </a:r>
                <a:r>
                  <a:rPr lang="en-US" altLang="zh-CN" dirty="0" smtClean="0"/>
                  <a:t>:</a:t>
                </a:r>
                <a:endParaRPr lang="en-US" dirty="0" smtClean="0"/>
              </a:p>
              <a:p>
                <a:pPr lvl="1"/>
                <a:r>
                  <a:rPr lang="zh-CN" altLang="en-US" dirty="0" smtClean="0"/>
                  <a:t>首先</a:t>
                </a:r>
                <a:r>
                  <a:rPr lang="en-US" altLang="zh-CN" dirty="0" smtClean="0"/>
                  <a:t>, </a:t>
                </a:r>
                <a:r>
                  <a:rPr lang="zh-CN" altLang="en-US" dirty="0" smtClean="0"/>
                  <a:t>在</a:t>
                </a:r>
                <a14:m>
                  <m:oMath xmlns:m="http://schemas.openxmlformats.org/officeDocument/2006/math">
                    <m:r>
                      <a:rPr lang="en-US" altLang="zh-CN" i="1">
                        <a:latin typeface="Cambria Math" panose="02040503050406030204" pitchFamily="18" charset="0"/>
                      </a:rPr>
                      <m:t>𝑛</m:t>
                    </m:r>
                  </m:oMath>
                </a14:m>
                <a:r>
                  <a:rPr lang="zh-CN" altLang="en-US" dirty="0" smtClean="0"/>
                  <a:t>个位置放类型为</a:t>
                </a:r>
                <a:r>
                  <a:rPr lang="en-US" altLang="zh-CN" dirty="0" smtClean="0"/>
                  <a:t>1</a:t>
                </a:r>
                <a:r>
                  <a:rPr lang="zh-CN" altLang="en-US" dirty="0" smtClean="0"/>
                  <a:t>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oMath>
                </a14:m>
                <a:r>
                  <a:rPr lang="zh-CN" altLang="en-US" dirty="0" smtClean="0"/>
                  <a:t>个物体</a:t>
                </a:r>
                <a:r>
                  <a:rPr lang="en-US" altLang="zh-CN" dirty="0" smtClean="0"/>
                  <a:t>, </a:t>
                </a:r>
                <a:r>
                  <a:rPr lang="zh-CN" altLang="en-US" dirty="0" smtClean="0"/>
                  <a:t>产生</a:t>
                </a:r>
                <a14:m>
                  <m:oMath xmlns:m="http://schemas.openxmlformats.org/officeDocument/2006/math">
                    <m:r>
                      <a:rPr lang="en-US" altLang="zh-CN" i="1">
                        <a:latin typeface="Cambria Math" panose="02040503050406030204" pitchFamily="18" charset="0"/>
                      </a:rPr>
                      <m:t>𝐶</m:t>
                    </m:r>
                    <m:r>
                      <a:rPr lang="en-US" altLang="zh-CN">
                        <a:latin typeface="Cambria Math" panose="02040503050406030204" pitchFamily="18" charset="0"/>
                      </a:rPr>
                      <m:t>(</m:t>
                    </m:r>
                    <m:r>
                      <a:rPr lang="en-US" altLang="zh-CN" i="1">
                        <a:latin typeface="Cambria Math" panose="02040503050406030204" pitchFamily="18" charset="0"/>
                      </a:rPr>
                      <m:t>𝑛</m:t>
                    </m:r>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smtClean="0"/>
                  <a:t>种方式</a:t>
                </a:r>
                <a:r>
                  <a:rPr lang="en-US" altLang="zh-CN" dirty="0" smtClean="0"/>
                  <a:t>. </a:t>
                </a:r>
                <a:r>
                  <a:rPr lang="zh-CN" altLang="en-US" dirty="0" smtClean="0"/>
                  <a:t>剩下</a:t>
                </a:r>
                <a14:m>
                  <m:oMath xmlns:m="http://schemas.openxmlformats.org/officeDocument/2006/math">
                    <m:r>
                      <a:rPr lang="en-US" altLang="zh-CN" i="1">
                        <a:latin typeface="Cambria Math" panose="02040503050406030204" pitchFamily="18" charset="0"/>
                      </a:rPr>
                      <m:t>𝑛</m:t>
                    </m:r>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oMath>
                </a14:m>
                <a:r>
                  <a:rPr lang="zh-CN" altLang="en-US" dirty="0" smtClean="0"/>
                  <a:t>个位置</a:t>
                </a:r>
                <a:r>
                  <a:rPr lang="en-US" altLang="zh-CN" dirty="0" smtClean="0"/>
                  <a:t>.</a:t>
                </a:r>
              </a:p>
              <a:p>
                <a:pPr lvl="1"/>
                <a:r>
                  <a:rPr lang="zh-CN" altLang="en-US" dirty="0" smtClean="0"/>
                  <a:t>然后</a:t>
                </a:r>
                <a:r>
                  <a:rPr lang="en-US" altLang="zh-CN" dirty="0" smtClean="0"/>
                  <a:t>, </a:t>
                </a:r>
                <a:r>
                  <a:rPr lang="zh-CN" altLang="en-US" dirty="0" smtClean="0"/>
                  <a:t>在剩下的</a:t>
                </a:r>
                <a14:m>
                  <m:oMath xmlns:m="http://schemas.openxmlformats.org/officeDocument/2006/math">
                    <m:r>
                      <a:rPr lang="en-US" altLang="zh-CN" i="1">
                        <a:latin typeface="Cambria Math" panose="02040503050406030204" pitchFamily="18" charset="0"/>
                      </a:rPr>
                      <m:t>𝑛</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oMath>
                </a14:m>
                <a:r>
                  <a:rPr lang="zh-CN" altLang="en-US" dirty="0" smtClean="0"/>
                  <a:t>个位置放类型为</a:t>
                </a:r>
                <a:r>
                  <a:rPr lang="en-US" altLang="zh-CN" dirty="0" smtClean="0"/>
                  <a:t>2</a:t>
                </a:r>
                <a:r>
                  <a:rPr lang="zh-CN" altLang="en-US" dirty="0" smtClean="0"/>
                  <a:t>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oMath>
                </a14:m>
                <a:r>
                  <a:rPr lang="zh-CN" altLang="en-US" dirty="0" smtClean="0"/>
                  <a:t>个物体</a:t>
                </a:r>
                <a:r>
                  <a:rPr lang="en-US" altLang="zh-CN" dirty="0" smtClean="0"/>
                  <a:t>, </a:t>
                </a:r>
                <a:r>
                  <a:rPr lang="zh-CN" altLang="en-US" dirty="0" smtClean="0"/>
                  <a:t>产生</a:t>
                </a:r>
                <a14:m>
                  <m:oMath xmlns:m="http://schemas.openxmlformats.org/officeDocument/2006/math">
                    <m:r>
                      <a:rPr lang="en-US" altLang="zh-CN" b="0" i="1" smtClean="0">
                        <a:latin typeface="Cambria Math" panose="02040503050406030204" pitchFamily="18" charset="0"/>
                      </a:rPr>
                      <m:t>𝐶</m:t>
                    </m:r>
                    <m:r>
                      <a:rPr lang="en-US" altLang="zh-CN" b="0" i="0" smtClean="0">
                        <a:latin typeface="Cambria Math" panose="02040503050406030204" pitchFamily="18" charset="0"/>
                      </a:rPr>
                      <m:t>(</m:t>
                    </m:r>
                    <m:r>
                      <a:rPr lang="en-US" altLang="zh-CN" i="1">
                        <a:latin typeface="Cambria Math" panose="02040503050406030204" pitchFamily="18" charset="0"/>
                      </a:rPr>
                      <m:t>𝑛</m:t>
                    </m:r>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smtClean="0"/>
                  <a:t>种方式</a:t>
                </a:r>
                <a:r>
                  <a:rPr lang="en-US" altLang="zh-CN" dirty="0" smtClean="0"/>
                  <a:t>. </a:t>
                </a:r>
                <a:r>
                  <a:rPr lang="zh-CN" altLang="en-US" dirty="0" smtClean="0"/>
                  <a:t>剩下</a:t>
                </a:r>
                <a14:m>
                  <m:oMath xmlns:m="http://schemas.openxmlformats.org/officeDocument/2006/math">
                    <m:r>
                      <a:rPr lang="en-US" altLang="zh-CN" i="1">
                        <a:latin typeface="Cambria Math" panose="02040503050406030204" pitchFamily="18" charset="0"/>
                      </a:rPr>
                      <m:t>𝑛</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oMath>
                </a14:m>
                <a:r>
                  <a:rPr 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oMath>
                </a14:m>
                <a:r>
                  <a:rPr lang="zh-CN" altLang="en-US" dirty="0" smtClean="0"/>
                  <a:t>个位置</a:t>
                </a:r>
                <a:r>
                  <a:rPr lang="en-US" altLang="zh-CN" dirty="0" smtClean="0"/>
                  <a:t>.</a:t>
                </a:r>
              </a:p>
              <a:p>
                <a:pPr lvl="1"/>
                <a:r>
                  <a:rPr lang="zh-CN" altLang="en-US" dirty="0" smtClean="0"/>
                  <a:t>以此类推循环</a:t>
                </a:r>
                <a:r>
                  <a:rPr lang="en-US" altLang="zh-CN" dirty="0" smtClean="0"/>
                  <a:t>, </a:t>
                </a:r>
                <a:r>
                  <a:rPr lang="zh-CN" altLang="en-US" dirty="0" smtClean="0"/>
                  <a:t>直到</a:t>
                </a:r>
                <a14:m>
                  <m:oMath xmlns:m="http://schemas.openxmlformats.org/officeDocument/2006/math">
                    <m:r>
                      <a:rPr lang="en-US" altLang="zh-CN" i="1">
                        <a:latin typeface="Cambria Math" panose="02040503050406030204" pitchFamily="18" charset="0"/>
                      </a:rPr>
                      <m:t>𝐶</m:t>
                    </m:r>
                    <m:r>
                      <a:rPr lang="en-US" altLang="zh-CN">
                        <a:latin typeface="Cambria Math" panose="02040503050406030204" pitchFamily="18" charset="0"/>
                      </a:rPr>
                      <m:t>(</m:t>
                    </m:r>
                    <m:r>
                      <a:rPr lang="en-US" altLang="zh-CN" i="1">
                        <a:latin typeface="Cambria Math" panose="02040503050406030204" pitchFamily="18" charset="0"/>
                      </a:rPr>
                      <m:t>𝑛</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oMath>
                </a14:m>
                <a:r>
                  <a:rPr 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𝑘</m:t>
                        </m:r>
                      </m:sub>
                    </m:sSub>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𝑘</m:t>
                        </m:r>
                      </m:sub>
                    </m:sSub>
                  </m:oMath>
                </a14:m>
                <a:r>
                  <a:rPr lang="en-US" dirty="0" smtClean="0"/>
                  <a:t>) </a:t>
                </a:r>
                <a:r>
                  <a:rPr lang="zh-CN" altLang="en-US" dirty="0" smtClean="0"/>
                  <a:t>种方法来放类型为</a:t>
                </a:r>
                <a14:m>
                  <m:oMath xmlns:m="http://schemas.openxmlformats.org/officeDocument/2006/math">
                    <m:r>
                      <a:rPr lang="en-US" altLang="zh-CN" i="1">
                        <a:latin typeface="Cambria Math" panose="02040503050406030204" pitchFamily="18" charset="0"/>
                      </a:rPr>
                      <m:t>𝑘</m:t>
                    </m:r>
                  </m:oMath>
                </a14:m>
                <a:r>
                  <a:rPr lang="zh-CN" altLang="en-US" dirty="0" smtClean="0"/>
                  <a:t>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𝑘</m:t>
                        </m:r>
                      </m:sub>
                    </m:sSub>
                  </m:oMath>
                </a14:m>
                <a:r>
                  <a:rPr lang="zh-CN" altLang="en-US" dirty="0" smtClean="0"/>
                  <a:t>个物体</a:t>
                </a:r>
                <a:r>
                  <a:rPr lang="en-US" altLang="zh-CN" dirty="0" smtClean="0"/>
                  <a:t>. </a:t>
                </a:r>
                <a:r>
                  <a:rPr lang="zh-CN" altLang="en-US" dirty="0" smtClean="0"/>
                  <a:t>由乘积法则</a:t>
                </a:r>
                <a:r>
                  <a:rPr lang="en-US" altLang="zh-CN" dirty="0" smtClean="0"/>
                  <a:t>, </a:t>
                </a:r>
                <a:r>
                  <a:rPr lang="zh-CN" altLang="en-US" dirty="0" smtClean="0"/>
                  <a:t>可得</a:t>
                </a:r>
                <a:r>
                  <a:rPr lang="en-US" altLang="zh-CN" dirty="0" smtClean="0"/>
                  <a:t>:</a:t>
                </a:r>
              </a:p>
              <a:p>
                <a:pPr marL="393192" lvl="1" indent="0">
                  <a:buNone/>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𝑛</m:t>
                          </m:r>
                          <m:r>
                            <a:rPr lang="en-US" altLang="zh-CN" sz="2000" i="1">
                              <a:latin typeface="Cambria Math" panose="02040503050406030204" pitchFamily="18" charset="0"/>
                            </a:rPr>
                            <m:t>!</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 </m:t>
                          </m:r>
                        </m:den>
                      </m:f>
                      <m:r>
                        <a:rPr lang="en-US" altLang="zh-CN" sz="200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i="1">
                              <a:latin typeface="Cambria Math" panose="02040503050406030204" pitchFamily="18" charset="0"/>
                            </a:rPr>
                            <m:t>𝑛</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m:t>
                              </m:r>
                              <m:r>
                                <a:rPr lang="en-US" altLang="zh-CN" sz="2000" i="1">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 </m:t>
                          </m:r>
                        </m:den>
                      </m:f>
                      <m:r>
                        <a:rPr lang="en-US" altLang="zh-CN" sz="2000" i="1">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𝑛</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m:t>
                              </m:r>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𝑘</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b="0" i="1" smtClean="0">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 </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𝑛</m:t>
                          </m:r>
                          <m:r>
                            <a:rPr lang="en-US" altLang="zh-CN" sz="2000" i="1">
                              <a:latin typeface="Cambria Math" panose="02040503050406030204" pitchFamily="18" charset="0"/>
                            </a:rPr>
                            <m:t>!</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den>
                      </m:f>
                    </m:oMath>
                  </m:oMathPara>
                </a14:m>
                <a:endParaRPr lang="en-US" dirty="0" smtClean="0"/>
              </a:p>
              <a:p>
                <a:endParaRPr lang="en-US" dirty="0" smtClean="0"/>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44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CFBCCA3-8142-4AA2-AD12-E32000F55D44}"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101</a:t>
            </a:fld>
            <a:endParaRPr lang="zh-CN" altLang="en-US" dirty="0"/>
          </a:p>
        </p:txBody>
      </p:sp>
    </p:spTree>
    <p:extLst>
      <p:ext uri="{BB962C8B-B14F-4D97-AF65-F5344CB8AC3E}">
        <p14:creationId xmlns:p14="http://schemas.microsoft.com/office/powerpoint/2010/main" val="317389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把物体放入盒子</a:t>
            </a:r>
            <a:endParaRPr lang="en-US" dirty="0"/>
          </a:p>
        </p:txBody>
      </p:sp>
      <p:sp>
        <p:nvSpPr>
          <p:cNvPr id="3" name="Content Placeholder 2"/>
          <p:cNvSpPr>
            <a:spLocks noGrp="1"/>
          </p:cNvSpPr>
          <p:nvPr>
            <p:ph idx="1"/>
          </p:nvPr>
        </p:nvSpPr>
        <p:spPr>
          <a:xfrm>
            <a:off x="595313" y="1089025"/>
            <a:ext cx="10987087" cy="5121275"/>
          </a:xfrm>
        </p:spPr>
        <p:txBody>
          <a:bodyPr/>
          <a:lstStyle/>
          <a:p>
            <a:r>
              <a:rPr lang="zh-CN" altLang="en-US" dirty="0" smtClean="0"/>
              <a:t>有许多计数问题可以通过把物体放入盒子来解决</a:t>
            </a:r>
            <a:r>
              <a:rPr lang="en-US" altLang="zh-CN" dirty="0" smtClean="0"/>
              <a:t>, </a:t>
            </a:r>
            <a:r>
              <a:rPr lang="zh-CN" altLang="en-US" dirty="0" smtClean="0"/>
              <a:t>这些物体放入盒子的次序无关紧要</a:t>
            </a:r>
            <a:r>
              <a:rPr lang="en-US" altLang="zh-CN" dirty="0" smtClean="0"/>
              <a:t>. </a:t>
            </a:r>
            <a:r>
              <a:rPr lang="zh-CN" altLang="en-US" dirty="0" smtClean="0"/>
              <a:t>这时需要注意区分物体和盒子它们分别是不是可辨别的</a:t>
            </a:r>
            <a:r>
              <a:rPr lang="en-US" altLang="zh-CN" dirty="0" smtClean="0"/>
              <a:t>:</a:t>
            </a:r>
            <a:endParaRPr lang="en-US" dirty="0" smtClean="0"/>
          </a:p>
          <a:p>
            <a:pPr lvl="1"/>
            <a:r>
              <a:rPr lang="zh-CN" altLang="en-US" dirty="0" smtClean="0"/>
              <a:t>物体也许是可辨别的</a:t>
            </a:r>
            <a:r>
              <a:rPr lang="en-US" altLang="zh-CN" dirty="0"/>
              <a:t>(</a:t>
            </a:r>
            <a:r>
              <a:rPr lang="zh-CN" altLang="en-US" dirty="0"/>
              <a:t>有标号</a:t>
            </a:r>
            <a:r>
              <a:rPr lang="en-US" altLang="zh-CN" dirty="0" smtClean="0"/>
              <a:t>), </a:t>
            </a:r>
            <a:r>
              <a:rPr lang="zh-CN" altLang="en-US" dirty="0" smtClean="0"/>
              <a:t>也许是不可辨别的</a:t>
            </a:r>
            <a:r>
              <a:rPr lang="en-US" altLang="zh-CN" dirty="0" smtClean="0"/>
              <a:t>(</a:t>
            </a:r>
            <a:r>
              <a:rPr lang="zh-CN" altLang="en-US" dirty="0" smtClean="0"/>
              <a:t>没有</a:t>
            </a:r>
            <a:r>
              <a:rPr lang="zh-CN" altLang="en-US" dirty="0"/>
              <a:t>标号</a:t>
            </a:r>
            <a:r>
              <a:rPr lang="en-US" altLang="zh-CN" dirty="0" smtClean="0"/>
              <a:t>)</a:t>
            </a:r>
          </a:p>
          <a:p>
            <a:pPr lvl="1"/>
            <a:r>
              <a:rPr lang="zh-CN" altLang="en-US" dirty="0" smtClean="0"/>
              <a:t>盒子也许是可辨别的</a:t>
            </a:r>
            <a:r>
              <a:rPr lang="en-US" altLang="zh-CN" dirty="0" smtClean="0"/>
              <a:t>(</a:t>
            </a:r>
            <a:r>
              <a:rPr lang="zh-CN" altLang="en-US" dirty="0" smtClean="0"/>
              <a:t>有标号</a:t>
            </a:r>
            <a:r>
              <a:rPr lang="en-US" altLang="zh-CN" dirty="0" smtClean="0"/>
              <a:t>), </a:t>
            </a:r>
            <a:r>
              <a:rPr lang="zh-CN" altLang="en-US" dirty="0" smtClean="0"/>
              <a:t>也许是不可辨别的</a:t>
            </a:r>
            <a:r>
              <a:rPr lang="en-US" altLang="zh-CN" dirty="0"/>
              <a:t>(</a:t>
            </a:r>
            <a:r>
              <a:rPr lang="zh-CN" altLang="en-US" dirty="0"/>
              <a:t>没有标号</a:t>
            </a:r>
            <a:r>
              <a:rPr lang="en-US" altLang="zh-CN" dirty="0" smtClean="0"/>
              <a:t>)</a:t>
            </a:r>
            <a:endParaRPr lang="en-US" altLang="zh-CN" dirty="0"/>
          </a:p>
          <a:p>
            <a:pPr lvl="1"/>
            <a:endParaRPr lang="en-US" altLang="zh-CN" dirty="0" smtClean="0"/>
          </a:p>
          <a:p>
            <a:pPr marL="274320" lvl="1" indent="-274320">
              <a:lnSpc>
                <a:spcPct val="100000"/>
              </a:lnSpc>
              <a:spcBef>
                <a:spcPts val="1000"/>
              </a:spcBef>
              <a:buClr>
                <a:srgbClr val="CEA524"/>
              </a:buClr>
              <a:buSzPct val="100000"/>
              <a:buFont typeface="Wingdings" panose="05000000000000000000" pitchFamily="2" charset="2"/>
              <a:buChar char="q"/>
            </a:pPr>
            <a:r>
              <a:rPr lang="zh-CN" altLang="en-US" sz="2800" dirty="0"/>
              <a:t>因此物体放入盒子分为四种</a:t>
            </a:r>
            <a:r>
              <a:rPr lang="zh-CN" altLang="en-US" sz="2800" dirty="0" smtClean="0"/>
              <a:t>情况</a:t>
            </a:r>
            <a:r>
              <a:rPr lang="en-US" altLang="zh-CN" sz="2800" dirty="0" smtClean="0"/>
              <a:t>:</a:t>
            </a:r>
          </a:p>
          <a:p>
            <a:pPr lvl="1">
              <a:buSzPct val="100000"/>
            </a:pPr>
            <a:r>
              <a:rPr lang="en-US" altLang="zh-CN" dirty="0" smtClean="0"/>
              <a:t>1</a:t>
            </a:r>
            <a:r>
              <a:rPr lang="zh-CN" altLang="en-US" dirty="0" smtClean="0"/>
              <a:t>、可</a:t>
            </a:r>
            <a:r>
              <a:rPr lang="zh-CN" altLang="en-US" dirty="0"/>
              <a:t>辨别的物体与可辨别的盒子</a:t>
            </a:r>
            <a:endParaRPr lang="en-US" altLang="zh-CN" dirty="0"/>
          </a:p>
          <a:p>
            <a:pPr lvl="1">
              <a:buSzPct val="100000"/>
            </a:pPr>
            <a:r>
              <a:rPr lang="en-US" altLang="zh-CN" dirty="0" smtClean="0"/>
              <a:t>2</a:t>
            </a:r>
            <a:r>
              <a:rPr lang="zh-CN" altLang="en-US" dirty="0" smtClean="0"/>
              <a:t>、不可</a:t>
            </a:r>
            <a:r>
              <a:rPr lang="zh-CN" altLang="en-US" dirty="0"/>
              <a:t>辨别的物体与可辨别的盒子</a:t>
            </a:r>
            <a:endParaRPr lang="en-US" altLang="zh-CN" dirty="0"/>
          </a:p>
          <a:p>
            <a:pPr lvl="1">
              <a:buSzPct val="100000"/>
            </a:pPr>
            <a:r>
              <a:rPr lang="en-US" altLang="zh-CN" dirty="0" smtClean="0"/>
              <a:t>3</a:t>
            </a:r>
            <a:r>
              <a:rPr lang="zh-CN" altLang="en-US" dirty="0" smtClean="0"/>
              <a:t>、可</a:t>
            </a:r>
            <a:r>
              <a:rPr lang="zh-CN" altLang="en-US" dirty="0"/>
              <a:t>辨别的物体与不可辨别的盒子</a:t>
            </a:r>
            <a:endParaRPr lang="en-US" altLang="zh-CN" dirty="0"/>
          </a:p>
          <a:p>
            <a:pPr lvl="1">
              <a:buSzPct val="100000"/>
            </a:pPr>
            <a:r>
              <a:rPr lang="en-US" altLang="zh-CN" dirty="0" smtClean="0"/>
              <a:t>4</a:t>
            </a:r>
            <a:r>
              <a:rPr lang="zh-CN" altLang="en-US" dirty="0" smtClean="0"/>
              <a:t>、不可</a:t>
            </a:r>
            <a:r>
              <a:rPr lang="zh-CN" altLang="en-US" dirty="0"/>
              <a:t>辨别的物体与不可辨别的盒子</a:t>
            </a:r>
            <a:endParaRPr lang="en-US" altLang="zh-CN" dirty="0"/>
          </a:p>
          <a:p>
            <a:pPr marL="274320" lvl="1" indent="-274320">
              <a:lnSpc>
                <a:spcPct val="100000"/>
              </a:lnSpc>
              <a:spcBef>
                <a:spcPts val="1000"/>
              </a:spcBef>
              <a:buClr>
                <a:srgbClr val="CEA524"/>
              </a:buClr>
              <a:buSzPct val="100000"/>
              <a:buFont typeface="Wingdings" panose="05000000000000000000" pitchFamily="2" charset="2"/>
              <a:buChar char="q"/>
            </a:pPr>
            <a:endParaRPr lang="en-US" altLang="zh-CN" sz="2800" dirty="0"/>
          </a:p>
        </p:txBody>
      </p:sp>
      <p:sp>
        <p:nvSpPr>
          <p:cNvPr id="4" name="日期占位符 3"/>
          <p:cNvSpPr>
            <a:spLocks noGrp="1"/>
          </p:cNvSpPr>
          <p:nvPr>
            <p:ph type="dt" sz="half" idx="10"/>
          </p:nvPr>
        </p:nvSpPr>
        <p:spPr/>
        <p:txBody>
          <a:bodyPr/>
          <a:lstStyle/>
          <a:p>
            <a:fld id="{DC69785C-0284-49BC-819F-121236B40D4F}"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102</a:t>
            </a:fld>
            <a:endParaRPr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219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把物体放入盒子</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en-US" altLang="zh-CN" dirty="0" smtClean="0"/>
                  <a:t>1</a:t>
                </a:r>
                <a:r>
                  <a:rPr lang="zh-CN" altLang="en-US" dirty="0" smtClean="0"/>
                  <a:t>、</a:t>
                </a:r>
                <a:r>
                  <a:rPr lang="zh-CN" altLang="en-US" b="1" dirty="0" smtClean="0"/>
                  <a:t>可</a:t>
                </a:r>
                <a:r>
                  <a:rPr lang="zh-CN" altLang="en-US" b="1" dirty="0"/>
                  <a:t>辨别的物体与可辨别的</a:t>
                </a:r>
                <a:r>
                  <a:rPr lang="zh-CN" altLang="en-US" b="1" dirty="0" smtClean="0"/>
                  <a:t>盒子</a:t>
                </a:r>
                <a:r>
                  <a:rPr lang="en-US" altLang="zh-CN" dirty="0" smtClean="0"/>
                  <a:t>: </a:t>
                </a:r>
                <a:r>
                  <a:rPr lang="zh-CN" altLang="en-US" dirty="0" smtClean="0"/>
                  <a:t>把</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个不同的物体分配到</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个不同的盒子</a:t>
                </a:r>
                <a:r>
                  <a:rPr lang="en-US" altLang="zh-CN" dirty="0" smtClean="0"/>
                  <a:t>, </a:t>
                </a:r>
                <a:r>
                  <a:rPr lang="zh-CN" altLang="en-US" dirty="0" smtClean="0"/>
                  <a:t>使得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oMath>
                </a14:m>
                <a:r>
                  <a:rPr lang="zh-CN" altLang="en-US" dirty="0" smtClean="0"/>
                  <a:t>个物体放入盒子</a:t>
                </a:r>
                <a14:m>
                  <m:oMath xmlns:m="http://schemas.openxmlformats.org/officeDocument/2006/math">
                    <m:r>
                      <a:rPr lang="en-US" altLang="zh-CN" i="1" dirty="0" smtClean="0">
                        <a:latin typeface="Cambria Math" panose="02040503050406030204" pitchFamily="18" charset="0"/>
                      </a:rPr>
                      <m:t>𝑖</m:t>
                    </m:r>
                  </m:oMath>
                </a14:m>
                <a:r>
                  <a:rPr lang="zh-CN" altLang="en-US" dirty="0" smtClean="0"/>
                  <a:t>的方式数为</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𝑛</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den>
                    </m:f>
                  </m:oMath>
                </a14:m>
                <a:endParaRPr lang="en-US" altLang="zh-CN" dirty="0" smtClean="0"/>
              </a:p>
              <a:p>
                <a:endParaRPr lang="en-US" altLang="zh-CN" dirty="0" smtClean="0"/>
              </a:p>
              <a:p>
                <a:r>
                  <a:rPr lang="zh-CN" altLang="en-US" dirty="0" smtClean="0"/>
                  <a:t>例</a:t>
                </a:r>
                <a:r>
                  <a:rPr lang="en-US" altLang="zh-CN" dirty="0" smtClean="0"/>
                  <a:t>:52</a:t>
                </a:r>
                <a:r>
                  <a:rPr lang="zh-CN" altLang="en-US" dirty="0" smtClean="0"/>
                  <a:t>张标准牌发给</a:t>
                </a:r>
                <a:r>
                  <a:rPr lang="en-US" altLang="zh-CN" dirty="0" smtClean="0"/>
                  <a:t>4</a:t>
                </a:r>
                <a:r>
                  <a:rPr lang="zh-CN" altLang="en-US" dirty="0" smtClean="0"/>
                  <a:t>个人使得每个人有</a:t>
                </a:r>
                <a:r>
                  <a:rPr lang="en-US" altLang="zh-CN" dirty="0" smtClean="0"/>
                  <a:t>5</a:t>
                </a:r>
                <a:r>
                  <a:rPr lang="zh-CN" altLang="en-US" dirty="0" smtClean="0"/>
                  <a:t>张牌的方式有多少种？</a:t>
                </a:r>
                <a:endParaRPr lang="en-US" altLang="zh-CN" dirty="0"/>
              </a:p>
              <a:p>
                <a:pPr algn="just"/>
                <a:r>
                  <a:rPr lang="zh-CN" altLang="en-US" dirty="0" smtClean="0"/>
                  <a:t>解</a:t>
                </a:r>
                <a:r>
                  <a:rPr lang="en-US" altLang="zh-CN" dirty="0" smtClean="0"/>
                  <a:t>:</a:t>
                </a:r>
                <a:r>
                  <a:rPr lang="zh-CN" altLang="en-US" dirty="0" smtClean="0"/>
                  <a:t>首先</a:t>
                </a:r>
                <a:r>
                  <a:rPr lang="en-US" altLang="zh-CN" dirty="0" smtClean="0"/>
                  <a:t>, </a:t>
                </a:r>
                <a:r>
                  <a:rPr lang="zh-CN" altLang="en-US" dirty="0" smtClean="0"/>
                  <a:t>第一个人得到</a:t>
                </a:r>
                <a:r>
                  <a:rPr lang="en-US" altLang="zh-CN" dirty="0" smtClean="0"/>
                  <a:t>5</a:t>
                </a:r>
                <a:r>
                  <a:rPr lang="zh-CN" altLang="en-US" dirty="0" smtClean="0"/>
                  <a:t>张牌</a:t>
                </a:r>
                <a:r>
                  <a:rPr lang="en-US" altLang="zh-CN" dirty="0" smtClean="0"/>
                  <a:t>, </a:t>
                </a:r>
                <a:r>
                  <a:rPr lang="zh-CN" altLang="en-US" dirty="0" smtClean="0"/>
                  <a:t>那么有</a:t>
                </a:r>
                <a14:m>
                  <m:oMath xmlns:m="http://schemas.openxmlformats.org/officeDocument/2006/math">
                    <m:r>
                      <a:rPr lang="en-US" altLang="zh-CN" i="1" dirty="0" smtClean="0">
                        <a:latin typeface="Cambria Math" panose="02040503050406030204" pitchFamily="18" charset="0"/>
                      </a:rPr>
                      <m:t>𝐶</m:t>
                    </m:r>
                  </m:oMath>
                </a14:m>
                <a:r>
                  <a:rPr lang="en-US" altLang="zh-CN" dirty="0" smtClean="0"/>
                  <a:t>(52,5). </a:t>
                </a:r>
                <a:r>
                  <a:rPr lang="zh-CN" altLang="en-US" dirty="0" smtClean="0"/>
                  <a:t>然后第二个人得到剩余</a:t>
                </a:r>
                <a:r>
                  <a:rPr lang="en-US" altLang="zh-CN" dirty="0" smtClean="0"/>
                  <a:t>52-5</a:t>
                </a:r>
                <a:r>
                  <a:rPr lang="zh-CN" altLang="en-US" dirty="0" smtClean="0"/>
                  <a:t>张牌中的</a:t>
                </a:r>
                <a:r>
                  <a:rPr lang="en-US" altLang="zh-CN" dirty="0" smtClean="0"/>
                  <a:t>5</a:t>
                </a:r>
                <a:r>
                  <a:rPr lang="zh-CN" altLang="en-US" dirty="0" smtClean="0"/>
                  <a:t>张牌</a:t>
                </a:r>
                <a:r>
                  <a:rPr lang="en-US" altLang="zh-CN" dirty="0" smtClean="0"/>
                  <a:t>, </a:t>
                </a:r>
                <a:r>
                  <a:rPr lang="zh-CN" altLang="en-US" dirty="0" smtClean="0"/>
                  <a:t>那么有</a:t>
                </a:r>
                <a14:m>
                  <m:oMath xmlns:m="http://schemas.openxmlformats.org/officeDocument/2006/math">
                    <m:r>
                      <a:rPr lang="en-US" altLang="zh-CN" i="1" dirty="0">
                        <a:latin typeface="Cambria Math" panose="02040503050406030204" pitchFamily="18" charset="0"/>
                      </a:rPr>
                      <m:t>𝐶</m:t>
                    </m:r>
                  </m:oMath>
                </a14:m>
                <a:r>
                  <a:rPr lang="en-US" altLang="zh-CN" dirty="0" smtClean="0"/>
                  <a:t>(47,5)</a:t>
                </a:r>
                <a:r>
                  <a:rPr lang="zh-CN" altLang="en-US" dirty="0" smtClean="0"/>
                  <a:t>种方式</a:t>
                </a:r>
                <a:r>
                  <a:rPr lang="en-US" altLang="zh-CN" dirty="0" smtClean="0"/>
                  <a:t>, </a:t>
                </a:r>
                <a:r>
                  <a:rPr lang="zh-CN" altLang="en-US" dirty="0" smtClean="0"/>
                  <a:t>接着第三个人有</a:t>
                </a:r>
                <a14:m>
                  <m:oMath xmlns:m="http://schemas.openxmlformats.org/officeDocument/2006/math">
                    <m:r>
                      <a:rPr lang="en-US" altLang="zh-CN" i="1" dirty="0">
                        <a:latin typeface="Cambria Math" panose="02040503050406030204" pitchFamily="18" charset="0"/>
                      </a:rPr>
                      <m:t>𝐶</m:t>
                    </m:r>
                  </m:oMath>
                </a14:m>
                <a:r>
                  <a:rPr lang="en-US" altLang="zh-CN" dirty="0" smtClean="0"/>
                  <a:t>(42,5)</a:t>
                </a:r>
                <a:r>
                  <a:rPr lang="zh-CN" altLang="en-US" dirty="0" smtClean="0"/>
                  <a:t>种方式</a:t>
                </a:r>
                <a:r>
                  <a:rPr lang="en-US" altLang="zh-CN" dirty="0" smtClean="0"/>
                  <a:t>, </a:t>
                </a:r>
                <a:r>
                  <a:rPr lang="zh-CN" altLang="en-US" dirty="0" smtClean="0"/>
                  <a:t>最后第四个人有</a:t>
                </a:r>
                <a14:m>
                  <m:oMath xmlns:m="http://schemas.openxmlformats.org/officeDocument/2006/math">
                    <m:r>
                      <a:rPr lang="en-US" altLang="zh-CN" i="1" dirty="0">
                        <a:latin typeface="Cambria Math" panose="02040503050406030204" pitchFamily="18" charset="0"/>
                      </a:rPr>
                      <m:t>𝐶</m:t>
                    </m:r>
                  </m:oMath>
                </a14:m>
                <a:r>
                  <a:rPr lang="en-US" altLang="zh-CN" dirty="0" smtClean="0"/>
                  <a:t>(32,5)</a:t>
                </a:r>
                <a:r>
                  <a:rPr lang="zh-CN" altLang="en-US" dirty="0" smtClean="0"/>
                  <a:t>种方式</a:t>
                </a:r>
                <a:r>
                  <a:rPr lang="en-US" altLang="zh-CN" dirty="0" smtClean="0"/>
                  <a:t>. </a:t>
                </a:r>
                <a:r>
                  <a:rPr lang="zh-CN" altLang="en-US" dirty="0" smtClean="0"/>
                  <a:t>因此总方式数为</a:t>
                </a:r>
                <a14:m>
                  <m:oMath xmlns:m="http://schemas.openxmlformats.org/officeDocument/2006/math">
                    <m:r>
                      <a:rPr lang="en-US" altLang="zh-CN" i="1" dirty="0">
                        <a:latin typeface="Cambria Math" panose="02040503050406030204" pitchFamily="18" charset="0"/>
                      </a:rPr>
                      <m:t>𝐶</m:t>
                    </m:r>
                  </m:oMath>
                </a14:m>
                <a:r>
                  <a:rPr lang="en-US" altLang="zh-CN" dirty="0" smtClean="0"/>
                  <a:t>(52,5)</a:t>
                </a:r>
                <a14:m>
                  <m:oMath xmlns:m="http://schemas.openxmlformats.org/officeDocument/2006/math">
                    <m:r>
                      <a:rPr lang="en-US" altLang="zh-CN" i="1" dirty="0">
                        <a:latin typeface="Cambria Math" panose="02040503050406030204" pitchFamily="18" charset="0"/>
                      </a:rPr>
                      <m:t>𝐶</m:t>
                    </m:r>
                  </m:oMath>
                </a14:m>
                <a:r>
                  <a:rPr lang="en-US" altLang="zh-CN" dirty="0" smtClean="0"/>
                  <a:t>(47,5)</a:t>
                </a:r>
                <a14:m>
                  <m:oMath xmlns:m="http://schemas.openxmlformats.org/officeDocument/2006/math">
                    <m:r>
                      <a:rPr lang="en-US" altLang="zh-CN" i="1" dirty="0">
                        <a:latin typeface="Cambria Math" panose="02040503050406030204" pitchFamily="18" charset="0"/>
                      </a:rPr>
                      <m:t>𝐶</m:t>
                    </m:r>
                  </m:oMath>
                </a14:m>
                <a:r>
                  <a:rPr lang="en-US" altLang="zh-CN" dirty="0" smtClean="0"/>
                  <a:t>(42,5)</a:t>
                </a:r>
                <a14:m>
                  <m:oMath xmlns:m="http://schemas.openxmlformats.org/officeDocument/2006/math">
                    <m:r>
                      <a:rPr lang="en-US" altLang="zh-CN" i="1" dirty="0">
                        <a:latin typeface="Cambria Math" panose="02040503050406030204" pitchFamily="18" charset="0"/>
                      </a:rPr>
                      <m:t>𝐶</m:t>
                    </m:r>
                  </m:oMath>
                </a14:m>
                <a:r>
                  <a:rPr lang="en-US" altLang="zh-CN" dirty="0" smtClean="0"/>
                  <a:t>(32,5).</a:t>
                </a:r>
              </a:p>
              <a:p>
                <a:pPr marL="266700" indent="-266700">
                  <a:buNone/>
                </a:pPr>
                <a:r>
                  <a:rPr lang="en-US" altLang="zh-CN" dirty="0"/>
                  <a:t> </a:t>
                </a:r>
                <a:r>
                  <a:rPr lang="en-US" altLang="zh-CN" dirty="0" smtClean="0"/>
                  <a:t>      </a:t>
                </a:r>
                <a:r>
                  <a:rPr lang="zh-CN" altLang="en-US" dirty="0" smtClean="0"/>
                  <a:t>也相当于将这些物体分为</a:t>
                </a:r>
                <a:r>
                  <a:rPr lang="en-US" altLang="zh-CN" dirty="0" smtClean="0"/>
                  <a:t>5</a:t>
                </a:r>
                <a:r>
                  <a:rPr lang="zh-CN" altLang="en-US" dirty="0" smtClean="0"/>
                  <a:t>个不同的类，其中</a:t>
                </a:r>
                <a:r>
                  <a:rPr lang="en-US" altLang="zh-CN" dirty="0" smtClean="0"/>
                  <a:t>4</a:t>
                </a:r>
                <a:r>
                  <a:rPr lang="zh-CN" altLang="en-US" dirty="0" smtClean="0"/>
                  <a:t>类中每一类都有</a:t>
                </a:r>
                <a:r>
                  <a:rPr lang="en-US" altLang="zh-CN" dirty="0" smtClean="0"/>
                  <a:t>5 </a:t>
                </a:r>
                <a:r>
                  <a:rPr lang="zh-CN" altLang="en-US" dirty="0" smtClean="0"/>
                  <a:t>个物体，第五类相当于有</a:t>
                </a:r>
                <a:r>
                  <a:rPr lang="en-US" altLang="zh-CN" dirty="0" smtClean="0"/>
                  <a:t>32</a:t>
                </a:r>
                <a:r>
                  <a:rPr lang="zh-CN" altLang="en-US" dirty="0" smtClean="0"/>
                  <a:t>个物体</a:t>
                </a:r>
                <a:r>
                  <a:rPr lang="en-US" altLang="zh-CN" dirty="0" smtClean="0"/>
                  <a:t>, </a:t>
                </a:r>
                <a:r>
                  <a:rPr lang="zh-CN" altLang="en-US" dirty="0" smtClean="0"/>
                  <a:t>因此</a:t>
                </a:r>
                <a:r>
                  <a:rPr lang="en-US" dirty="0" smtClean="0"/>
                  <a:t>52!/(5!5!5!5!32!).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1110" b="-309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9670EF3-99D0-4E23-A15F-B6973A71A65E}"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103</a:t>
            </a:fld>
            <a:endParaRPr lang="zh-CN" altLang="en-US" dirty="0"/>
          </a:p>
        </p:txBody>
      </p:sp>
    </p:spTree>
    <p:extLst>
      <p:ext uri="{BB962C8B-B14F-4D97-AF65-F5344CB8AC3E}">
        <p14:creationId xmlns:p14="http://schemas.microsoft.com/office/powerpoint/2010/main" val="285481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把物体放入盒子</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en-US" dirty="0" smtClean="0"/>
                  <a:t>2</a:t>
                </a:r>
                <a:r>
                  <a:rPr lang="zh-CN" altLang="en-US" dirty="0"/>
                  <a:t>、</a:t>
                </a:r>
                <a:r>
                  <a:rPr lang="zh-CN" altLang="en-US" b="1" dirty="0"/>
                  <a:t>不可辨别的物体与可辨别的</a:t>
                </a:r>
                <a:r>
                  <a:rPr lang="zh-CN" altLang="en-US" b="1" dirty="0" smtClean="0"/>
                  <a:t>盒子</a:t>
                </a:r>
                <a:r>
                  <a:rPr lang="en-US" altLang="zh-CN" dirty="0" smtClean="0"/>
                  <a:t>: </a:t>
                </a:r>
                <a:r>
                  <a:rPr lang="zh-CN" altLang="en-US" dirty="0" smtClean="0"/>
                  <a:t>将</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个不可辨别的物体放入</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个可辨别的盒子</a:t>
                </a:r>
                <a:r>
                  <a:rPr lang="en-US" altLang="zh-CN" dirty="0" smtClean="0"/>
                  <a:t>, </a:t>
                </a:r>
                <a:r>
                  <a:rPr lang="zh-CN" altLang="en-US" dirty="0" smtClean="0"/>
                  <a:t>产生</a:t>
                </a:r>
                <a14:m>
                  <m:oMath xmlns:m="http://schemas.openxmlformats.org/officeDocument/2006/math">
                    <m:r>
                      <a:rPr lang="en-US" i="1" dirty="0" smtClean="0">
                        <a:latin typeface="Cambria Math" panose="02040503050406030204" pitchFamily="18" charset="0"/>
                      </a:rPr>
                      <m:t>𝐶</m:t>
                    </m:r>
                  </m:oMath>
                </a14:m>
                <a:r>
                  <a:rPr lang="en-US" dirty="0" smtClean="0"/>
                  <a:t>(</a:t>
                </a:r>
                <a14:m>
                  <m:oMath xmlns:m="http://schemas.openxmlformats.org/officeDocument/2006/math">
                    <m:r>
                      <a:rPr lang="en-US" i="1" dirty="0" smtClean="0">
                        <a:latin typeface="Cambria Math" panose="02040503050406030204" pitchFamily="18" charset="0"/>
                      </a:rPr>
                      <m:t>𝑛</m:t>
                    </m:r>
                  </m:oMath>
                </a14:m>
                <a:r>
                  <a:rPr lang="en-US" dirty="0" smtClean="0"/>
                  <a:t> </a:t>
                </a:r>
                <a14:m>
                  <m:oMath xmlns:m="http://schemas.openxmlformats.org/officeDocument/2006/math">
                    <m:r>
                      <a:rPr lang="en-US" i="1" dirty="0" smtClean="0">
                        <a:latin typeface="Cambria Math" panose="02040503050406030204" pitchFamily="18" charset="0"/>
                      </a:rPr>
                      <m:t>+</m:t>
                    </m:r>
                  </m:oMath>
                </a14:m>
                <a:r>
                  <a:rPr lang="en-US" dirty="0" smtClean="0"/>
                  <a:t>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 − 1, </m:t>
                    </m:r>
                    <m:r>
                      <a:rPr lang="en-US" i="1" dirty="0" smtClean="0">
                        <a:latin typeface="Cambria Math" panose="02040503050406030204" pitchFamily="18" charset="0"/>
                      </a:rPr>
                      <m:t>𝑛</m:t>
                    </m:r>
                    <m:r>
                      <a:rPr lang="en-US" i="1" dirty="0" smtClean="0">
                        <a:latin typeface="Cambria Math" panose="02040503050406030204" pitchFamily="18" charset="0"/>
                      </a:rPr>
                      <m:t> − 1) </m:t>
                    </m:r>
                  </m:oMath>
                </a14:m>
                <a:r>
                  <a:rPr lang="zh-CN" altLang="en-US" dirty="0" smtClean="0"/>
                  <a:t>种方式</a:t>
                </a:r>
                <a:endParaRPr lang="en-US" altLang="zh-CN" dirty="0" smtClean="0"/>
              </a:p>
              <a:p>
                <a:endParaRPr lang="en-US" altLang="zh-CN" dirty="0"/>
              </a:p>
              <a:p>
                <a:r>
                  <a:rPr lang="zh-CN" altLang="en-US" dirty="0" smtClean="0"/>
                  <a:t>例</a:t>
                </a:r>
                <a:r>
                  <a:rPr lang="en-US" altLang="zh-CN" dirty="0" smtClean="0"/>
                  <a:t>:</a:t>
                </a:r>
                <a:r>
                  <a:rPr lang="zh-CN" altLang="en-US" dirty="0" smtClean="0"/>
                  <a:t>将</a:t>
                </a:r>
                <a:r>
                  <a:rPr lang="en-US" altLang="zh-CN" dirty="0" smtClean="0"/>
                  <a:t>10</a:t>
                </a:r>
                <a:r>
                  <a:rPr lang="zh-CN" altLang="en-US" dirty="0" smtClean="0"/>
                  <a:t>个不可辨别的球放入</a:t>
                </a:r>
                <a:r>
                  <a:rPr lang="en-US" altLang="zh-CN" dirty="0" smtClean="0"/>
                  <a:t>8</a:t>
                </a:r>
                <a:r>
                  <a:rPr lang="zh-CN" altLang="en-US" dirty="0" smtClean="0"/>
                  <a:t>个有编号的桶里</a:t>
                </a:r>
                <a:r>
                  <a:rPr lang="en-US" altLang="zh-CN" dirty="0" smtClean="0"/>
                  <a:t>, </a:t>
                </a:r>
                <a:r>
                  <a:rPr lang="zh-CN" altLang="en-US" dirty="0" smtClean="0"/>
                  <a:t>有多少种方法？</a:t>
                </a:r>
                <a:endParaRPr lang="en-US" altLang="zh-CN" dirty="0" smtClean="0"/>
              </a:p>
              <a:p>
                <a:r>
                  <a:rPr lang="zh-CN" altLang="en-US" dirty="0" smtClean="0"/>
                  <a:t>解</a:t>
                </a:r>
                <a:r>
                  <a:rPr lang="en-US" altLang="zh-CN" dirty="0" smtClean="0"/>
                  <a:t>:</a:t>
                </a:r>
                <a:r>
                  <a:rPr lang="zh-CN" altLang="en-US" dirty="0" smtClean="0"/>
                  <a:t>该题相当于在允许重复计数的情况下</a:t>
                </a:r>
                <a:r>
                  <a:rPr lang="en-US" altLang="zh-CN" dirty="0" smtClean="0"/>
                  <a:t>, </a:t>
                </a:r>
                <a:r>
                  <a:rPr lang="zh-CN" altLang="en-US" dirty="0" smtClean="0"/>
                  <a:t>从具有</a:t>
                </a:r>
                <a:r>
                  <a:rPr lang="en-US" altLang="zh-CN" dirty="0" smtClean="0"/>
                  <a:t>8</a:t>
                </a:r>
                <a:r>
                  <a:rPr lang="zh-CN" altLang="en-US" dirty="0" smtClean="0"/>
                  <a:t>个元素的集合中取出</a:t>
                </a:r>
                <a:r>
                  <a:rPr lang="en-US" altLang="zh-CN" dirty="0" smtClean="0"/>
                  <a:t>10</a:t>
                </a:r>
                <a:r>
                  <a:rPr lang="zh-CN" altLang="en-US" dirty="0" smtClean="0"/>
                  <a:t>组合的方法的个数，因此有</a:t>
                </a:r>
                <a:r>
                  <a:rPr lang="en-US" dirty="0" smtClean="0"/>
                  <a:t> </a:t>
                </a:r>
                <a14:m>
                  <m:oMath xmlns:m="http://schemas.openxmlformats.org/officeDocument/2006/math">
                    <m:r>
                      <a:rPr lang="en-US" i="1" dirty="0" smtClean="0">
                        <a:latin typeface="Cambria Math" panose="02040503050406030204" pitchFamily="18" charset="0"/>
                      </a:rPr>
                      <m:t>𝐶</m:t>
                    </m:r>
                  </m:oMath>
                </a14:m>
                <a:r>
                  <a:rPr lang="en-US" dirty="0" smtClean="0"/>
                  <a:t>(8 + 10 − 1, 10) = </a:t>
                </a:r>
                <a14:m>
                  <m:oMath xmlns:m="http://schemas.openxmlformats.org/officeDocument/2006/math">
                    <m:r>
                      <a:rPr lang="en-US" i="1" dirty="0" smtClean="0">
                        <a:latin typeface="Cambria Math" panose="02040503050406030204" pitchFamily="18" charset="0"/>
                      </a:rPr>
                      <m:t>𝐶</m:t>
                    </m:r>
                  </m:oMath>
                </a14:m>
                <a:r>
                  <a:rPr lang="en-US" dirty="0" smtClean="0"/>
                  <a:t>(17,10) = 19,448</a:t>
                </a:r>
                <a:r>
                  <a:rPr lang="zh-CN" altLang="en-US" dirty="0" smtClean="0"/>
                  <a:t>种方法</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4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9670EF3-99D0-4E23-A15F-B6973A71A65E}"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把物体放入盒子</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en-US" dirty="0" smtClean="0"/>
                  <a:t>3</a:t>
                </a:r>
                <a:r>
                  <a:rPr lang="zh-CN" altLang="en-US" dirty="0"/>
                  <a:t>、</a:t>
                </a:r>
                <a:r>
                  <a:rPr lang="zh-CN" altLang="en-US" b="1" dirty="0"/>
                  <a:t>可辨别的物体与不可辨别的</a:t>
                </a:r>
                <a:r>
                  <a:rPr lang="zh-CN" altLang="en-US" b="1" dirty="0" smtClean="0"/>
                  <a:t>盒子</a:t>
                </a:r>
                <a:r>
                  <a:rPr lang="en-US" altLang="zh-CN" dirty="0" smtClean="0"/>
                  <a:t>: </a:t>
                </a:r>
                <a:r>
                  <a:rPr lang="zh-CN" altLang="en-US" dirty="0" smtClean="0"/>
                  <a:t>没有</a:t>
                </a:r>
                <a:r>
                  <a:rPr lang="zh-CN" altLang="en-US" dirty="0"/>
                  <a:t>简单可用的闭公式来计算把</a:t>
                </a:r>
                <a14:m>
                  <m:oMath xmlns:m="http://schemas.openxmlformats.org/officeDocument/2006/math">
                    <m:r>
                      <a:rPr lang="en-US" altLang="zh-CN" i="1" dirty="0" smtClean="0">
                        <a:latin typeface="Cambria Math" panose="02040503050406030204" pitchFamily="18" charset="0"/>
                      </a:rPr>
                      <m:t>𝑛</m:t>
                    </m:r>
                  </m:oMath>
                </a14:m>
                <a:r>
                  <a:rPr lang="zh-CN" altLang="en-US" dirty="0"/>
                  <a:t>个可辨别的物体放入</a:t>
                </a:r>
                <a14:m>
                  <m:oMath xmlns:m="http://schemas.openxmlformats.org/officeDocument/2006/math">
                    <m:r>
                      <a:rPr lang="en-US" altLang="zh-CN" i="1" dirty="0" smtClean="0">
                        <a:latin typeface="Cambria Math" panose="02040503050406030204" pitchFamily="18" charset="0"/>
                      </a:rPr>
                      <m:t>𝑗</m:t>
                    </m:r>
                  </m:oMath>
                </a14:m>
                <a:r>
                  <a:rPr lang="zh-CN" altLang="en-US" dirty="0"/>
                  <a:t>个不可辨别的盒子</a:t>
                </a:r>
                <a:r>
                  <a:rPr lang="en-US" altLang="zh-CN" dirty="0" smtClean="0"/>
                  <a:t>, </a:t>
                </a:r>
                <a:r>
                  <a:rPr lang="zh-CN" altLang="en-US" dirty="0" smtClean="0"/>
                  <a:t>可以</a:t>
                </a:r>
                <a:r>
                  <a:rPr lang="zh-CN" altLang="en-US" dirty="0"/>
                  <a:t>通过枚举来求解该问题</a:t>
                </a:r>
                <a:r>
                  <a:rPr lang="en-US" altLang="zh-CN" dirty="0" smtClean="0"/>
                  <a:t>.</a:t>
                </a:r>
              </a:p>
              <a:p>
                <a:endParaRPr lang="en-US" altLang="zh-CN" dirty="0" smtClean="0"/>
              </a:p>
              <a:p>
                <a:r>
                  <a:rPr lang="zh-CN" altLang="en-US" dirty="0" smtClean="0"/>
                  <a:t>例</a:t>
                </a:r>
                <a:r>
                  <a:rPr lang="en-US" altLang="zh-CN" dirty="0" smtClean="0"/>
                  <a:t>:</a:t>
                </a:r>
                <a:r>
                  <a:rPr lang="zh-CN" altLang="en-US" dirty="0" smtClean="0"/>
                  <a:t>将</a:t>
                </a:r>
                <a:r>
                  <a:rPr lang="en-US" altLang="zh-CN" dirty="0" smtClean="0"/>
                  <a:t>4</a:t>
                </a:r>
                <a:r>
                  <a:rPr lang="zh-CN" altLang="en-US" dirty="0" smtClean="0"/>
                  <a:t>个不同的员工安排到</a:t>
                </a:r>
                <a:r>
                  <a:rPr lang="en-US" altLang="zh-CN" dirty="0" smtClean="0"/>
                  <a:t>3</a:t>
                </a:r>
                <a:r>
                  <a:rPr lang="zh-CN" altLang="en-US" dirty="0" smtClean="0"/>
                  <a:t>间不可辨别的办公室</a:t>
                </a:r>
                <a:r>
                  <a:rPr lang="en-US" altLang="zh-CN" dirty="0" smtClean="0"/>
                  <a:t>, </a:t>
                </a:r>
                <a:r>
                  <a:rPr lang="zh-CN" altLang="en-US" dirty="0" smtClean="0"/>
                  <a:t>共有多少种方式</a:t>
                </a:r>
                <a:r>
                  <a:rPr lang="en-US" altLang="zh-CN" dirty="0" smtClean="0"/>
                  <a:t>?</a:t>
                </a:r>
              </a:p>
              <a:p>
                <a:r>
                  <a:rPr lang="zh-CN" altLang="en-US" dirty="0" smtClean="0"/>
                  <a:t>解</a:t>
                </a:r>
                <a:r>
                  <a:rPr lang="en-US" altLang="zh-CN" dirty="0" smtClean="0"/>
                  <a:t>:(</a:t>
                </a:r>
                <a:r>
                  <a:rPr lang="zh-CN" altLang="en-US" dirty="0" smtClean="0"/>
                  <a:t>枚举法</a:t>
                </a:r>
                <a:r>
                  <a:rPr lang="en-US" altLang="zh-CN" dirty="0" smtClean="0"/>
                  <a:t>)</a:t>
                </a:r>
                <a:r>
                  <a:rPr lang="zh-CN" altLang="en-US" dirty="0" smtClean="0"/>
                  <a:t>共</a:t>
                </a:r>
                <a:r>
                  <a:rPr lang="en-US" dirty="0" smtClean="0"/>
                  <a:t>14</a:t>
                </a:r>
                <a:r>
                  <a:rPr lang="zh-CN" altLang="en-US" dirty="0" smtClean="0"/>
                  <a:t>种方式</a:t>
                </a:r>
                <a:r>
                  <a:rPr lang="en-US" altLang="zh-CN" dirty="0" smtClean="0"/>
                  <a:t>. </a:t>
                </a:r>
                <a:r>
                  <a:rPr lang="zh-CN" altLang="en-US" dirty="0" smtClean="0"/>
                  <a:t>假设员工为</a:t>
                </a:r>
                <a:r>
                  <a:rPr lang="en-US" altLang="zh-CN" dirty="0" err="1" smtClean="0"/>
                  <a:t>a,b,c,d</a:t>
                </a:r>
                <a:r>
                  <a:rPr lang="en-US" altLang="zh-CN" dirty="0" smtClean="0"/>
                  <a:t>.</a:t>
                </a:r>
              </a:p>
              <a:p>
                <a:pPr lvl="1"/>
                <a:r>
                  <a:rPr lang="zh-CN" altLang="en-US" dirty="0" smtClean="0"/>
                  <a:t>可以</a:t>
                </a:r>
                <a:r>
                  <a:rPr lang="zh-CN" altLang="en-US" dirty="0"/>
                  <a:t>把四位员工分配到同一间办公室</a:t>
                </a:r>
                <a:r>
                  <a:rPr lang="en-US" altLang="zh-CN" dirty="0"/>
                  <a:t>(</a:t>
                </a:r>
                <a:r>
                  <a:rPr lang="zh-CN" altLang="en-US" dirty="0"/>
                  <a:t>共一种方法</a:t>
                </a:r>
                <a:r>
                  <a:rPr lang="en-US" altLang="zh-CN" dirty="0"/>
                  <a:t>):{{</a:t>
                </a:r>
                <a:r>
                  <a:rPr lang="en-US" altLang="zh-CN" dirty="0" err="1"/>
                  <a:t>a,b,c,d</a:t>
                </a:r>
                <a:r>
                  <a:rPr lang="en-US" altLang="zh-CN" dirty="0"/>
                  <a:t>}};</a:t>
                </a:r>
              </a:p>
              <a:p>
                <a:pPr lvl="1"/>
                <a:r>
                  <a:rPr lang="zh-CN" altLang="en-US" dirty="0" smtClean="0"/>
                  <a:t>可以</a:t>
                </a:r>
                <a:r>
                  <a:rPr lang="zh-CN" altLang="en-US" dirty="0"/>
                  <a:t>将三位员工分配到同一间办公室</a:t>
                </a:r>
                <a:r>
                  <a:rPr lang="en-US" altLang="zh-CN" dirty="0"/>
                  <a:t>, </a:t>
                </a:r>
                <a:r>
                  <a:rPr lang="zh-CN" altLang="en-US" dirty="0"/>
                  <a:t>剩下一位分配到另一间办公室</a:t>
                </a:r>
                <a:r>
                  <a:rPr lang="en-US" altLang="zh-CN" dirty="0"/>
                  <a:t>(</a:t>
                </a:r>
                <a:r>
                  <a:rPr lang="zh-CN" altLang="en-US" dirty="0"/>
                  <a:t>共</a:t>
                </a:r>
                <a:r>
                  <a:rPr lang="en-US" altLang="zh-CN" dirty="0"/>
                  <a:t>4</a:t>
                </a:r>
                <a:r>
                  <a:rPr lang="zh-CN" altLang="en-US" dirty="0"/>
                  <a:t>种方法</a:t>
                </a:r>
                <a:r>
                  <a:rPr lang="en-US" altLang="zh-CN" dirty="0"/>
                  <a:t>):{{</a:t>
                </a:r>
                <a:r>
                  <a:rPr lang="en-US" altLang="zh-CN" dirty="0" err="1"/>
                  <a:t>a,b,c</a:t>
                </a:r>
                <a:r>
                  <a:rPr lang="en-US" altLang="zh-CN" dirty="0"/>
                  <a:t>},d}, {{</a:t>
                </a:r>
                <a:r>
                  <a:rPr lang="en-US" altLang="zh-CN" dirty="0" err="1"/>
                  <a:t>a,b,d</a:t>
                </a:r>
                <a:r>
                  <a:rPr lang="en-US" altLang="zh-CN" dirty="0"/>
                  <a:t>},c}, {{</a:t>
                </a:r>
                <a:r>
                  <a:rPr lang="en-US" altLang="zh-CN" dirty="0" err="1"/>
                  <a:t>a,c,d</a:t>
                </a:r>
                <a:r>
                  <a:rPr lang="en-US" altLang="zh-CN" dirty="0"/>
                  <a:t>},b}, {{</a:t>
                </a:r>
                <a:r>
                  <a:rPr lang="en-US" altLang="zh-CN" dirty="0" err="1"/>
                  <a:t>b,c,d</a:t>
                </a:r>
                <a:r>
                  <a:rPr lang="en-US" altLang="zh-CN" dirty="0"/>
                  <a:t>},a};</a:t>
                </a:r>
              </a:p>
              <a:p>
                <a:pPr marL="628650" lvl="1" indent="-236538">
                  <a:buNone/>
                </a:pP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77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5C729DB-61BA-4610-905A-F8A575D33AC3}"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105</a:t>
            </a:fld>
            <a:endParaRPr lang="zh-CN" altLang="en-US" dirty="0"/>
          </a:p>
        </p:txBody>
      </p:sp>
    </p:spTree>
    <p:extLst>
      <p:ext uri="{BB962C8B-B14F-4D97-AF65-F5344CB8AC3E}">
        <p14:creationId xmlns:p14="http://schemas.microsoft.com/office/powerpoint/2010/main" val="4774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把物体放入盒子</a:t>
            </a:r>
            <a:endParaRPr lang="en-US" dirty="0"/>
          </a:p>
        </p:txBody>
      </p:sp>
      <p:sp>
        <p:nvSpPr>
          <p:cNvPr id="3" name="Content Placeholder 2"/>
          <p:cNvSpPr>
            <a:spLocks noGrp="1"/>
          </p:cNvSpPr>
          <p:nvPr>
            <p:ph idx="1"/>
          </p:nvPr>
        </p:nvSpPr>
        <p:spPr>
          <a:xfrm>
            <a:off x="595313" y="1089025"/>
            <a:ext cx="10987087" cy="5121275"/>
          </a:xfrm>
        </p:spPr>
        <p:txBody>
          <a:bodyPr>
            <a:normAutofit/>
          </a:bodyPr>
          <a:lstStyle/>
          <a:p>
            <a:pPr marL="274320" lvl="1" indent="-274320">
              <a:lnSpc>
                <a:spcPct val="100000"/>
              </a:lnSpc>
              <a:spcBef>
                <a:spcPts val="1000"/>
              </a:spcBef>
              <a:buClr>
                <a:srgbClr val="CEA524"/>
              </a:buClr>
              <a:buSzPct val="100000"/>
              <a:buFont typeface="Wingdings" panose="05000000000000000000" pitchFamily="2" charset="2"/>
              <a:buChar char="q"/>
            </a:pPr>
            <a:r>
              <a:rPr lang="zh-CN" altLang="en-US" sz="2800" dirty="0" smtClean="0"/>
              <a:t>解</a:t>
            </a:r>
            <a:r>
              <a:rPr lang="en-US" altLang="zh-CN" sz="2800" dirty="0"/>
              <a:t>(</a:t>
            </a:r>
            <a:r>
              <a:rPr lang="zh-CN" altLang="en-US" sz="2800" dirty="0"/>
              <a:t>续</a:t>
            </a:r>
            <a:r>
              <a:rPr lang="en-US" altLang="zh-CN" sz="2800" dirty="0"/>
              <a:t>) </a:t>
            </a:r>
            <a:r>
              <a:rPr lang="en-US" altLang="zh-CN" sz="2800" dirty="0" smtClean="0"/>
              <a:t>:</a:t>
            </a:r>
            <a:endParaRPr lang="en-US" altLang="zh-CN" dirty="0" smtClean="0"/>
          </a:p>
          <a:p>
            <a:pPr lvl="1"/>
            <a:r>
              <a:rPr lang="zh-CN" altLang="en-US" dirty="0"/>
              <a:t>可以将两位员工分配到同一间办公室，剩下的两位分配到另外一间办公室</a:t>
            </a:r>
            <a:r>
              <a:rPr lang="en-US" altLang="zh-CN" dirty="0"/>
              <a:t>(</a:t>
            </a:r>
            <a:r>
              <a:rPr lang="zh-CN" altLang="en-US" dirty="0"/>
              <a:t>共</a:t>
            </a:r>
            <a:r>
              <a:rPr lang="en-US" altLang="zh-CN" dirty="0"/>
              <a:t>3</a:t>
            </a:r>
            <a:r>
              <a:rPr lang="zh-CN" altLang="en-US" dirty="0"/>
              <a:t>种方法</a:t>
            </a:r>
            <a:r>
              <a:rPr lang="en-US" altLang="zh-CN" dirty="0"/>
              <a:t>):{{</a:t>
            </a:r>
            <a:r>
              <a:rPr lang="en-US" altLang="zh-CN" dirty="0" err="1"/>
              <a:t>a,b</a:t>
            </a:r>
            <a:r>
              <a:rPr lang="en-US" altLang="zh-CN" dirty="0"/>
              <a:t>},{</a:t>
            </a:r>
            <a:r>
              <a:rPr lang="en-US" altLang="zh-CN" dirty="0" err="1"/>
              <a:t>c,d</a:t>
            </a:r>
            <a:r>
              <a:rPr lang="en-US" altLang="zh-CN" dirty="0"/>
              <a:t>,}}, {{</a:t>
            </a:r>
            <a:r>
              <a:rPr lang="en-US" altLang="zh-CN" dirty="0" err="1"/>
              <a:t>a,c</a:t>
            </a:r>
            <a:r>
              <a:rPr lang="en-US" altLang="zh-CN" dirty="0"/>
              <a:t>},{</a:t>
            </a:r>
            <a:r>
              <a:rPr lang="en-US" altLang="zh-CN" dirty="0" err="1"/>
              <a:t>b,d</a:t>
            </a:r>
            <a:r>
              <a:rPr lang="en-US" altLang="zh-CN" dirty="0"/>
              <a:t>}}, {{</a:t>
            </a:r>
            <a:r>
              <a:rPr lang="en-US" altLang="zh-CN" dirty="0" err="1"/>
              <a:t>a,d</a:t>
            </a:r>
            <a:r>
              <a:rPr lang="en-US" altLang="zh-CN" dirty="0"/>
              <a:t>},{</a:t>
            </a:r>
            <a:r>
              <a:rPr lang="en-US" altLang="zh-CN" dirty="0" err="1"/>
              <a:t>b,c</a:t>
            </a:r>
            <a:r>
              <a:rPr lang="en-US" altLang="zh-CN" dirty="0" smtClean="0"/>
              <a:t>}};</a:t>
            </a:r>
          </a:p>
          <a:p>
            <a:pPr lvl="1"/>
            <a:r>
              <a:rPr lang="zh-CN" altLang="en-US" dirty="0" smtClean="0"/>
              <a:t>可以将两位员工分配到同一间办公室</a:t>
            </a:r>
            <a:r>
              <a:rPr lang="en-US" altLang="zh-CN" dirty="0" smtClean="0"/>
              <a:t>, </a:t>
            </a:r>
            <a:r>
              <a:rPr lang="zh-CN" altLang="en-US" dirty="0" smtClean="0"/>
              <a:t>剩下的两位各安排一间办公室</a:t>
            </a:r>
            <a:r>
              <a:rPr lang="en-US" altLang="zh-CN" dirty="0" smtClean="0"/>
              <a:t>(</a:t>
            </a:r>
            <a:r>
              <a:rPr lang="zh-CN" altLang="en-US" dirty="0" smtClean="0"/>
              <a:t>共</a:t>
            </a:r>
            <a:r>
              <a:rPr lang="en-US" altLang="zh-CN" dirty="0" smtClean="0"/>
              <a:t>6</a:t>
            </a:r>
            <a:r>
              <a:rPr lang="zh-CN" altLang="en-US" dirty="0" smtClean="0"/>
              <a:t>种方法</a:t>
            </a:r>
            <a:r>
              <a:rPr lang="en-US" altLang="zh-CN" dirty="0" smtClean="0"/>
              <a:t>):{{</a:t>
            </a:r>
            <a:r>
              <a:rPr lang="en-US" altLang="zh-CN" dirty="0" err="1" smtClean="0"/>
              <a:t>a,b</a:t>
            </a:r>
            <a:r>
              <a:rPr lang="en-US" altLang="zh-CN" dirty="0" smtClean="0"/>
              <a:t>},{c},{d}}, {{</a:t>
            </a:r>
            <a:r>
              <a:rPr lang="en-US" altLang="zh-CN" dirty="0" err="1" smtClean="0"/>
              <a:t>a,c</a:t>
            </a:r>
            <a:r>
              <a:rPr lang="en-US" altLang="zh-CN" dirty="0" smtClean="0"/>
              <a:t>},{b},{d}}, {{</a:t>
            </a:r>
            <a:r>
              <a:rPr lang="en-US" altLang="zh-CN" dirty="0" err="1" smtClean="0"/>
              <a:t>a,d</a:t>
            </a:r>
            <a:r>
              <a:rPr lang="en-US" altLang="zh-CN" dirty="0" smtClean="0"/>
              <a:t>},{b},{c}}, {{</a:t>
            </a:r>
            <a:r>
              <a:rPr lang="en-US" altLang="zh-CN" dirty="0" err="1" smtClean="0"/>
              <a:t>b,c</a:t>
            </a:r>
            <a:r>
              <a:rPr lang="en-US" altLang="zh-CN" dirty="0" smtClean="0"/>
              <a:t>},{a},{d}}, {{</a:t>
            </a:r>
            <a:r>
              <a:rPr lang="en-US" altLang="zh-CN" dirty="0" err="1" smtClean="0"/>
              <a:t>b,d</a:t>
            </a:r>
            <a:r>
              <a:rPr lang="en-US" altLang="zh-CN" dirty="0" smtClean="0"/>
              <a:t>},{a},{c}}, {{</a:t>
            </a:r>
            <a:r>
              <a:rPr lang="en-US" altLang="zh-CN" dirty="0" err="1" smtClean="0"/>
              <a:t>c,d</a:t>
            </a:r>
            <a:r>
              <a:rPr lang="en-US" altLang="zh-CN" dirty="0" smtClean="0"/>
              <a:t>},{a},{b}};</a:t>
            </a:r>
          </a:p>
          <a:p>
            <a:pPr lvl="1"/>
            <a:r>
              <a:rPr lang="zh-CN" altLang="en-US" dirty="0" smtClean="0"/>
              <a:t>综上</a:t>
            </a:r>
            <a:r>
              <a:rPr lang="en-US" altLang="zh-CN" dirty="0" smtClean="0"/>
              <a:t>, </a:t>
            </a:r>
            <a:r>
              <a:rPr lang="zh-CN" altLang="en-US" dirty="0" smtClean="0"/>
              <a:t>共计</a:t>
            </a:r>
            <a:r>
              <a:rPr lang="en-US" altLang="zh-CN" dirty="0" smtClean="0"/>
              <a:t>14</a:t>
            </a:r>
            <a:r>
              <a:rPr lang="zh-CN" altLang="en-US" dirty="0" smtClean="0"/>
              <a:t>种不同的分配方式</a:t>
            </a:r>
            <a:r>
              <a:rPr lang="en-US" altLang="zh-CN" dirty="0"/>
              <a:t>.</a:t>
            </a:r>
            <a:endParaRPr lang="en-US" dirty="0" smtClean="0"/>
          </a:p>
        </p:txBody>
      </p:sp>
      <p:sp>
        <p:nvSpPr>
          <p:cNvPr id="4" name="日期占位符 3"/>
          <p:cNvSpPr>
            <a:spLocks noGrp="1"/>
          </p:cNvSpPr>
          <p:nvPr>
            <p:ph type="dt" sz="half" idx="10"/>
          </p:nvPr>
        </p:nvSpPr>
        <p:spPr/>
        <p:txBody>
          <a:bodyPr/>
          <a:lstStyle/>
          <a:p>
            <a:fld id="{85C729DB-61BA-4610-905A-F8A575D33AC3}"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106</a:t>
            </a:fld>
            <a:endParaRPr lang="zh-CN"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把物体放入盒子</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fontScale="85000" lnSpcReduction="20000"/>
              </a:bodyPr>
              <a:lstStyle/>
              <a:p>
                <a:pPr>
                  <a:lnSpc>
                    <a:spcPct val="120000"/>
                  </a:lnSpc>
                </a:pPr>
                <a:r>
                  <a:rPr lang="en-US" altLang="zh-CN" sz="3000" dirty="0" smtClean="0"/>
                  <a:t>4</a:t>
                </a:r>
                <a:r>
                  <a:rPr lang="zh-CN" altLang="en-US" sz="3000" dirty="0" smtClean="0"/>
                  <a:t>、</a:t>
                </a:r>
                <a:r>
                  <a:rPr lang="zh-CN" altLang="en-US" sz="3000" b="1" dirty="0" smtClean="0"/>
                  <a:t>不可</a:t>
                </a:r>
                <a:r>
                  <a:rPr lang="zh-CN" altLang="en-US" sz="3000" b="1" dirty="0"/>
                  <a:t>辨别的物体与不可辨别的</a:t>
                </a:r>
                <a:r>
                  <a:rPr lang="zh-CN" altLang="en-US" sz="3000" b="1" dirty="0" smtClean="0"/>
                  <a:t>盒子</a:t>
                </a:r>
                <a:r>
                  <a:rPr lang="en-US" altLang="zh-CN" sz="3000" dirty="0" smtClean="0"/>
                  <a:t>: </a:t>
                </a:r>
                <a:r>
                  <a:rPr lang="zh-CN" altLang="en-US" sz="3000" dirty="0" smtClean="0"/>
                  <a:t>将</a:t>
                </a:r>
                <a14:m>
                  <m:oMath xmlns:m="http://schemas.openxmlformats.org/officeDocument/2006/math">
                    <m:r>
                      <a:rPr lang="en-US" altLang="zh-CN" sz="3000" i="1" dirty="0" smtClean="0">
                        <a:latin typeface="Cambria Math" panose="02040503050406030204" pitchFamily="18" charset="0"/>
                      </a:rPr>
                      <m:t>𝑛</m:t>
                    </m:r>
                  </m:oMath>
                </a14:m>
                <a:r>
                  <a:rPr lang="zh-CN" altLang="en-US" sz="3000" dirty="0" smtClean="0"/>
                  <a:t>个不可辨别的物体放入</a:t>
                </a:r>
                <a14:m>
                  <m:oMath xmlns:m="http://schemas.openxmlformats.org/officeDocument/2006/math">
                    <m:r>
                      <a:rPr lang="en-US" altLang="zh-CN" sz="3000" i="1" dirty="0" smtClean="0">
                        <a:latin typeface="Cambria Math" panose="02040503050406030204" pitchFamily="18" charset="0"/>
                      </a:rPr>
                      <m:t>𝑘</m:t>
                    </m:r>
                  </m:oMath>
                </a14:m>
                <a:r>
                  <a:rPr lang="zh-CN" altLang="en-US" sz="3000" dirty="0" smtClean="0"/>
                  <a:t>个不可辨别的盒子的方式数可以通过枚举所有的方式</a:t>
                </a:r>
                <a:r>
                  <a:rPr lang="en-US" altLang="zh-CN" sz="3000" dirty="0" smtClean="0"/>
                  <a:t>. </a:t>
                </a:r>
                <a:r>
                  <a:rPr lang="zh-CN" altLang="en-US" sz="3000" dirty="0" smtClean="0"/>
                  <a:t>没有简单的闭公式来计算这种情况</a:t>
                </a:r>
                <a:r>
                  <a:rPr lang="en-US" altLang="zh-CN" sz="3000" dirty="0" smtClean="0"/>
                  <a:t>.</a:t>
                </a:r>
              </a:p>
              <a:p>
                <a:endParaRPr lang="en-US" altLang="zh-CN" dirty="0" smtClean="0"/>
              </a:p>
              <a:p>
                <a:pPr>
                  <a:lnSpc>
                    <a:spcPct val="120000"/>
                  </a:lnSpc>
                </a:pPr>
                <a:r>
                  <a:rPr lang="zh-CN" altLang="en-US" sz="3000" dirty="0" smtClean="0"/>
                  <a:t>例</a:t>
                </a:r>
                <a:r>
                  <a:rPr lang="en-US" altLang="zh-CN" sz="3000" dirty="0"/>
                  <a:t>:</a:t>
                </a:r>
                <a:r>
                  <a:rPr lang="zh-CN" altLang="en-US" sz="3000" dirty="0"/>
                  <a:t>将同一本书的</a:t>
                </a:r>
                <a:r>
                  <a:rPr lang="en-US" altLang="zh-CN" sz="3000" dirty="0"/>
                  <a:t>6</a:t>
                </a:r>
                <a:r>
                  <a:rPr lang="zh-CN" altLang="en-US" sz="3000" dirty="0"/>
                  <a:t>个副本放入</a:t>
                </a:r>
                <a:r>
                  <a:rPr lang="en-US" altLang="zh-CN" sz="3000" dirty="0"/>
                  <a:t>4</a:t>
                </a:r>
                <a:r>
                  <a:rPr lang="zh-CN" altLang="en-US" sz="3000" dirty="0"/>
                  <a:t>个相同的盒子</a:t>
                </a:r>
                <a:r>
                  <a:rPr lang="zh-CN" altLang="en-US" sz="3000" dirty="0" smtClean="0"/>
                  <a:t>有多少种</a:t>
                </a:r>
                <a:r>
                  <a:rPr lang="zh-CN" altLang="en-US" sz="3000" dirty="0"/>
                  <a:t>方式</a:t>
                </a:r>
                <a:r>
                  <a:rPr lang="en-US" altLang="zh-CN" sz="3000" dirty="0" smtClean="0"/>
                  <a:t>, </a:t>
                </a:r>
                <a:r>
                  <a:rPr lang="zh-CN" altLang="en-US" sz="3000" dirty="0" smtClean="0"/>
                  <a:t>其中</a:t>
                </a:r>
                <a:r>
                  <a:rPr lang="zh-CN" altLang="en-US" sz="3000" dirty="0"/>
                  <a:t>每个盒子最多能容纳</a:t>
                </a:r>
                <a:r>
                  <a:rPr lang="en-US" altLang="zh-CN" sz="3000" dirty="0"/>
                  <a:t>6</a:t>
                </a:r>
                <a:r>
                  <a:rPr lang="zh-CN" altLang="en-US" sz="3000" dirty="0"/>
                  <a:t>本</a:t>
                </a:r>
                <a:r>
                  <a:rPr lang="zh-CN" altLang="en-US" sz="3000" dirty="0" smtClean="0"/>
                  <a:t>书</a:t>
                </a:r>
                <a:r>
                  <a:rPr lang="en-US" altLang="zh-CN" sz="3000" dirty="0" smtClean="0"/>
                  <a:t>.</a:t>
                </a:r>
              </a:p>
              <a:p>
                <a:pPr>
                  <a:lnSpc>
                    <a:spcPct val="120000"/>
                  </a:lnSpc>
                </a:pPr>
                <a:r>
                  <a:rPr lang="zh-CN" altLang="en-US" sz="3000" dirty="0" smtClean="0"/>
                  <a:t>解</a:t>
                </a:r>
                <a:r>
                  <a:rPr lang="en-US" altLang="zh-CN" sz="3000" dirty="0" smtClean="0"/>
                  <a:t>:(</a:t>
                </a:r>
                <a:r>
                  <a:rPr lang="zh-CN" altLang="en-US" sz="3000" dirty="0" smtClean="0"/>
                  <a:t>枚举法</a:t>
                </a:r>
                <a:r>
                  <a:rPr lang="en-US" altLang="zh-CN" sz="3000" dirty="0" smtClean="0"/>
                  <a:t>)</a:t>
                </a:r>
                <a:r>
                  <a:rPr lang="zh-CN" altLang="en-US" sz="3000" dirty="0" smtClean="0"/>
                  <a:t>共有</a:t>
                </a:r>
                <a:r>
                  <a:rPr lang="en-US" altLang="zh-CN" sz="3000" dirty="0" smtClean="0"/>
                  <a:t>9</a:t>
                </a:r>
                <a:r>
                  <a:rPr lang="zh-CN" altLang="en-US" sz="3000" dirty="0" smtClean="0"/>
                  <a:t>种方式</a:t>
                </a:r>
                <a:r>
                  <a:rPr lang="en-US" altLang="zh-CN" sz="3000" dirty="0" smtClean="0"/>
                  <a:t>. </a:t>
                </a:r>
                <a:r>
                  <a:rPr lang="zh-CN" altLang="en-US" sz="3000" dirty="0" smtClean="0"/>
                  <a:t>按照具有最多副本数的盒子的次数依次列出每个盒子的副本数</a:t>
                </a:r>
                <a:r>
                  <a:rPr lang="en-US" altLang="zh-CN" sz="3000" dirty="0" smtClean="0"/>
                  <a:t>, </a:t>
                </a:r>
                <a:r>
                  <a:rPr lang="zh-CN" altLang="en-US" sz="3000" dirty="0" smtClean="0"/>
                  <a:t>即列出的次序是递减的</a:t>
                </a:r>
                <a:r>
                  <a:rPr lang="en-US" altLang="zh-CN" sz="3000" dirty="0" smtClean="0"/>
                  <a:t>, </a:t>
                </a:r>
                <a:r>
                  <a:rPr lang="zh-CN" altLang="en-US" sz="3000" dirty="0" smtClean="0"/>
                  <a:t>分别有</a:t>
                </a:r>
                <a:r>
                  <a:rPr lang="en-US" altLang="zh-CN" sz="3000" dirty="0" smtClean="0"/>
                  <a:t>:</a:t>
                </a:r>
              </a:p>
              <a:p>
                <a:pPr lvl="1">
                  <a:lnSpc>
                    <a:spcPct val="100000"/>
                  </a:lnSpc>
                </a:pPr>
                <a:r>
                  <a:rPr lang="en-US" altLang="zh-CN" sz="2600" dirty="0" smtClean="0"/>
                  <a:t>6</a:t>
                </a:r>
                <a:r>
                  <a:rPr lang="en-US" altLang="zh-CN" sz="2600" dirty="0"/>
                  <a:t>(</a:t>
                </a:r>
                <a:r>
                  <a:rPr lang="zh-CN" altLang="en-US" sz="2600" dirty="0"/>
                  <a:t>表示第一个盒子有</a:t>
                </a:r>
                <a:r>
                  <a:rPr lang="en-US" altLang="zh-CN" sz="2600" dirty="0"/>
                  <a:t>6</a:t>
                </a:r>
                <a:r>
                  <a:rPr lang="zh-CN" altLang="en-US" sz="2600" dirty="0"/>
                  <a:t>个副本</a:t>
                </a:r>
                <a:r>
                  <a:rPr lang="en-US" altLang="zh-CN" sz="2600" dirty="0"/>
                  <a:t>, </a:t>
                </a:r>
                <a:r>
                  <a:rPr lang="zh-CN" altLang="en-US" sz="2600" dirty="0"/>
                  <a:t>第二个盒子没有副本</a:t>
                </a:r>
                <a:r>
                  <a:rPr lang="en-US" altLang="zh-CN" sz="2600" dirty="0" smtClean="0"/>
                  <a:t>, </a:t>
                </a:r>
                <a:r>
                  <a:rPr lang="zh-CN" altLang="en-US" sz="2600" dirty="0" smtClean="0"/>
                  <a:t>第三</a:t>
                </a:r>
                <a:r>
                  <a:rPr lang="zh-CN" altLang="en-US" sz="2600" dirty="0"/>
                  <a:t>个盒子没有副本</a:t>
                </a:r>
                <a:r>
                  <a:rPr lang="en-US" altLang="zh-CN" sz="2600" dirty="0" smtClean="0"/>
                  <a:t>, </a:t>
                </a:r>
                <a:r>
                  <a:rPr lang="zh-CN" altLang="en-US" sz="2600" dirty="0" smtClean="0"/>
                  <a:t>第四</a:t>
                </a:r>
                <a:r>
                  <a:rPr lang="zh-CN" altLang="en-US" sz="2600" dirty="0"/>
                  <a:t>个盒子没有副本</a:t>
                </a:r>
                <a:r>
                  <a:rPr lang="en-US" altLang="zh-CN" sz="2600" dirty="0"/>
                  <a:t>)</a:t>
                </a:r>
              </a:p>
              <a:p>
                <a:pPr lvl="1">
                  <a:lnSpc>
                    <a:spcPct val="100000"/>
                  </a:lnSpc>
                </a:pPr>
                <a:r>
                  <a:rPr lang="en-US" altLang="zh-CN" sz="2600" dirty="0" smtClean="0"/>
                  <a:t>5,1</a:t>
                </a:r>
                <a:endParaRPr lang="en-US" altLang="zh-CN" sz="2600" dirty="0"/>
              </a:p>
              <a:p>
                <a:pPr lvl="1">
                  <a:lnSpc>
                    <a:spcPct val="100000"/>
                  </a:lnSpc>
                </a:pPr>
                <a:r>
                  <a:rPr lang="en-US" altLang="zh-CN" sz="2600" dirty="0" smtClean="0"/>
                  <a:t>4,2</a:t>
                </a:r>
                <a:endParaRPr lang="en-US" altLang="zh-CN"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888" t="-1190" r="-11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5C729DB-61BA-4610-905A-F8A575D33AC3}"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107</a:t>
            </a:fld>
            <a:endParaRPr lang="zh-CN" altLang="en-US" dirty="0"/>
          </a:p>
        </p:txBody>
      </p:sp>
    </p:spTree>
    <p:extLst>
      <p:ext uri="{BB962C8B-B14F-4D97-AF65-F5344CB8AC3E}">
        <p14:creationId xmlns:p14="http://schemas.microsoft.com/office/powerpoint/2010/main" val="324584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down)">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把物体放入盒子</a:t>
            </a:r>
            <a:endParaRPr lang="en-US" dirty="0"/>
          </a:p>
        </p:txBody>
      </p:sp>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解</a:t>
            </a:r>
            <a:r>
              <a:rPr lang="en-US" altLang="zh-CN" dirty="0" smtClean="0"/>
              <a:t>(</a:t>
            </a:r>
            <a:r>
              <a:rPr lang="zh-CN" altLang="en-US" dirty="0" smtClean="0"/>
              <a:t>续</a:t>
            </a:r>
            <a:r>
              <a:rPr lang="en-US" altLang="zh-CN" dirty="0" smtClean="0"/>
              <a:t>):</a:t>
            </a:r>
          </a:p>
          <a:p>
            <a:pPr lvl="1">
              <a:lnSpc>
                <a:spcPct val="80000"/>
              </a:lnSpc>
            </a:pPr>
            <a:r>
              <a:rPr lang="en-US" altLang="zh-CN" sz="2200" dirty="0"/>
              <a:t>4,1,1   </a:t>
            </a:r>
          </a:p>
          <a:p>
            <a:pPr lvl="1">
              <a:lnSpc>
                <a:spcPct val="80000"/>
              </a:lnSpc>
            </a:pPr>
            <a:r>
              <a:rPr lang="en-US" altLang="zh-CN" sz="2200" dirty="0"/>
              <a:t>3,3</a:t>
            </a:r>
          </a:p>
          <a:p>
            <a:pPr lvl="1">
              <a:lnSpc>
                <a:spcPct val="80000"/>
              </a:lnSpc>
            </a:pPr>
            <a:r>
              <a:rPr lang="en-US" altLang="zh-CN" sz="2200" dirty="0" smtClean="0"/>
              <a:t>3,2,1</a:t>
            </a:r>
            <a:endParaRPr lang="en-US" altLang="zh-CN" sz="2200" dirty="0"/>
          </a:p>
          <a:p>
            <a:pPr lvl="1">
              <a:lnSpc>
                <a:spcPct val="80000"/>
              </a:lnSpc>
            </a:pPr>
            <a:r>
              <a:rPr lang="en-US" altLang="zh-CN" sz="2200" dirty="0" smtClean="0"/>
              <a:t>3,1,1,1</a:t>
            </a:r>
            <a:endParaRPr lang="en-US" altLang="zh-CN" sz="2200" dirty="0"/>
          </a:p>
          <a:p>
            <a:pPr lvl="1">
              <a:lnSpc>
                <a:spcPct val="80000"/>
              </a:lnSpc>
            </a:pPr>
            <a:r>
              <a:rPr lang="en-US" altLang="zh-CN" sz="2200" dirty="0" smtClean="0"/>
              <a:t>2,2,2</a:t>
            </a:r>
            <a:endParaRPr lang="en-US" altLang="zh-CN" sz="2200" dirty="0"/>
          </a:p>
          <a:p>
            <a:pPr lvl="1">
              <a:lnSpc>
                <a:spcPct val="80000"/>
              </a:lnSpc>
            </a:pPr>
            <a:r>
              <a:rPr lang="en-US" altLang="zh-CN" sz="2200" dirty="0" smtClean="0"/>
              <a:t>2,2,1,1</a:t>
            </a:r>
          </a:p>
          <a:p>
            <a:pPr lvl="1">
              <a:lnSpc>
                <a:spcPct val="80000"/>
              </a:lnSpc>
            </a:pPr>
            <a:r>
              <a:rPr lang="zh-CN" altLang="en-US" dirty="0" smtClean="0"/>
              <a:t>综上</a:t>
            </a:r>
            <a:r>
              <a:rPr lang="en-US" altLang="zh-CN" dirty="0" smtClean="0"/>
              <a:t>, </a:t>
            </a:r>
            <a:r>
              <a:rPr lang="zh-CN" altLang="en-US" dirty="0" smtClean="0"/>
              <a:t>共计</a:t>
            </a:r>
            <a:r>
              <a:rPr lang="en-US" altLang="zh-CN" dirty="0" smtClean="0"/>
              <a:t>9</a:t>
            </a:r>
            <a:r>
              <a:rPr lang="zh-CN" altLang="en-US" dirty="0" smtClean="0"/>
              <a:t>种方式来完成任务</a:t>
            </a:r>
            <a:r>
              <a:rPr lang="en-US" altLang="zh-CN" dirty="0" smtClean="0"/>
              <a:t>.</a:t>
            </a:r>
          </a:p>
          <a:p>
            <a:pPr marL="393192" lvl="1" indent="0">
              <a:buNone/>
            </a:pPr>
            <a:r>
              <a:rPr lang="en-US" altLang="zh-CN" dirty="0"/>
              <a:t> </a:t>
            </a:r>
            <a:r>
              <a:rPr lang="en-US" altLang="zh-CN" dirty="0" smtClean="0"/>
              <a:t>  </a:t>
            </a:r>
          </a:p>
          <a:p>
            <a:pPr lvl="1"/>
            <a:endParaRPr lang="en-US" altLang="zh-CN" dirty="0"/>
          </a:p>
          <a:p>
            <a:pPr lvl="1"/>
            <a:endParaRPr lang="en-US" dirty="0" smtClean="0"/>
          </a:p>
        </p:txBody>
      </p:sp>
      <p:sp>
        <p:nvSpPr>
          <p:cNvPr id="4" name="日期占位符 3"/>
          <p:cNvSpPr>
            <a:spLocks noGrp="1"/>
          </p:cNvSpPr>
          <p:nvPr>
            <p:ph type="dt" sz="half" idx="10"/>
          </p:nvPr>
        </p:nvSpPr>
        <p:spPr/>
        <p:txBody>
          <a:bodyPr/>
          <a:lstStyle/>
          <a:p>
            <a:fld id="{85C729DB-61BA-4610-905A-F8A575D33AC3}"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108</a:t>
            </a:fld>
            <a:endParaRPr lang="zh-CN" altLang="en-US" dirty="0"/>
          </a:p>
        </p:txBody>
      </p:sp>
    </p:spTree>
    <p:extLst>
      <p:ext uri="{BB962C8B-B14F-4D97-AF65-F5344CB8AC3E}">
        <p14:creationId xmlns:p14="http://schemas.microsoft.com/office/powerpoint/2010/main" val="58419592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把物体放入盒子</a:t>
            </a:r>
            <a:endParaRPr lang="en-US" dirty="0"/>
          </a:p>
        </p:txBody>
      </p:sp>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以上四类归纳总结：</a:t>
            </a:r>
            <a:endParaRPr lang="en-US" altLang="zh-CN" dirty="0" smtClean="0"/>
          </a:p>
          <a:p>
            <a:pPr marL="393192" lvl="1" indent="0">
              <a:buNone/>
            </a:pPr>
            <a:endParaRPr lang="en-US" altLang="zh-CN" dirty="0" smtClean="0"/>
          </a:p>
          <a:p>
            <a:pPr lvl="1"/>
            <a:endParaRPr lang="en-US" dirty="0" smtClean="0"/>
          </a:p>
        </p:txBody>
      </p:sp>
      <p:sp>
        <p:nvSpPr>
          <p:cNvPr id="4" name="日期占位符 3"/>
          <p:cNvSpPr>
            <a:spLocks noGrp="1"/>
          </p:cNvSpPr>
          <p:nvPr>
            <p:ph type="dt" sz="half" idx="10"/>
          </p:nvPr>
        </p:nvSpPr>
        <p:spPr/>
        <p:txBody>
          <a:bodyPr/>
          <a:lstStyle/>
          <a:p>
            <a:fld id="{85C729DB-61BA-4610-905A-F8A575D33AC3}"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109</a:t>
            </a:fld>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600963745"/>
              </p:ext>
            </p:extLst>
          </p:nvPr>
        </p:nvGraphicFramePr>
        <p:xfrm>
          <a:off x="1714500" y="1994934"/>
          <a:ext cx="9525000" cy="3383280"/>
        </p:xfrm>
        <a:graphic>
          <a:graphicData uri="http://schemas.openxmlformats.org/drawingml/2006/table">
            <a:tbl>
              <a:tblPr firstRow="1" bandRow="1">
                <a:tableStyleId>{5C22544A-7EE6-4342-B048-85BDC9FD1C3A}</a:tableStyleId>
              </a:tblPr>
              <a:tblGrid>
                <a:gridCol w="685800">
                  <a:extLst>
                    <a:ext uri="{9D8B030D-6E8A-4147-A177-3AD203B41FA5}">
                      <a16:colId xmlns="" xmlns:a16="http://schemas.microsoft.com/office/drawing/2014/main" val="4006402258"/>
                    </a:ext>
                  </a:extLst>
                </a:gridCol>
                <a:gridCol w="1524000">
                  <a:extLst>
                    <a:ext uri="{9D8B030D-6E8A-4147-A177-3AD203B41FA5}">
                      <a16:colId xmlns="" xmlns:a16="http://schemas.microsoft.com/office/drawing/2014/main" val="3950987751"/>
                    </a:ext>
                  </a:extLst>
                </a:gridCol>
                <a:gridCol w="1600200">
                  <a:extLst>
                    <a:ext uri="{9D8B030D-6E8A-4147-A177-3AD203B41FA5}">
                      <a16:colId xmlns="" xmlns:a16="http://schemas.microsoft.com/office/drawing/2014/main" val="1628555164"/>
                    </a:ext>
                  </a:extLst>
                </a:gridCol>
                <a:gridCol w="3810000">
                  <a:extLst>
                    <a:ext uri="{9D8B030D-6E8A-4147-A177-3AD203B41FA5}">
                      <a16:colId xmlns="" xmlns:a16="http://schemas.microsoft.com/office/drawing/2014/main" val="1547563514"/>
                    </a:ext>
                  </a:extLst>
                </a:gridCol>
                <a:gridCol w="1905000">
                  <a:extLst>
                    <a:ext uri="{9D8B030D-6E8A-4147-A177-3AD203B41FA5}">
                      <a16:colId xmlns="" xmlns:a16="http://schemas.microsoft.com/office/drawing/2014/main" val="1502269765"/>
                    </a:ext>
                  </a:extLst>
                </a:gridCol>
              </a:tblGrid>
              <a:tr h="370840">
                <a:tc>
                  <a:txBody>
                    <a:bodyPr/>
                    <a:lstStyle/>
                    <a:p>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盒子</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物体</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公式</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备注</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1227952787"/>
                  </a:ext>
                </a:extLst>
              </a:tr>
              <a:tr h="370840">
                <a:tc>
                  <a:txBody>
                    <a:bodyPr/>
                    <a:lstStyle/>
                    <a:p>
                      <a:r>
                        <a:rPr lang="en-US" altLang="zh-CN" sz="2400" dirty="0" smtClean="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a:txBody>
                  <a:tcPr/>
                </a:tc>
                <a:tc>
                  <a:txBody>
                    <a:bodyPr/>
                    <a:lstStyle/>
                    <a:p>
                      <a:r>
                        <a:rPr lang="zh-CN" altLang="en-US" sz="2400" dirty="0" smtClean="0">
                          <a:latin typeface="微软雅黑" panose="020B0503020204020204" pitchFamily="34" charset="-122"/>
                          <a:ea typeface="微软雅黑" panose="020B0503020204020204" pitchFamily="34" charset="-122"/>
                        </a:rPr>
                        <a:t>可辨别</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微软雅黑" panose="020B0503020204020204" pitchFamily="34" charset="-122"/>
                          <a:ea typeface="微软雅黑" panose="020B0503020204020204" pitchFamily="34" charset="-122"/>
                        </a:rPr>
                        <a:t>可辨别</a:t>
                      </a:r>
                      <a:endParaRPr lang="en-US" altLang="zh-CN" sz="24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latin typeface="微软雅黑" panose="020B0503020204020204" pitchFamily="34" charset="-122"/>
                        <a:ea typeface="微软雅黑" panose="020B0503020204020204" pitchFamily="34" charset="-122"/>
                      </a:endParaRPr>
                    </a:p>
                  </a:txBody>
                  <a:tcPr/>
                </a:tc>
                <a:tc>
                  <a:txBody>
                    <a:bodyPr/>
                    <a:lstStyle/>
                    <a:p>
                      <a:endParaRPr lang="zh-CN" altLang="en-US" sz="2400" dirty="0">
                        <a:latin typeface="微软雅黑" panose="020B0503020204020204" pitchFamily="34" charset="-122"/>
                        <a:ea typeface="微软雅黑" panose="020B0503020204020204" pitchFamily="34" charset="-122"/>
                      </a:endParaRPr>
                    </a:p>
                  </a:txBody>
                  <a:tcPr/>
                </a:tc>
                <a:tc>
                  <a:txBody>
                    <a:bodyPr/>
                    <a:lstStyle/>
                    <a:p>
                      <a:r>
                        <a:rPr lang="zh-CN" altLang="en-US" sz="2400" dirty="0" smtClean="0">
                          <a:latin typeface="微软雅黑" panose="020B0503020204020204" pitchFamily="34" charset="-122"/>
                          <a:ea typeface="微软雅黑" panose="020B0503020204020204" pitchFamily="34" charset="-122"/>
                        </a:rPr>
                        <a:t>有闭公式</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2973072832"/>
                  </a:ext>
                </a:extLst>
              </a:tr>
              <a:tr h="370840">
                <a:tc>
                  <a:txBody>
                    <a:bodyPr/>
                    <a:lstStyle/>
                    <a:p>
                      <a:r>
                        <a:rPr lang="en-US" altLang="zh-CN" sz="2400" dirty="0" smtClean="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微软雅黑" panose="020B0503020204020204" pitchFamily="34" charset="-122"/>
                          <a:ea typeface="微软雅黑" panose="020B0503020204020204" pitchFamily="34" charset="-122"/>
                        </a:rPr>
                        <a:t>可辨别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微软雅黑" panose="020B0503020204020204" pitchFamily="34" charset="-122"/>
                          <a:ea typeface="微软雅黑" panose="020B0503020204020204" pitchFamily="34" charset="-122"/>
                        </a:rPr>
                        <a:t>不可辨别</a:t>
                      </a:r>
                      <a:endParaRPr lang="en-US" altLang="zh-CN" sz="24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latin typeface="微软雅黑" panose="020B0503020204020204" pitchFamily="34" charset="-122"/>
                        <a:ea typeface="微软雅黑" panose="020B0503020204020204" pitchFamily="34" charset="-122"/>
                      </a:endParaRPr>
                    </a:p>
                  </a:txBody>
                  <a:tcPr/>
                </a:tc>
                <a:tc>
                  <a:txBody>
                    <a:bodyPr/>
                    <a:lstStyle/>
                    <a:p>
                      <a:endParaRPr lang="zh-CN" altLang="en-US" sz="240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微软雅黑" panose="020B0503020204020204" pitchFamily="34" charset="-122"/>
                          <a:ea typeface="微软雅黑" panose="020B0503020204020204" pitchFamily="34" charset="-122"/>
                        </a:rPr>
                        <a:t>有闭公式</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2844464344"/>
                  </a:ext>
                </a:extLst>
              </a:tr>
              <a:tr h="370840">
                <a:tc>
                  <a:txBody>
                    <a:bodyPr/>
                    <a:lstStyle/>
                    <a:p>
                      <a:r>
                        <a:rPr lang="en-US" altLang="zh-CN" sz="2400" dirty="0" smtClean="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a:tc>
                <a:tc>
                  <a:txBody>
                    <a:bodyPr/>
                    <a:lstStyle/>
                    <a:p>
                      <a:r>
                        <a:rPr lang="zh-CN" altLang="en-US" sz="2400" dirty="0" smtClean="0">
                          <a:latin typeface="微软雅黑" panose="020B0503020204020204" pitchFamily="34" charset="-122"/>
                          <a:ea typeface="微软雅黑" panose="020B0503020204020204" pitchFamily="34" charset="-122"/>
                        </a:rPr>
                        <a:t>不可辨别</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微软雅黑" panose="020B0503020204020204" pitchFamily="34" charset="-122"/>
                          <a:ea typeface="微软雅黑" panose="020B0503020204020204" pitchFamily="34" charset="-122"/>
                        </a:rPr>
                        <a:t>可辨别</a:t>
                      </a:r>
                      <a:endParaRPr lang="en-US" altLang="zh-CN" sz="24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latin typeface="微软雅黑" panose="020B0503020204020204" pitchFamily="34" charset="-122"/>
                        <a:ea typeface="微软雅黑" panose="020B0503020204020204" pitchFamily="34" charset="-122"/>
                      </a:endParaRPr>
                    </a:p>
                  </a:txBody>
                  <a:tcPr/>
                </a:tc>
                <a:tc>
                  <a:txBody>
                    <a:bodyPr/>
                    <a:lstStyle/>
                    <a:p>
                      <a:endParaRPr lang="zh-CN" altLang="en-US" sz="2400" dirty="0">
                        <a:latin typeface="微软雅黑" panose="020B0503020204020204" pitchFamily="34" charset="-122"/>
                        <a:ea typeface="微软雅黑" panose="020B0503020204020204" pitchFamily="34" charset="-122"/>
                      </a:endParaRPr>
                    </a:p>
                  </a:txBody>
                  <a:tcPr/>
                </a:tc>
                <a:tc>
                  <a:txBody>
                    <a:bodyPr/>
                    <a:lstStyle/>
                    <a:p>
                      <a:r>
                        <a:rPr lang="zh-CN" altLang="en-US" sz="2400" dirty="0" smtClean="0">
                          <a:latin typeface="微软雅黑" panose="020B0503020204020204" pitchFamily="34" charset="-122"/>
                          <a:ea typeface="微软雅黑" panose="020B0503020204020204" pitchFamily="34" charset="-122"/>
                        </a:rPr>
                        <a:t>无闭公式</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907700069"/>
                  </a:ext>
                </a:extLst>
              </a:tr>
              <a:tr h="370840">
                <a:tc>
                  <a:txBody>
                    <a:bodyPr/>
                    <a:lstStyle/>
                    <a:p>
                      <a:r>
                        <a:rPr lang="en-US" altLang="zh-CN" sz="2400" dirty="0" smtClean="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微软雅黑" panose="020B0503020204020204" pitchFamily="34" charset="-122"/>
                          <a:ea typeface="微软雅黑" panose="020B0503020204020204" pitchFamily="34" charset="-122"/>
                        </a:rPr>
                        <a:t>不可辨别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微软雅黑" panose="020B0503020204020204" pitchFamily="34" charset="-122"/>
                          <a:ea typeface="微软雅黑" panose="020B0503020204020204" pitchFamily="34" charset="-122"/>
                        </a:rPr>
                        <a:t>不可辨别</a:t>
                      </a:r>
                      <a:endParaRPr lang="en-US" altLang="zh-CN" sz="2400" dirty="0" smtClean="0">
                        <a:latin typeface="微软雅黑" panose="020B0503020204020204" pitchFamily="34" charset="-122"/>
                        <a:ea typeface="微软雅黑" panose="020B0503020204020204" pitchFamily="34" charset="-122"/>
                      </a:endParaRPr>
                    </a:p>
                  </a:txBody>
                  <a:tcPr/>
                </a:tc>
                <a:tc>
                  <a:txBody>
                    <a:bodyPr/>
                    <a:lstStyle/>
                    <a:p>
                      <a:endParaRPr lang="zh-CN" altLang="en-US" sz="2400" dirty="0">
                        <a:latin typeface="微软雅黑" panose="020B0503020204020204" pitchFamily="34" charset="-122"/>
                        <a:ea typeface="微软雅黑" panose="020B0503020204020204" pitchFamily="34" charset="-122"/>
                      </a:endParaRPr>
                    </a:p>
                  </a:txBody>
                  <a:tcPr/>
                </a:tc>
                <a:tc>
                  <a:txBody>
                    <a:bodyPr/>
                    <a:lstStyle/>
                    <a:p>
                      <a:r>
                        <a:rPr lang="zh-CN" altLang="en-US" sz="2400" dirty="0" smtClean="0">
                          <a:latin typeface="微软雅黑" panose="020B0503020204020204" pitchFamily="34" charset="-122"/>
                          <a:ea typeface="微软雅黑" panose="020B0503020204020204" pitchFamily="34" charset="-122"/>
                        </a:rPr>
                        <a:t>无闭公式</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4091304583"/>
                  </a:ext>
                </a:extLst>
              </a:tr>
            </a:tbl>
          </a:graphicData>
        </a:graphic>
      </p:graphicFrame>
      <mc:AlternateContent xmlns:mc="http://schemas.openxmlformats.org/markup-compatibility/2006" xmlns:a14="http://schemas.microsoft.com/office/drawing/2010/main">
        <mc:Choice Requires="a14">
          <p:sp>
            <p:nvSpPr>
              <p:cNvPr id="9" name="矩形 8"/>
              <p:cNvSpPr/>
              <p:nvPr/>
            </p:nvSpPr>
            <p:spPr>
              <a:xfrm>
                <a:off x="6213658" y="2557268"/>
                <a:ext cx="1536318"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𝑛</m:t>
                          </m:r>
                          <m:r>
                            <a:rPr lang="zh-CN" altLang="en-US" i="0">
                              <a:latin typeface="Cambria Math" panose="02040503050406030204" pitchFamily="18" charset="0"/>
                            </a:rPr>
                            <m:t>!</m:t>
                          </m:r>
                        </m:num>
                        <m:den>
                          <m:r>
                            <a:rPr lang="zh-CN" altLang="en-US" i="1">
                              <a:latin typeface="Cambria Math" panose="02040503050406030204" pitchFamily="18" charset="0"/>
                            </a:rPr>
                            <m:t>𝑛</m:t>
                          </m:r>
                          <m:r>
                            <a:rPr lang="zh-CN" altLang="en-US" i="0">
                              <a:latin typeface="Cambria Math" panose="02040503050406030204" pitchFamily="18" charset="0"/>
                            </a:rPr>
                            <m:t>1!</m:t>
                          </m:r>
                          <m:r>
                            <a:rPr lang="zh-CN" altLang="en-US" i="1">
                              <a:latin typeface="Cambria Math" panose="02040503050406030204" pitchFamily="18" charset="0"/>
                            </a:rPr>
                            <m:t>𝑛</m:t>
                          </m:r>
                          <m:r>
                            <a:rPr lang="zh-CN" altLang="en-US" i="0">
                              <a:latin typeface="Cambria Math" panose="02040503050406030204" pitchFamily="18" charset="0"/>
                            </a:rPr>
                            <m:t>2!⋯</m:t>
                          </m:r>
                          <m:r>
                            <a:rPr lang="zh-CN" altLang="en-US" i="1">
                              <a:latin typeface="Cambria Math" panose="02040503050406030204" pitchFamily="18" charset="0"/>
                            </a:rPr>
                            <m:t>𝑛𝑘</m:t>
                          </m:r>
                          <m:r>
                            <a:rPr lang="zh-CN" altLang="en-US" i="0">
                              <a:latin typeface="Cambria Math" panose="02040503050406030204" pitchFamily="18" charset="0"/>
                            </a:rPr>
                            <m:t>!</m:t>
                          </m:r>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213658" y="2557268"/>
                <a:ext cx="1536318" cy="61087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213658" y="3534994"/>
                <a:ext cx="21358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𝑟</m:t>
                          </m:r>
                          <m:r>
                            <a:rPr lang="zh-CN" altLang="en-US" i="0">
                              <a:latin typeface="Cambria Math" panose="02040503050406030204" pitchFamily="18" charset="0"/>
                            </a:rPr>
                            <m:t>−1,</m:t>
                          </m:r>
                          <m:r>
                            <a:rPr lang="zh-CN" altLang="en-US" i="1">
                              <a:latin typeface="Cambria Math" panose="02040503050406030204" pitchFamily="18" charset="0"/>
                            </a:rPr>
                            <m:t>𝑛</m:t>
                          </m:r>
                          <m:r>
                            <a:rPr lang="zh-CN" altLang="en-US" i="0">
                              <a:latin typeface="Cambria Math" panose="02040503050406030204" pitchFamily="18" charset="0"/>
                            </a:rPr>
                            <m:t>−1</m:t>
                          </m: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213658" y="3534994"/>
                <a:ext cx="2135841" cy="369332"/>
              </a:xfrm>
              <a:prstGeom prst="rect">
                <a:avLst/>
              </a:prstGeom>
              <a:blipFill>
                <a:blip r:embed="rId3"/>
                <a:stretch>
                  <a:fillRect t="-121667" r="-23362" b="-18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451924" y="4167997"/>
                <a:ext cx="1476686" cy="6962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𝑘</m:t>
                          </m:r>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𝑗</m:t>
                              </m:r>
                            </m:e>
                          </m:d>
                        </m:e>
                      </m:nary>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6451924" y="4167997"/>
                <a:ext cx="1476686" cy="6962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477000" y="4987046"/>
                <a:ext cx="80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𝑛</m:t>
                          </m:r>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477000" y="4987046"/>
                <a:ext cx="804579" cy="369332"/>
              </a:xfrm>
              <a:prstGeom prst="rect">
                <a:avLst/>
              </a:prstGeom>
              <a:blipFill>
                <a:blip r:embed="rId5"/>
                <a:stretch>
                  <a:fillRect t="-119672" r="-64122" b="-183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678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乘积</a:t>
            </a:r>
            <a:r>
              <a:rPr lang="zh-CN" altLang="en-US" dirty="0"/>
              <a:t>法则</a:t>
            </a:r>
            <a:endParaRPr lang="en-US" dirty="0"/>
          </a:p>
        </p:txBody>
      </p:sp>
      <p:sp>
        <p:nvSpPr>
          <p:cNvPr id="3" name="Content Placeholder 2"/>
          <p:cNvSpPr>
            <a:spLocks noGrp="1"/>
          </p:cNvSpPr>
          <p:nvPr>
            <p:ph idx="1"/>
          </p:nvPr>
        </p:nvSpPr>
        <p:spPr>
          <a:xfrm>
            <a:off x="595313" y="1089025"/>
            <a:ext cx="10987087" cy="5121275"/>
          </a:xfrm>
        </p:spPr>
        <p:txBody>
          <a:bodyPr>
            <a:normAutofit fontScale="92500" lnSpcReduction="10000"/>
          </a:bodyPr>
          <a:lstStyle/>
          <a:p>
            <a:r>
              <a:rPr lang="zh-CN" altLang="en-US" dirty="0" smtClean="0"/>
              <a:t>例</a:t>
            </a:r>
            <a:r>
              <a:rPr lang="en-US" dirty="0" smtClean="0"/>
              <a:t>: </a:t>
            </a:r>
            <a:r>
              <a:rPr lang="zh-CN" altLang="en-US" dirty="0" smtClean="0"/>
              <a:t>北美洲编号计划</a:t>
            </a:r>
            <a:r>
              <a:rPr lang="en-US" dirty="0" smtClean="0"/>
              <a:t> (NANP) </a:t>
            </a:r>
            <a:r>
              <a:rPr lang="zh-CN" altLang="en-US" dirty="0" smtClean="0"/>
              <a:t>规定了某些地区的电话号码的格式</a:t>
            </a:r>
            <a:r>
              <a:rPr lang="en-US" altLang="zh-CN" dirty="0" smtClean="0"/>
              <a:t>. </a:t>
            </a:r>
            <a:r>
              <a:rPr lang="zh-CN" altLang="en-US" dirty="0" smtClean="0"/>
              <a:t>电话号码由</a:t>
            </a:r>
            <a:r>
              <a:rPr lang="en-US" altLang="zh-CN" b="1" dirty="0" smtClean="0">
                <a:solidFill>
                  <a:srgbClr val="C00000"/>
                </a:solidFill>
              </a:rPr>
              <a:t>10</a:t>
            </a:r>
            <a:r>
              <a:rPr lang="zh-CN" altLang="en-US" dirty="0" smtClean="0"/>
              <a:t>个数字组成的</a:t>
            </a:r>
            <a:r>
              <a:rPr lang="zh-CN" altLang="en-US" b="1" dirty="0" smtClean="0">
                <a:solidFill>
                  <a:srgbClr val="C00000"/>
                </a:solidFill>
              </a:rPr>
              <a:t>三部分</a:t>
            </a:r>
            <a:r>
              <a:rPr lang="zh-CN" altLang="en-US" dirty="0" smtClean="0"/>
              <a:t>组成</a:t>
            </a:r>
            <a:r>
              <a:rPr lang="en-US" altLang="zh-CN" dirty="0" smtClean="0"/>
              <a:t>NYX-NNX-XXXX(</a:t>
            </a:r>
            <a:r>
              <a:rPr lang="zh-CN" altLang="en-US" dirty="0" smtClean="0"/>
              <a:t>老计划下的格式</a:t>
            </a:r>
            <a:r>
              <a:rPr lang="en-US" altLang="zh-CN" dirty="0" smtClean="0"/>
              <a:t>), </a:t>
            </a:r>
            <a:r>
              <a:rPr lang="zh-CN" altLang="en-US" dirty="0" smtClean="0"/>
              <a:t>其中</a:t>
            </a:r>
            <a:r>
              <a:rPr lang="en-US" altLang="zh-CN" b="1" dirty="0" smtClean="0"/>
              <a:t>N</a:t>
            </a:r>
            <a:r>
              <a:rPr lang="zh-CN" altLang="en-US" dirty="0" smtClean="0"/>
              <a:t>表示</a:t>
            </a:r>
            <a:r>
              <a:rPr lang="en-US" altLang="zh-CN" b="1" dirty="0" smtClean="0"/>
              <a:t>2-9</a:t>
            </a:r>
            <a:r>
              <a:rPr lang="zh-CN" altLang="en-US" dirty="0" smtClean="0"/>
              <a:t>之间的数字</a:t>
            </a:r>
            <a:r>
              <a:rPr lang="en-US" altLang="zh-CN" dirty="0" smtClean="0"/>
              <a:t>, </a:t>
            </a:r>
            <a:r>
              <a:rPr lang="en-US" altLang="zh-CN" b="1" dirty="0" smtClean="0"/>
              <a:t>Y</a:t>
            </a:r>
            <a:r>
              <a:rPr lang="zh-CN" altLang="en-US" dirty="0" smtClean="0"/>
              <a:t>表示</a:t>
            </a:r>
            <a:r>
              <a:rPr lang="en-US" altLang="zh-CN" b="1" dirty="0" smtClean="0"/>
              <a:t>0</a:t>
            </a:r>
            <a:r>
              <a:rPr lang="zh-CN" altLang="en-US" dirty="0" smtClean="0"/>
              <a:t>或者</a:t>
            </a:r>
            <a:r>
              <a:rPr lang="en-US" altLang="zh-CN" b="1" dirty="0" smtClean="0"/>
              <a:t>1</a:t>
            </a:r>
            <a:r>
              <a:rPr lang="en-US" altLang="zh-CN" dirty="0" smtClean="0"/>
              <a:t>, X</a:t>
            </a:r>
            <a:r>
              <a:rPr lang="zh-CN" altLang="en-US" dirty="0" smtClean="0"/>
              <a:t>表示</a:t>
            </a:r>
            <a:r>
              <a:rPr lang="en-US" altLang="zh-CN" b="1" dirty="0" smtClean="0"/>
              <a:t>0-9</a:t>
            </a:r>
            <a:r>
              <a:rPr lang="zh-CN" altLang="en-US" dirty="0" smtClean="0"/>
              <a:t>之间的数字</a:t>
            </a:r>
            <a:r>
              <a:rPr lang="en-US" altLang="zh-CN" dirty="0" smtClean="0"/>
              <a:t>. </a:t>
            </a:r>
            <a:r>
              <a:rPr lang="zh-CN" altLang="en-US" dirty="0" smtClean="0"/>
              <a:t>后来新计划的电话号码格式变为了</a:t>
            </a:r>
            <a:r>
              <a:rPr lang="en-US" dirty="0" smtClean="0"/>
              <a:t>NXX-NXX-XXXX. </a:t>
            </a:r>
            <a:r>
              <a:rPr lang="zh-CN" altLang="en-US" dirty="0" smtClean="0"/>
              <a:t>求老新两种计划下各有多少个不同的电话号码？</a:t>
            </a:r>
            <a:endParaRPr lang="en-US" altLang="zh-CN" dirty="0" smtClean="0"/>
          </a:p>
          <a:p>
            <a:r>
              <a:rPr lang="zh-CN" altLang="en-US" dirty="0" smtClean="0"/>
              <a:t>解</a:t>
            </a:r>
            <a:r>
              <a:rPr lang="en-US" altLang="zh-CN" dirty="0" smtClean="0"/>
              <a:t>:</a:t>
            </a:r>
          </a:p>
          <a:p>
            <a:pPr lvl="1">
              <a:lnSpc>
                <a:spcPct val="110000"/>
              </a:lnSpc>
            </a:pPr>
            <a:r>
              <a:rPr lang="en-US" altLang="zh-CN" sz="2600" dirty="0"/>
              <a:t>NYX</a:t>
            </a:r>
            <a:r>
              <a:rPr lang="zh-CN" altLang="en-US" sz="2600" dirty="0" smtClean="0"/>
              <a:t>部分有</a:t>
            </a:r>
            <a:r>
              <a:rPr lang="en-US" altLang="zh-CN" sz="2600" dirty="0"/>
              <a:t>8 ∙2 ∙10 = 160</a:t>
            </a:r>
            <a:r>
              <a:rPr lang="zh-CN" altLang="en-US" sz="2600" dirty="0"/>
              <a:t>个</a:t>
            </a:r>
            <a:r>
              <a:rPr lang="en-US" altLang="zh-CN" sz="2600" dirty="0"/>
              <a:t>,</a:t>
            </a:r>
          </a:p>
          <a:p>
            <a:pPr lvl="1">
              <a:lnSpc>
                <a:spcPct val="110000"/>
              </a:lnSpc>
            </a:pPr>
            <a:r>
              <a:rPr lang="en-US" altLang="zh-CN" sz="2600" dirty="0"/>
              <a:t>NNX</a:t>
            </a:r>
            <a:r>
              <a:rPr lang="zh-CN" altLang="en-US" sz="2600" dirty="0"/>
              <a:t>有</a:t>
            </a:r>
            <a:r>
              <a:rPr lang="en-US" altLang="zh-CN" sz="2600" dirty="0"/>
              <a:t>8 </a:t>
            </a:r>
            <a:r>
              <a:rPr lang="en-US" altLang="zh-CN" sz="2600" dirty="0" smtClean="0"/>
              <a:t>∙ 8 </a:t>
            </a:r>
            <a:r>
              <a:rPr lang="en-US" altLang="zh-CN" sz="2600" dirty="0"/>
              <a:t>∙10 = </a:t>
            </a:r>
            <a:r>
              <a:rPr lang="en-US" altLang="zh-CN" sz="2600" dirty="0" smtClean="0"/>
              <a:t>640 </a:t>
            </a:r>
            <a:r>
              <a:rPr lang="zh-CN" altLang="en-US" sz="2600" dirty="0"/>
              <a:t>个</a:t>
            </a:r>
            <a:r>
              <a:rPr lang="en-US" altLang="zh-CN" sz="2600" dirty="0"/>
              <a:t>, </a:t>
            </a:r>
          </a:p>
          <a:p>
            <a:pPr lvl="1">
              <a:lnSpc>
                <a:spcPct val="110000"/>
              </a:lnSpc>
            </a:pPr>
            <a:r>
              <a:rPr lang="en-US" altLang="zh-CN" sz="2600" dirty="0"/>
              <a:t>XXXX</a:t>
            </a:r>
            <a:r>
              <a:rPr lang="zh-CN" altLang="en-US" sz="2600" dirty="0"/>
              <a:t>有</a:t>
            </a:r>
            <a:r>
              <a:rPr lang="en-US" altLang="zh-CN" sz="2600" dirty="0"/>
              <a:t>10 ∙10 ∙10 ∙10 = 10,000 </a:t>
            </a:r>
            <a:r>
              <a:rPr lang="zh-CN" altLang="en-US" sz="2600" dirty="0"/>
              <a:t>个</a:t>
            </a:r>
            <a:r>
              <a:rPr lang="en-US" altLang="zh-CN" sz="2600" dirty="0"/>
              <a:t>,</a:t>
            </a:r>
          </a:p>
          <a:p>
            <a:pPr lvl="1">
              <a:lnSpc>
                <a:spcPct val="110000"/>
              </a:lnSpc>
            </a:pPr>
            <a:r>
              <a:rPr lang="en-US" altLang="zh-CN" sz="2600" dirty="0"/>
              <a:t>NXX</a:t>
            </a:r>
            <a:r>
              <a:rPr lang="zh-CN" altLang="en-US" sz="2600" dirty="0"/>
              <a:t>有</a:t>
            </a:r>
            <a:r>
              <a:rPr lang="en-US" altLang="zh-CN" sz="2600" dirty="0"/>
              <a:t>8 </a:t>
            </a:r>
            <a:r>
              <a:rPr lang="en-US" altLang="zh-CN" sz="2600" dirty="0" smtClean="0"/>
              <a:t>∙10 </a:t>
            </a:r>
            <a:r>
              <a:rPr lang="en-US" altLang="zh-CN" sz="2600" dirty="0"/>
              <a:t>∙10 = </a:t>
            </a:r>
            <a:r>
              <a:rPr lang="en-US" altLang="zh-CN" sz="2600" dirty="0" smtClean="0"/>
              <a:t>800</a:t>
            </a:r>
            <a:r>
              <a:rPr lang="zh-CN" altLang="en-US" sz="2600" dirty="0" smtClean="0"/>
              <a:t>个</a:t>
            </a:r>
            <a:r>
              <a:rPr lang="en-US" altLang="zh-CN" sz="2600" dirty="0"/>
              <a:t>.</a:t>
            </a:r>
          </a:p>
          <a:p>
            <a:pPr lvl="1">
              <a:lnSpc>
                <a:spcPct val="110000"/>
              </a:lnSpc>
            </a:pPr>
            <a:r>
              <a:rPr lang="zh-CN" altLang="en-US" sz="2600" dirty="0" smtClean="0"/>
              <a:t>所以</a:t>
            </a:r>
            <a:r>
              <a:rPr lang="en-US" altLang="zh-CN" sz="2600" dirty="0" smtClean="0"/>
              <a:t>, </a:t>
            </a:r>
            <a:r>
              <a:rPr lang="zh-CN" altLang="en-US" sz="2600" dirty="0" smtClean="0"/>
              <a:t>老</a:t>
            </a:r>
            <a:r>
              <a:rPr lang="zh-CN" altLang="en-US" sz="2600" dirty="0"/>
              <a:t>计划</a:t>
            </a:r>
            <a:r>
              <a:rPr lang="zh-CN" altLang="en-US" sz="2600" dirty="0" smtClean="0"/>
              <a:t>下共有</a:t>
            </a:r>
            <a:r>
              <a:rPr lang="en-US" altLang="zh-CN" sz="2600" dirty="0"/>
              <a:t>160 ∙640 ∙10,000 = 1,024,000,000</a:t>
            </a:r>
            <a:r>
              <a:rPr lang="zh-CN" altLang="en-US" sz="2600" dirty="0"/>
              <a:t>个不同的电话号码</a:t>
            </a:r>
            <a:r>
              <a:rPr lang="en-US" altLang="zh-CN" sz="2600" dirty="0" smtClean="0"/>
              <a:t>.</a:t>
            </a:r>
            <a:r>
              <a:rPr lang="zh-CN" altLang="en-US" sz="2600" dirty="0" smtClean="0"/>
              <a:t>新</a:t>
            </a:r>
            <a:r>
              <a:rPr lang="zh-CN" altLang="en-US" sz="2600" dirty="0"/>
              <a:t>计划下共有</a:t>
            </a:r>
            <a:r>
              <a:rPr lang="en-US" altLang="zh-CN" sz="2600" dirty="0"/>
              <a:t>800 ∙800 ∙10,000 = 6,400,000,000</a:t>
            </a:r>
            <a:r>
              <a:rPr lang="zh-CN" altLang="en-US" sz="2600" dirty="0"/>
              <a:t>个不同的电话号码</a:t>
            </a:r>
            <a:r>
              <a:rPr lang="en-US" altLang="zh-CN" sz="2600" dirty="0"/>
              <a:t>.</a:t>
            </a:r>
            <a:endParaRPr lang="en-US" sz="2600" dirty="0"/>
          </a:p>
        </p:txBody>
      </p:sp>
      <p:sp>
        <p:nvSpPr>
          <p:cNvPr id="4" name="日期占位符 3"/>
          <p:cNvSpPr>
            <a:spLocks noGrp="1"/>
          </p:cNvSpPr>
          <p:nvPr>
            <p:ph type="dt" sz="half" idx="10"/>
          </p:nvPr>
        </p:nvSpPr>
        <p:spPr/>
        <p:txBody>
          <a:bodyPr/>
          <a:lstStyle/>
          <a:p>
            <a:fld id="{6EDECA2C-8831-4650-9F9A-7554A0712E16}"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a:t>
            </a:fld>
            <a:endParaRPr lang="zh-CN" altLang="en-US" dirty="0"/>
          </a:p>
        </p:txBody>
      </p:sp>
    </p:spTree>
    <p:extLst>
      <p:ext uri="{BB962C8B-B14F-4D97-AF65-F5344CB8AC3E}">
        <p14:creationId xmlns:p14="http://schemas.microsoft.com/office/powerpoint/2010/main" val="19926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 </a:t>
            </a:r>
            <a:r>
              <a:rPr lang="zh-CN" altLang="en-US" dirty="0" smtClean="0"/>
              <a:t>课后作业</a:t>
            </a:r>
            <a:endParaRPr lang="zh-CN" altLang="en-US" dirty="0"/>
          </a:p>
        </p:txBody>
      </p:sp>
      <p:sp>
        <p:nvSpPr>
          <p:cNvPr id="3" name="内容占位符 2"/>
          <p:cNvSpPr>
            <a:spLocks noGrp="1"/>
          </p:cNvSpPr>
          <p:nvPr>
            <p:ph idx="1"/>
          </p:nvPr>
        </p:nvSpPr>
        <p:spPr>
          <a:xfrm>
            <a:off x="595084" y="1088824"/>
            <a:ext cx="10987316" cy="5121481"/>
          </a:xfrm>
        </p:spPr>
        <p:txBody>
          <a:bodyPr/>
          <a:lstStyle/>
          <a:p>
            <a:r>
              <a:rPr lang="en-US" altLang="zh-CN" dirty="0" smtClean="0"/>
              <a:t>1. </a:t>
            </a:r>
            <a:r>
              <a:rPr lang="zh-CN" altLang="en-US" dirty="0" smtClean="0"/>
              <a:t>一个百吉饼店有洋葱</a:t>
            </a:r>
            <a:r>
              <a:rPr lang="zh-CN" altLang="en-US" dirty="0"/>
              <a:t>百吉</a:t>
            </a:r>
            <a:r>
              <a:rPr lang="zh-CN" altLang="en-US" dirty="0" smtClean="0"/>
              <a:t>饼、罂栗</a:t>
            </a:r>
            <a:r>
              <a:rPr lang="zh-CN" altLang="en-US" dirty="0"/>
              <a:t>百吉</a:t>
            </a:r>
            <a:r>
              <a:rPr lang="zh-CN" altLang="en-US" dirty="0" smtClean="0"/>
              <a:t>饼、鸡蛋</a:t>
            </a:r>
            <a:r>
              <a:rPr lang="zh-CN" altLang="en-US" dirty="0"/>
              <a:t>百吉</a:t>
            </a:r>
            <a:r>
              <a:rPr lang="zh-CN" altLang="en-US" dirty="0" smtClean="0"/>
              <a:t>饼、咸味</a:t>
            </a:r>
            <a:r>
              <a:rPr lang="zh-CN" altLang="en-US" dirty="0"/>
              <a:t>百吉饼、粗制倮麦百吉</a:t>
            </a:r>
            <a:r>
              <a:rPr lang="zh-CN" altLang="en-US" dirty="0" smtClean="0"/>
              <a:t>饼、芝麻</a:t>
            </a:r>
            <a:r>
              <a:rPr lang="zh-CN" altLang="en-US" dirty="0"/>
              <a:t>百吉</a:t>
            </a:r>
            <a:r>
              <a:rPr lang="zh-CN" altLang="en-US" dirty="0" smtClean="0"/>
              <a:t>饼、葡萄干</a:t>
            </a:r>
            <a:r>
              <a:rPr lang="zh-CN" altLang="en-US" dirty="0"/>
              <a:t>百吉</a:t>
            </a:r>
            <a:r>
              <a:rPr lang="zh-CN" altLang="en-US" dirty="0" smtClean="0"/>
              <a:t>饼和普通</a:t>
            </a:r>
            <a:r>
              <a:rPr lang="zh-CN" altLang="en-US" dirty="0"/>
              <a:t>百吉</a:t>
            </a:r>
            <a:r>
              <a:rPr lang="zh-CN" altLang="en-US" dirty="0" smtClean="0"/>
              <a:t>饼，有多少中方式选择</a:t>
            </a:r>
            <a:endParaRPr lang="en-US" altLang="zh-CN" dirty="0" smtClean="0"/>
          </a:p>
          <a:p>
            <a:pPr lvl="1"/>
            <a:r>
              <a:rPr lang="en-US" altLang="zh-CN" dirty="0"/>
              <a:t>a) 6</a:t>
            </a:r>
            <a:r>
              <a:rPr lang="zh-CN" altLang="en-US" dirty="0"/>
              <a:t>个百吉饼？</a:t>
            </a:r>
            <a:endParaRPr lang="en-US" altLang="zh-CN" dirty="0"/>
          </a:p>
          <a:p>
            <a:pPr lvl="1"/>
            <a:r>
              <a:rPr lang="en-US" altLang="zh-CN" dirty="0"/>
              <a:t>b) 12</a:t>
            </a:r>
            <a:r>
              <a:rPr lang="zh-CN" altLang="en-US" dirty="0"/>
              <a:t>个百吉饼？</a:t>
            </a:r>
            <a:endParaRPr lang="en-US" altLang="zh-CN" dirty="0"/>
          </a:p>
          <a:p>
            <a:pPr lvl="1"/>
            <a:r>
              <a:rPr lang="en-US" altLang="zh-CN" dirty="0"/>
              <a:t>c) 24</a:t>
            </a:r>
            <a:r>
              <a:rPr lang="zh-CN" altLang="en-US" dirty="0"/>
              <a:t>个百吉饼？</a:t>
            </a:r>
            <a:endParaRPr lang="en-US" altLang="zh-CN" dirty="0"/>
          </a:p>
          <a:p>
            <a:pPr lvl="1"/>
            <a:r>
              <a:rPr lang="en-US" altLang="zh-CN" dirty="0"/>
              <a:t>d) 12</a:t>
            </a:r>
            <a:r>
              <a:rPr lang="zh-CN" altLang="en-US" dirty="0"/>
              <a:t>个百吉饼，并且每类至少有</a:t>
            </a:r>
            <a:r>
              <a:rPr lang="en-US" altLang="zh-CN" dirty="0"/>
              <a:t>1</a:t>
            </a:r>
            <a:r>
              <a:rPr lang="zh-CN" altLang="en-US" dirty="0"/>
              <a:t>个？</a:t>
            </a:r>
            <a:endParaRPr lang="en-US" altLang="zh-CN" dirty="0"/>
          </a:p>
          <a:p>
            <a:pPr lvl="1"/>
            <a:r>
              <a:rPr lang="en-US" altLang="zh-CN" dirty="0"/>
              <a:t>e) 12</a:t>
            </a:r>
            <a:r>
              <a:rPr lang="zh-CN" altLang="en-US" dirty="0"/>
              <a:t>个百吉饼，并且至少有</a:t>
            </a:r>
            <a:r>
              <a:rPr lang="en-US" altLang="zh-CN" dirty="0"/>
              <a:t>3</a:t>
            </a:r>
            <a:r>
              <a:rPr lang="zh-CN" altLang="en-US" dirty="0"/>
              <a:t>个鸡蛋百吉饼和不超过</a:t>
            </a:r>
            <a:r>
              <a:rPr lang="en-US" altLang="zh-CN" dirty="0"/>
              <a:t>2</a:t>
            </a:r>
            <a:r>
              <a:rPr lang="zh-CN" altLang="en-US" dirty="0"/>
              <a:t>个咸味百吉饼？</a:t>
            </a:r>
          </a:p>
          <a:p>
            <a:r>
              <a:rPr lang="en-US" altLang="zh-CN" dirty="0" smtClean="0"/>
              <a:t>2. </a:t>
            </a:r>
            <a:r>
              <a:rPr lang="zh-CN" altLang="en-US" dirty="0"/>
              <a:t>用</a:t>
            </a:r>
            <a:r>
              <a:rPr lang="en-US" altLang="zh-CN" dirty="0"/>
              <a:t>EVERGREEN</a:t>
            </a:r>
            <a:r>
              <a:rPr lang="zh-CN" altLang="en-US" dirty="0"/>
              <a:t>中字母可以构造多少个至少含有</a:t>
            </a:r>
            <a:r>
              <a:rPr lang="en-US" altLang="zh-CN" dirty="0"/>
              <a:t>7</a:t>
            </a:r>
            <a:r>
              <a:rPr lang="zh-CN" altLang="en-US" dirty="0"/>
              <a:t>个字符的串</a:t>
            </a:r>
            <a:r>
              <a:rPr lang="zh-CN" altLang="en-US" dirty="0" smtClean="0"/>
              <a:t>？</a:t>
            </a:r>
            <a:endParaRPr lang="en-US" altLang="zh-CN" dirty="0" smtClean="0"/>
          </a:p>
        </p:txBody>
      </p:sp>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110</a:t>
            </a:fld>
            <a:endParaRPr lang="zh-CN" altLang="en-US" dirty="0"/>
          </a:p>
        </p:txBody>
      </p:sp>
    </p:spTree>
    <p:extLst>
      <p:ext uri="{BB962C8B-B14F-4D97-AF65-F5344CB8AC3E}">
        <p14:creationId xmlns:p14="http://schemas.microsoft.com/office/powerpoint/2010/main" val="1196853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923068"/>
            <a:ext cx="845554" cy="2801333"/>
          </a:xfrm>
          <a:prstGeom prst="rect">
            <a:avLst/>
          </a:prstGeom>
          <a:solidFill>
            <a:srgbClr val="BEC1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24486" y="1923068"/>
            <a:ext cx="7167514" cy="2803689"/>
          </a:xfrm>
          <a:prstGeom prst="rect">
            <a:avLst/>
          </a:prstGeom>
          <a:solidFill>
            <a:srgbClr val="BEC1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562601" y="1923068"/>
            <a:ext cx="6711098" cy="2780907"/>
          </a:xfrm>
        </p:spPr>
        <p:txBody>
          <a:bodyPr>
            <a:normAutofit/>
          </a:bodyPr>
          <a:lstStyle/>
          <a:p>
            <a:r>
              <a:rPr lang="zh-CN" altLang="en-US" sz="4200" b="1" dirty="0" smtClean="0"/>
              <a:t>第</a:t>
            </a:r>
            <a:r>
              <a:rPr lang="en-US" altLang="zh-CN" sz="4200" b="1" dirty="0" smtClean="0"/>
              <a:t>2.6</a:t>
            </a:r>
            <a:r>
              <a:rPr lang="zh-CN" altLang="en-US" sz="4200" b="1" dirty="0" smtClean="0"/>
              <a:t>节 生成</a:t>
            </a:r>
            <a:r>
              <a:rPr lang="zh-CN" altLang="en-US" sz="4200" b="1" dirty="0"/>
              <a:t>排列和</a:t>
            </a:r>
            <a:r>
              <a:rPr lang="zh-CN" altLang="en-US" sz="4200" b="1" dirty="0" smtClean="0"/>
              <a:t>组合</a:t>
            </a:r>
            <a:r>
              <a:rPr lang="en-US" altLang="zh-CN" b="1" dirty="0" smtClean="0"/>
              <a:t/>
            </a:r>
            <a:br>
              <a:rPr lang="en-US" altLang="zh-CN" b="1" dirty="0" smtClean="0"/>
            </a:br>
            <a:r>
              <a:rPr lang="en-US" altLang="zh-CN" sz="1800" b="1" dirty="0" smtClean="0">
                <a:latin typeface="Times New Roman" panose="02020603050405020304" pitchFamily="18" charset="0"/>
                <a:cs typeface="Times New Roman" panose="02020603050405020304" pitchFamily="18" charset="0"/>
              </a:rPr>
              <a:t>Section 2.6: Generating Permutations and Combinations</a:t>
            </a:r>
            <a:endParaRPr lang="zh-CN" altLang="en-US" sz="1800" b="1" dirty="0"/>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20447" b="25514"/>
          <a:stretch/>
        </p:blipFill>
        <p:spPr>
          <a:xfrm>
            <a:off x="915720" y="1923068"/>
            <a:ext cx="4038601" cy="2801333"/>
          </a:xfrm>
          <a:prstGeom prst="rect">
            <a:avLst/>
          </a:prstGeom>
        </p:spPr>
      </p:pic>
    </p:spTree>
    <p:extLst>
      <p:ext uri="{BB962C8B-B14F-4D97-AF65-F5344CB8AC3E}">
        <p14:creationId xmlns:p14="http://schemas.microsoft.com/office/powerpoint/2010/main" val="24138982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prstClr val="white"/>
                  </a:solidFill>
                  <a:latin typeface="微软雅黑" pitchFamily="34" charset="-122"/>
                  <a:ea typeface="微软雅黑" pitchFamily="34" charset="-122"/>
                </a:rPr>
                <a:t>知识要点</a:t>
              </a:r>
              <a:endParaRPr lang="zh-CN" altLang="en-US" sz="4267" b="1" dirty="0">
                <a:solidFill>
                  <a:prstClr val="white"/>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667000"/>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生成排列</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3531096"/>
            <a:ext cx="5877699" cy="1187188"/>
            <a:chOff x="3203848" y="1307544"/>
            <a:chExt cx="440827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4114800" y="1307544"/>
              <a:ext cx="3497322" cy="684899"/>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生成组合</a:t>
              </a:r>
              <a:endParaRPr lang="zh-CN" altLang="en-US" sz="2667" dirty="0">
                <a:solidFill>
                  <a:srgbClr val="01559D"/>
                </a:solidFill>
                <a:latin typeface="微软雅黑" panose="020B0503020204020204" pitchFamily="34" charset="-122"/>
                <a:ea typeface="微软雅黑" panose="020B0503020204020204" pitchFamily="34" charset="-122"/>
              </a:endParaRPr>
            </a:p>
            <a:p>
              <a:pPr defTabSz="1219170"/>
              <a:endParaRPr lang="zh-CN" altLang="en-US" sz="2667" dirty="0">
                <a:solidFill>
                  <a:srgbClr val="4F81BD">
                    <a:lumMod val="50000"/>
                  </a:srgbClr>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2170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600200"/>
            <a:ext cx="11277599" cy="2057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生成排列</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smtClean="0"/>
                  <a:t>我们主要研究的是具有数字的集合</a:t>
                </a:r>
                <a:r>
                  <a:rPr lang="en-US" altLang="zh-CN" dirty="0" smtClean="0"/>
                  <a:t>.</a:t>
                </a:r>
              </a:p>
              <a:p>
                <a:r>
                  <a:rPr lang="zh-CN" altLang="en-US" b="1" dirty="0"/>
                  <a:t>两</a:t>
                </a:r>
                <a:r>
                  <a:rPr lang="zh-CN" altLang="en-US" b="1" dirty="0" smtClean="0"/>
                  <a:t>个</a:t>
                </a:r>
                <a14:m>
                  <m:oMath xmlns:m="http://schemas.openxmlformats.org/officeDocument/2006/math">
                    <m:r>
                      <a:rPr lang="en-US" altLang="zh-CN" b="1" i="1" dirty="0" smtClean="0">
                        <a:latin typeface="Cambria Math" panose="02040503050406030204" pitchFamily="18" charset="0"/>
                      </a:rPr>
                      <m:t>𝒏</m:t>
                    </m:r>
                  </m:oMath>
                </a14:m>
                <a:r>
                  <a:rPr lang="zh-CN" altLang="en-US" b="1" dirty="0" smtClean="0"/>
                  <a:t>位数排列的先后顺序比较</a:t>
                </a:r>
                <a:r>
                  <a:rPr lang="en-US" altLang="zh-CN" dirty="0" smtClean="0"/>
                  <a:t>: </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个元素集合的所有排列按照如下顺序</a:t>
                </a:r>
                <a:r>
                  <a:rPr lang="en-US" altLang="zh-CN" dirty="0" smtClean="0"/>
                  <a:t>, </a:t>
                </a:r>
                <a:r>
                  <a:rPr lang="zh-CN" altLang="en-US" dirty="0" smtClean="0"/>
                  <a:t>生成</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个最小正整数的排列</a:t>
                </a:r>
                <a:r>
                  <a:rPr lang="en-US" altLang="zh-CN" dirty="0" smtClean="0"/>
                  <a:t>; </a:t>
                </a:r>
                <a:r>
                  <a:rPr lang="zh-CN" altLang="en-US" dirty="0" smtClean="0"/>
                  <a:t>然后用对应的元素替换这些整数</a:t>
                </a:r>
                <a:r>
                  <a:rPr lang="en-US" altLang="zh-CN" dirty="0" smtClean="0"/>
                  <a:t>. </a:t>
                </a:r>
                <a:r>
                  <a:rPr lang="zh-CN" altLang="en-US" dirty="0" smtClean="0"/>
                  <a:t>我们以</a:t>
                </a:r>
                <a:r>
                  <a:rPr lang="en-US" altLang="zh-CN" dirty="0" smtClean="0"/>
                  <a:t>{1,2,3,4,…,</a:t>
                </a:r>
                <a14:m>
                  <m:oMath xmlns:m="http://schemas.openxmlformats.org/officeDocument/2006/math">
                    <m:r>
                      <a:rPr lang="en-US" altLang="zh-CN" i="1" dirty="0" smtClean="0">
                        <a:latin typeface="Cambria Math" panose="02040503050406030204" pitchFamily="18" charset="0"/>
                      </a:rPr>
                      <m:t>𝑛</m:t>
                    </m:r>
                  </m:oMath>
                </a14:m>
                <a:r>
                  <a:rPr lang="en-US" altLang="zh-CN" dirty="0" smtClean="0"/>
                  <a:t>}</a:t>
                </a:r>
                <a:r>
                  <a:rPr lang="zh-CN" altLang="en-US" dirty="0" smtClean="0"/>
                  <a:t>的排列集合上的字典顺序为基础</a:t>
                </a:r>
                <a:r>
                  <a:rPr lang="en-US" altLang="zh-CN" dirty="0" smtClean="0"/>
                  <a:t>. </a:t>
                </a:r>
                <a:r>
                  <a:rPr lang="zh-CN" altLang="en-US" dirty="0" smtClean="0"/>
                  <a:t>因此</a:t>
                </a:r>
                <a:r>
                  <a:rPr lang="en-US" altLang="zh-CN" dirty="0" smtClean="0"/>
                  <a:t>, </a:t>
                </a:r>
                <a:r>
                  <a:rPr lang="zh-CN" altLang="en-US" dirty="0" smtClean="0"/>
                  <a:t>排列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smtClean="0">
                        <a:latin typeface="Cambria Math" panose="02040503050406030204" pitchFamily="18" charset="0"/>
                      </a:rPr>
                      <m:t>在</m:t>
                    </m:r>
                    <m:sSub>
                      <m:sSubPr>
                        <m:ctrlPr>
                          <a:rPr lang="en-US" altLang="zh-CN" i="1">
                            <a:latin typeface="Cambria Math" panose="02040503050406030204" pitchFamily="18" charset="0"/>
                          </a:rPr>
                        </m:ctrlPr>
                      </m:sSubPr>
                      <m:e>
                        <m:r>
                          <m:rPr>
                            <m:sty m:val="p"/>
                          </m:rPr>
                          <a:rPr lang="en-US" altLang="zh-CN" i="1" smtClean="0">
                            <a:latin typeface="Cambria Math" panose="02040503050406030204" pitchFamily="18" charset="0"/>
                          </a:rPr>
                          <m:t>b</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𝑛</m:t>
                        </m:r>
                      </m:sub>
                    </m:sSub>
                  </m:oMath>
                </a14:m>
                <a:r>
                  <a:rPr lang="zh-CN" altLang="en-US" dirty="0" smtClean="0"/>
                  <a:t>的生成排列的前面</a:t>
                </a:r>
                <a:r>
                  <a:rPr lang="en-US" altLang="zh-CN" dirty="0" smtClean="0"/>
                  <a:t>, </a:t>
                </a:r>
                <a:r>
                  <a:rPr lang="zh-CN" altLang="en-US" dirty="0" smtClean="0"/>
                  <a:t>当</a:t>
                </a:r>
                <a14:m>
                  <m:oMath xmlns:m="http://schemas.openxmlformats.org/officeDocument/2006/math">
                    <m:r>
                      <a:rPr lang="en-US" altLang="zh-CN" b="0" i="0" smtClean="0">
                        <a:latin typeface="Cambria Math" panose="02040503050406030204" pitchFamily="18" charset="0"/>
                      </a:rPr>
                      <m:t>1</m:t>
                    </m:r>
                    <m:r>
                      <a:rPr lang="zh-CN" altLang="en-US" i="1" smtClean="0">
                        <a:latin typeface="Cambria Math" panose="02040503050406030204" pitchFamily="18" charset="0"/>
                      </a:rPr>
                      <m:t>≤</m:t>
                    </m:r>
                    <m:r>
                      <m:rPr>
                        <m:sty m:val="p"/>
                      </m:rPr>
                      <a:rPr lang="en-US" altLang="zh-CN" i="1">
                        <a:latin typeface="Cambria Math" panose="02040503050406030204" pitchFamily="18" charset="0"/>
                      </a:rPr>
                      <m:t>k</m:t>
                    </m:r>
                    <m:r>
                      <a:rPr lang="zh-CN" altLang="en-US"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i="1">
                            <a:latin typeface="Cambria Math" panose="02040503050406030204" pitchFamily="18" charset="0"/>
                          </a:rPr>
                          <m:t>1</m:t>
                        </m:r>
                      </m:sub>
                    </m:sSub>
                  </m:oMath>
                </a14:m>
                <a:r>
                  <a:rPr lang="en-US" altLang="zh-CN" dirty="0" smtClean="0"/>
                  <a:t>,</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2</m:t>
                        </m:r>
                      </m:sub>
                    </m:sSub>
                    <m:r>
                      <a:rPr lang="zh-CN" altLang="en-US" i="1">
                        <a:latin typeface="Cambria Math" panose="02040503050406030204" pitchFamily="18" charset="0"/>
                      </a:rPr>
                      <m:t>，</m:t>
                    </m:r>
                    <m:r>
                      <a:rPr lang="en-US" altLang="zh-CN" b="0" i="1" smtClean="0">
                        <a:latin typeface="Cambria Math" panose="02040503050406030204" pitchFamily="18" charset="0"/>
                      </a:rPr>
                      <m:t>…</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m:rPr>
                            <m:sty m:val="p"/>
                          </m:rPr>
                          <a:rPr lang="en-US" altLang="zh-CN" i="1">
                            <a:latin typeface="Cambria Math" panose="02040503050406030204" pitchFamily="18" charset="0"/>
                          </a:rPr>
                          <m:t>k</m:t>
                        </m:r>
                        <m:r>
                          <a:rPr lang="en-US" altLang="zh-CN" b="0" i="1" smtClean="0">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zh-CN" altLang="en-US" i="1">
                        <a:latin typeface="Cambria Math" panose="02040503050406030204" pitchFamily="18" charset="0"/>
                      </a:rPr>
                      <m:t>并且</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m:rPr>
                            <m:sty m:val="p"/>
                          </m:rPr>
                          <a:rPr lang="en-US" altLang="zh-CN" i="1">
                            <a:latin typeface="Cambria Math" panose="02040503050406030204" pitchFamily="18" charset="0"/>
                          </a:rPr>
                          <m:t>k</m:t>
                        </m:r>
                      </m:sub>
                    </m:sSub>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&lt;</m:t>
                        </m:r>
                        <m:r>
                          <m:rPr>
                            <m:sty m:val="p"/>
                          </m:rPr>
                          <a:rPr lang="en-US" altLang="zh-CN" i="1">
                            <a:latin typeface="Cambria Math" panose="02040503050406030204" pitchFamily="18" charset="0"/>
                          </a:rPr>
                          <m:t>b</m:t>
                        </m:r>
                      </m:e>
                      <m:sub>
                        <m:r>
                          <a:rPr lang="en-US" altLang="zh-CN" i="1">
                            <a:latin typeface="Cambria Math" panose="02040503050406030204" pitchFamily="18" charset="0"/>
                          </a:rPr>
                          <m:t>𝑘</m:t>
                        </m:r>
                      </m:sub>
                    </m:sSub>
                  </m:oMath>
                </a14:m>
                <a:r>
                  <a:rPr lang="en-US" altLang="zh-CN" dirty="0" smtClean="0"/>
                  <a:t>.</a:t>
                </a:r>
              </a:p>
              <a:p>
                <a:r>
                  <a:rPr lang="zh-CN" altLang="en-US" dirty="0" smtClean="0"/>
                  <a:t>备注</a:t>
                </a:r>
                <a:r>
                  <a:rPr lang="en-US" altLang="zh-CN" dirty="0" smtClean="0"/>
                  <a:t>: </a:t>
                </a:r>
                <a:r>
                  <a:rPr lang="zh-CN" altLang="en-US" dirty="0"/>
                  <a:t>两</a:t>
                </a:r>
                <a:r>
                  <a:rPr lang="zh-CN" altLang="en-US" dirty="0" smtClean="0"/>
                  <a:t>个排列都有</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位数</a:t>
                </a:r>
                <a:r>
                  <a:rPr lang="en-US" altLang="zh-CN" dirty="0" smtClean="0"/>
                  <a:t>.</a:t>
                </a:r>
              </a:p>
              <a:p>
                <a:endParaRPr lang="en-US" altLang="zh-CN" dirty="0" smtClean="0"/>
              </a:p>
              <a:p>
                <a:r>
                  <a:rPr lang="zh-CN" altLang="en-US" dirty="0" smtClean="0"/>
                  <a:t>例</a:t>
                </a:r>
                <a:r>
                  <a:rPr lang="en-US" altLang="zh-CN" dirty="0"/>
                  <a:t>:</a:t>
                </a:r>
                <a:r>
                  <a:rPr lang="zh-CN" altLang="en-US" dirty="0" smtClean="0"/>
                  <a:t>集合</a:t>
                </a:r>
                <a:r>
                  <a:rPr lang="en-US" altLang="zh-CN" dirty="0" smtClean="0"/>
                  <a:t>{1,2,3}</a:t>
                </a:r>
                <a:r>
                  <a:rPr lang="zh-CN" altLang="en-US" dirty="0" smtClean="0"/>
                  <a:t>的两个排列</a:t>
                </a:r>
                <a:r>
                  <a:rPr lang="en-US" altLang="zh-CN" dirty="0" smtClean="0"/>
                  <a:t>123,132</a:t>
                </a:r>
                <a:r>
                  <a:rPr lang="zh-CN" altLang="en-US" dirty="0" smtClean="0"/>
                  <a:t>哪个在前面</a:t>
                </a:r>
                <a:r>
                  <a:rPr lang="en-US" altLang="zh-CN" dirty="0" smtClean="0"/>
                  <a:t>?</a:t>
                </a:r>
              </a:p>
              <a:p>
                <a:pPr algn="just"/>
                <a:r>
                  <a:rPr lang="zh-CN" altLang="en-US" dirty="0" smtClean="0"/>
                  <a:t>解</a:t>
                </a:r>
                <a:r>
                  <a:rPr lang="en-US" altLang="zh-CN" dirty="0" smtClean="0"/>
                  <a:t>:</a:t>
                </a:r>
                <a:r>
                  <a:rPr lang="zh-CN" altLang="en-US" dirty="0" smtClean="0"/>
                  <a:t>这两个排列第一位相同</a:t>
                </a:r>
                <a:r>
                  <a:rPr lang="en-US" altLang="zh-CN" dirty="0" smtClean="0"/>
                  <a:t>,123</a:t>
                </a:r>
                <a:r>
                  <a:rPr lang="zh-CN" altLang="en-US" dirty="0" smtClean="0"/>
                  <a:t>的第二位的数字是</a:t>
                </a:r>
                <a:r>
                  <a:rPr lang="en-US" altLang="zh-CN" dirty="0" smtClean="0"/>
                  <a:t>2</a:t>
                </a:r>
                <a:r>
                  <a:rPr lang="zh-CN" altLang="en-US" dirty="0" smtClean="0"/>
                  <a:t>，小于</a:t>
                </a:r>
                <a:r>
                  <a:rPr lang="en-US" altLang="zh-CN" dirty="0" smtClean="0"/>
                  <a:t>132</a:t>
                </a:r>
                <a:r>
                  <a:rPr lang="zh-CN" altLang="en-US" dirty="0" smtClean="0"/>
                  <a:t>的第二位数字</a:t>
                </a:r>
                <a:r>
                  <a:rPr lang="en-US" altLang="zh-CN" dirty="0" smtClean="0"/>
                  <a:t>3</a:t>
                </a:r>
                <a:r>
                  <a:rPr lang="zh-CN" altLang="en-US" dirty="0" smtClean="0"/>
                  <a:t>，所以</a:t>
                </a:r>
                <a:r>
                  <a:rPr lang="en-US" altLang="zh-CN" dirty="0" smtClean="0"/>
                  <a:t>123</a:t>
                </a:r>
                <a:r>
                  <a:rPr lang="zh-CN" altLang="en-US" dirty="0" smtClean="0"/>
                  <a:t>在</a:t>
                </a:r>
                <a:r>
                  <a:rPr lang="en-US" altLang="zh-CN" dirty="0" smtClean="0"/>
                  <a:t>132</a:t>
                </a:r>
                <a:r>
                  <a:rPr lang="zh-CN" altLang="en-US" dirty="0" smtClean="0"/>
                  <a:t>的前面</a:t>
                </a:r>
                <a:r>
                  <a:rPr lang="en-US" altLang="zh-CN" dirty="0" smtClean="0"/>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r="-1110" b="-11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113</a:t>
            </a:fld>
            <a:endParaRPr lang="zh-CN" altLang="en-US" dirty="0"/>
          </a:p>
        </p:txBody>
      </p:sp>
    </p:spTree>
    <p:extLst>
      <p:ext uri="{BB962C8B-B14F-4D97-AF65-F5344CB8AC3E}">
        <p14:creationId xmlns:p14="http://schemas.microsoft.com/office/powerpoint/2010/main" val="75047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3200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生成排列</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r>
                  <a:rPr lang="zh-CN" altLang="en-US" sz="3300" b="1" dirty="0" smtClean="0"/>
                  <a:t>给定一个排列</a:t>
                </a:r>
                <a14:m>
                  <m:oMath xmlns:m="http://schemas.openxmlformats.org/officeDocument/2006/math">
                    <m:sSub>
                      <m:sSubPr>
                        <m:ctrlPr>
                          <a:rPr lang="en-US" altLang="zh-CN" sz="3300" b="1" i="1">
                            <a:latin typeface="Cambria Math" panose="02040503050406030204" pitchFamily="18" charset="0"/>
                          </a:rPr>
                        </m:ctrlPr>
                      </m:sSubPr>
                      <m:e>
                        <m:r>
                          <a:rPr lang="en-US" altLang="zh-CN" sz="3300" b="1" i="1">
                            <a:latin typeface="Cambria Math" panose="02040503050406030204" pitchFamily="18" charset="0"/>
                          </a:rPr>
                          <m:t>𝒂</m:t>
                        </m:r>
                      </m:e>
                      <m:sub>
                        <m:r>
                          <a:rPr lang="en-US" altLang="zh-CN" sz="3300" b="1" i="1">
                            <a:latin typeface="Cambria Math" panose="02040503050406030204" pitchFamily="18" charset="0"/>
                          </a:rPr>
                          <m:t>𝟏</m:t>
                        </m:r>
                      </m:sub>
                    </m:sSub>
                    <m:sSub>
                      <m:sSubPr>
                        <m:ctrlPr>
                          <a:rPr lang="en-US" altLang="zh-CN" sz="3300" b="1" i="1">
                            <a:latin typeface="Cambria Math" panose="02040503050406030204" pitchFamily="18" charset="0"/>
                          </a:rPr>
                        </m:ctrlPr>
                      </m:sSubPr>
                      <m:e>
                        <m:r>
                          <a:rPr lang="en-US" altLang="zh-CN" sz="3300" b="1" i="1">
                            <a:latin typeface="Cambria Math" panose="02040503050406030204" pitchFamily="18" charset="0"/>
                          </a:rPr>
                          <m:t>𝒂</m:t>
                        </m:r>
                      </m:e>
                      <m:sub>
                        <m:r>
                          <a:rPr lang="en-US" altLang="zh-CN" sz="3300" b="1" i="1">
                            <a:latin typeface="Cambria Math" panose="02040503050406030204" pitchFamily="18" charset="0"/>
                          </a:rPr>
                          <m:t>𝟐</m:t>
                        </m:r>
                      </m:sub>
                    </m:sSub>
                    <m:r>
                      <a:rPr lang="en-US" altLang="zh-CN" sz="3300" b="1" i="1">
                        <a:latin typeface="Cambria Math" panose="02040503050406030204" pitchFamily="18" charset="0"/>
                      </a:rPr>
                      <m:t>…</m:t>
                    </m:r>
                    <m:sSub>
                      <m:sSubPr>
                        <m:ctrlPr>
                          <a:rPr lang="en-US" altLang="zh-CN" sz="3300" b="1" i="1">
                            <a:latin typeface="Cambria Math" panose="02040503050406030204" pitchFamily="18" charset="0"/>
                          </a:rPr>
                        </m:ctrlPr>
                      </m:sSubPr>
                      <m:e>
                        <m:r>
                          <a:rPr lang="en-US" altLang="zh-CN" sz="3300" b="1" i="1">
                            <a:latin typeface="Cambria Math" panose="02040503050406030204" pitchFamily="18" charset="0"/>
                          </a:rPr>
                          <m:t>𝒂</m:t>
                        </m:r>
                      </m:e>
                      <m:sub>
                        <m:r>
                          <a:rPr lang="en-US" altLang="zh-CN" sz="3300" b="1" i="1">
                            <a:latin typeface="Cambria Math" panose="02040503050406030204" pitchFamily="18" charset="0"/>
                          </a:rPr>
                          <m:t>𝒏</m:t>
                        </m:r>
                      </m:sub>
                    </m:sSub>
                  </m:oMath>
                </a14:m>
                <a:r>
                  <a:rPr lang="zh-CN" altLang="en-US" sz="3300" b="1" dirty="0" smtClean="0"/>
                  <a:t>，按照字典顺序构造下一个排列</a:t>
                </a:r>
                <a:r>
                  <a:rPr lang="en-US" altLang="zh-CN" sz="3300" dirty="0" smtClean="0"/>
                  <a:t>:</a:t>
                </a:r>
              </a:p>
              <a:p>
                <a:r>
                  <a:rPr lang="zh-CN" altLang="en-US" sz="3300" dirty="0"/>
                  <a:t>当</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a:rPr lang="en-US" altLang="zh-CN" sz="3300" b="0" i="1" smtClean="0">
                            <a:latin typeface="Cambria Math" panose="02040503050406030204" pitchFamily="18" charset="0"/>
                          </a:rPr>
                          <m:t>𝑛</m:t>
                        </m:r>
                        <m:r>
                          <a:rPr lang="en-US" altLang="zh-CN" sz="3300" i="1">
                            <a:latin typeface="Cambria Math" panose="02040503050406030204" pitchFamily="18" charset="0"/>
                          </a:rPr>
                          <m:t>−1</m:t>
                        </m:r>
                      </m:sub>
                    </m:sSub>
                    <m:sSub>
                      <m:sSubPr>
                        <m:ctrlPr>
                          <a:rPr lang="en-US" altLang="zh-CN" sz="3300" i="1">
                            <a:latin typeface="Cambria Math" panose="02040503050406030204" pitchFamily="18" charset="0"/>
                          </a:rPr>
                        </m:ctrlPr>
                      </m:sSubPr>
                      <m:e>
                        <m:r>
                          <a:rPr lang="en-US" altLang="zh-CN" sz="3300" i="1">
                            <a:latin typeface="Cambria Math" panose="02040503050406030204" pitchFamily="18" charset="0"/>
                            <a:ea typeface="Cambria Math" panose="02040503050406030204" pitchFamily="18" charset="0"/>
                          </a:rPr>
                          <m:t>&lt;</m:t>
                        </m:r>
                        <m:r>
                          <a:rPr lang="en-US" altLang="zh-CN" sz="3300" b="0" i="1" smtClean="0">
                            <a:latin typeface="Cambria Math" panose="02040503050406030204" pitchFamily="18" charset="0"/>
                            <a:ea typeface="Cambria Math" panose="02040503050406030204" pitchFamily="18" charset="0"/>
                          </a:rPr>
                          <m:t>𝑎</m:t>
                        </m:r>
                      </m:e>
                      <m:sub>
                        <m:r>
                          <m:rPr>
                            <m:sty m:val="p"/>
                          </m:rPr>
                          <a:rPr lang="en-US" altLang="zh-CN" sz="3300" i="1">
                            <a:latin typeface="Cambria Math" panose="02040503050406030204" pitchFamily="18" charset="0"/>
                          </a:rPr>
                          <m:t>n</m:t>
                        </m:r>
                      </m:sub>
                    </m:sSub>
                    <m:r>
                      <a:rPr lang="zh-CN" altLang="en-US" sz="3300" i="1">
                        <a:latin typeface="Cambria Math" panose="02040503050406030204" pitchFamily="18" charset="0"/>
                      </a:rPr>
                      <m:t>时</m:t>
                    </m:r>
                  </m:oMath>
                </a14:m>
                <a:r>
                  <a:rPr lang="en-US" altLang="zh-CN" sz="3300" dirty="0" smtClean="0"/>
                  <a:t>, </a:t>
                </a:r>
                <a:r>
                  <a:rPr lang="zh-CN" altLang="en-US" sz="3300" dirty="0" smtClean="0"/>
                  <a:t>交换</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a:rPr lang="en-US" altLang="zh-CN" sz="3300" i="1">
                            <a:latin typeface="Cambria Math" panose="02040503050406030204" pitchFamily="18" charset="0"/>
                          </a:rPr>
                          <m:t>𝑛</m:t>
                        </m:r>
                        <m:r>
                          <a:rPr lang="en-US" altLang="zh-CN" sz="3300" i="1">
                            <a:latin typeface="Cambria Math" panose="02040503050406030204" pitchFamily="18" charset="0"/>
                          </a:rPr>
                          <m:t>−1</m:t>
                        </m:r>
                      </m:sub>
                    </m:sSub>
                    <m:sSub>
                      <m:sSubPr>
                        <m:ctrlPr>
                          <a:rPr lang="en-US" altLang="zh-CN" sz="3300" i="1">
                            <a:latin typeface="Cambria Math" panose="02040503050406030204" pitchFamily="18" charset="0"/>
                          </a:rPr>
                        </m:ctrlPr>
                      </m:sSubPr>
                      <m:e>
                        <m:r>
                          <a:rPr lang="zh-CN" altLang="en-US" sz="3300" i="1">
                            <a:latin typeface="Cambria Math" panose="02040503050406030204" pitchFamily="18" charset="0"/>
                          </a:rPr>
                          <m:t>和</m:t>
                        </m:r>
                        <m:r>
                          <a:rPr lang="en-US" altLang="zh-CN" sz="3300" i="1">
                            <a:latin typeface="Cambria Math" panose="02040503050406030204" pitchFamily="18" charset="0"/>
                            <a:ea typeface="Cambria Math" panose="02040503050406030204" pitchFamily="18" charset="0"/>
                          </a:rPr>
                          <m:t>𝑎</m:t>
                        </m:r>
                      </m:e>
                      <m:sub>
                        <m:r>
                          <m:rPr>
                            <m:sty m:val="p"/>
                          </m:rPr>
                          <a:rPr lang="en-US" altLang="zh-CN" sz="3300" i="1" smtClean="0">
                            <a:latin typeface="Cambria Math" panose="02040503050406030204" pitchFamily="18" charset="0"/>
                          </a:rPr>
                          <m:t>n</m:t>
                        </m:r>
                      </m:sub>
                    </m:sSub>
                  </m:oMath>
                </a14:m>
                <a:r>
                  <a:rPr lang="zh-CN" altLang="en-US" sz="3300" dirty="0" smtClean="0"/>
                  <a:t>位置</a:t>
                </a:r>
                <a:r>
                  <a:rPr lang="en-US" altLang="zh-CN" sz="3300" dirty="0" smtClean="0"/>
                  <a:t>, </a:t>
                </a:r>
                <a:r>
                  <a:rPr lang="zh-CN" altLang="en-US" sz="3300" dirty="0" smtClean="0"/>
                  <a:t>就得到下一个更大的排列</a:t>
                </a:r>
                <a:r>
                  <a:rPr lang="en-US" altLang="zh-CN" sz="3300" dirty="0" smtClean="0"/>
                  <a:t>;</a:t>
                </a:r>
              </a:p>
              <a:p>
                <a:r>
                  <a:rPr lang="zh-CN" altLang="en-US" sz="3300" dirty="0"/>
                  <a:t>当</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a:rPr lang="en-US" altLang="zh-CN" sz="3300" i="1">
                            <a:latin typeface="Cambria Math" panose="02040503050406030204" pitchFamily="18" charset="0"/>
                          </a:rPr>
                          <m:t>𝑛</m:t>
                        </m:r>
                        <m:r>
                          <a:rPr lang="en-US" altLang="zh-CN" sz="3300" i="1">
                            <a:latin typeface="Cambria Math" panose="02040503050406030204" pitchFamily="18" charset="0"/>
                          </a:rPr>
                          <m:t>−1</m:t>
                        </m:r>
                      </m:sub>
                    </m:sSub>
                    <m:sSub>
                      <m:sSubPr>
                        <m:ctrlPr>
                          <a:rPr lang="en-US" altLang="zh-CN" sz="3300" i="1">
                            <a:latin typeface="Cambria Math" panose="02040503050406030204" pitchFamily="18" charset="0"/>
                          </a:rPr>
                        </m:ctrlPr>
                      </m:sSubPr>
                      <m:e>
                        <m:r>
                          <a:rPr lang="en-US" altLang="zh-CN" sz="3300" b="0" i="1" smtClean="0">
                            <a:latin typeface="Cambria Math" panose="02040503050406030204" pitchFamily="18" charset="0"/>
                            <a:ea typeface="Cambria Math" panose="02040503050406030204" pitchFamily="18" charset="0"/>
                          </a:rPr>
                          <m:t>&gt;</m:t>
                        </m:r>
                        <m:r>
                          <a:rPr lang="en-US" altLang="zh-CN" sz="3300" i="1">
                            <a:latin typeface="Cambria Math" panose="02040503050406030204" pitchFamily="18" charset="0"/>
                            <a:ea typeface="Cambria Math" panose="02040503050406030204" pitchFamily="18" charset="0"/>
                          </a:rPr>
                          <m:t>𝑎</m:t>
                        </m:r>
                      </m:e>
                      <m:sub>
                        <m:r>
                          <m:rPr>
                            <m:sty m:val="p"/>
                          </m:rPr>
                          <a:rPr lang="en-US" altLang="zh-CN" sz="3300" i="1">
                            <a:latin typeface="Cambria Math" panose="02040503050406030204" pitchFamily="18" charset="0"/>
                          </a:rPr>
                          <m:t>n</m:t>
                        </m:r>
                      </m:sub>
                    </m:sSub>
                    <m:r>
                      <a:rPr lang="zh-CN" altLang="en-US" sz="3300" i="1">
                        <a:latin typeface="Cambria Math" panose="02040503050406030204" pitchFamily="18" charset="0"/>
                      </a:rPr>
                      <m:t>时</m:t>
                    </m:r>
                    <m:r>
                      <a:rPr lang="en-US" altLang="zh-CN" sz="3300" b="0" i="0" smtClean="0">
                        <a:latin typeface="Cambria Math" panose="02040503050406030204" pitchFamily="18" charset="0"/>
                      </a:rPr>
                      <m:t>,  </m:t>
                    </m:r>
                  </m:oMath>
                </a14:m>
                <a:r>
                  <a:rPr lang="zh-CN" altLang="en-US" sz="3300" dirty="0" smtClean="0"/>
                  <a:t>那么看排列的最后</a:t>
                </a:r>
                <a:r>
                  <a:rPr lang="en-US" altLang="zh-CN" sz="3300" dirty="0" smtClean="0"/>
                  <a:t>3</a:t>
                </a:r>
                <a:r>
                  <a:rPr lang="zh-CN" altLang="en-US" sz="3300" dirty="0" smtClean="0"/>
                  <a:t>个整数</a:t>
                </a:r>
                <a:r>
                  <a:rPr lang="en-US" altLang="zh-CN" sz="3300" dirty="0" smtClean="0"/>
                  <a:t>.</a:t>
                </a:r>
              </a:p>
              <a:p>
                <a:pPr lvl="1">
                  <a:lnSpc>
                    <a:spcPct val="110000"/>
                  </a:lnSpc>
                </a:pPr>
                <a:r>
                  <a:rPr lang="zh-CN" altLang="en-US" sz="2800" dirty="0"/>
                  <a:t>如果</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𝑎</m:t>
                        </m:r>
                      </m:e>
                      <m:sub>
                        <m:r>
                          <a:rPr lang="en-US" altLang="zh-CN" sz="2800">
                            <a:latin typeface="Cambria Math" panose="02040503050406030204" pitchFamily="18" charset="0"/>
                          </a:rPr>
                          <m:t>𝑛</m:t>
                        </m:r>
                        <m:r>
                          <a:rPr lang="en-US" altLang="zh-CN" sz="280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&lt;</m:t>
                        </m:r>
                        <m:r>
                          <a:rPr lang="en-US" altLang="zh-CN" sz="2800">
                            <a:latin typeface="Cambria Math" panose="02040503050406030204" pitchFamily="18" charset="0"/>
                          </a:rPr>
                          <m:t>𝑎</m:t>
                        </m:r>
                      </m:e>
                      <m:sub>
                        <m:r>
                          <m:rPr>
                            <m:sty m:val="p"/>
                          </m:rPr>
                          <a:rPr lang="en-US" altLang="zh-CN" sz="2800">
                            <a:latin typeface="Cambria Math" panose="02040503050406030204" pitchFamily="18" charset="0"/>
                          </a:rPr>
                          <m:t>n</m:t>
                        </m:r>
                        <m:r>
                          <a:rPr lang="en-US" altLang="zh-CN" sz="2800">
                            <a:latin typeface="Cambria Math" panose="02040503050406030204" pitchFamily="18" charset="0"/>
                          </a:rPr>
                          <m:t>−1</m:t>
                        </m:r>
                      </m:sub>
                    </m:sSub>
                    <m:r>
                      <a:rPr lang="zh-CN" altLang="en-US" sz="2800">
                        <a:latin typeface="Cambria Math" panose="02040503050406030204" pitchFamily="18" charset="0"/>
                      </a:rPr>
                      <m:t>，将</m:t>
                    </m:r>
                  </m:oMath>
                </a14:m>
                <a:r>
                  <a:rPr lang="zh-CN" altLang="en-US" sz="2800" dirty="0"/>
                  <a:t>这三个数重新排列</a:t>
                </a:r>
                <a:r>
                  <a:rPr lang="en-US" altLang="zh-CN" sz="2800" dirty="0" smtClean="0"/>
                  <a:t>.</a:t>
                </a:r>
              </a:p>
              <a:p>
                <a:pPr marL="979488" lvl="1" indent="-77788">
                  <a:lnSpc>
                    <a:spcPct val="110000"/>
                  </a:lnSpc>
                  <a:buFont typeface="Arial" panose="020B0604020202020204" pitchFamily="34" charset="0"/>
                  <a:buChar char="•"/>
                </a:pP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𝑛</m:t>
                        </m:r>
                        <m:r>
                          <a:rPr lang="en-US" altLang="zh-CN" sz="2600">
                            <a:latin typeface="Cambria Math" panose="02040503050406030204" pitchFamily="18" charset="0"/>
                          </a:rPr>
                          <m:t>−2</m:t>
                        </m:r>
                      </m:sub>
                    </m:sSub>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&lt;</m:t>
                        </m:r>
                        <m:r>
                          <a:rPr lang="en-US" altLang="zh-CN" sz="2600">
                            <a:latin typeface="Cambria Math" panose="02040503050406030204" pitchFamily="18" charset="0"/>
                          </a:rPr>
                          <m:t>𝑎</m:t>
                        </m:r>
                      </m:e>
                      <m:sub>
                        <m:r>
                          <m:rPr>
                            <m:sty m:val="p"/>
                          </m:rPr>
                          <a:rPr lang="en-US" altLang="zh-CN" sz="2600">
                            <a:latin typeface="Cambria Math" panose="02040503050406030204" pitchFamily="18" charset="0"/>
                          </a:rPr>
                          <m:t>n</m:t>
                        </m:r>
                      </m:sub>
                    </m:sSub>
                  </m:oMath>
                </a14:m>
                <a:r>
                  <a:rPr lang="zh-CN" altLang="en-US" sz="2600" dirty="0" smtClean="0"/>
                  <a:t>，</a:t>
                </a:r>
                <a:r>
                  <a:rPr lang="zh-CN" altLang="en-US" sz="2600" dirty="0"/>
                  <a:t>先把</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𝑛</m:t>
                        </m:r>
                      </m:sub>
                    </m:sSub>
                  </m:oMath>
                </a14:m>
                <a:r>
                  <a:rPr lang="zh-CN" altLang="en-US" sz="2600" dirty="0"/>
                  <a:t>放在位置</a:t>
                </a:r>
                <a14:m>
                  <m:oMath xmlns:m="http://schemas.openxmlformats.org/officeDocument/2006/math">
                    <m:r>
                      <a:rPr lang="en-US" altLang="zh-CN" sz="2600" i="1" dirty="0" smtClean="0">
                        <a:latin typeface="Cambria Math" panose="02040503050406030204" pitchFamily="18" charset="0"/>
                      </a:rPr>
                      <m:t>𝑛</m:t>
                    </m:r>
                  </m:oMath>
                </a14:m>
                <a:r>
                  <a:rPr lang="en-US" altLang="zh-CN" sz="2600" dirty="0"/>
                  <a:t>-2</a:t>
                </a:r>
                <a:r>
                  <a:rPr lang="en-US" altLang="zh-CN" sz="2600" dirty="0" smtClean="0"/>
                  <a:t>, </a:t>
                </a:r>
                <a:r>
                  <a:rPr lang="zh-CN" altLang="en-US" sz="2600" dirty="0" smtClean="0"/>
                  <a:t>然后剩下两</a:t>
                </a:r>
                <a:r>
                  <a:rPr lang="zh-CN" altLang="en-US" sz="2600" dirty="0"/>
                  <a:t>个数</a:t>
                </a:r>
                <a:r>
                  <a:rPr lang="zh-CN" altLang="en-US" sz="2600" dirty="0" smtClean="0"/>
                  <a:t>按递增顺序放</a:t>
                </a:r>
                <a:r>
                  <a:rPr lang="zh-CN" altLang="en-US" sz="2600" dirty="0"/>
                  <a:t>在</a:t>
                </a:r>
                <a14:m>
                  <m:oMath xmlns:m="http://schemas.openxmlformats.org/officeDocument/2006/math">
                    <m:r>
                      <a:rPr lang="en-US" altLang="zh-CN" sz="2600" i="1" dirty="0" smtClean="0">
                        <a:latin typeface="Cambria Math" panose="02040503050406030204" pitchFamily="18" charset="0"/>
                      </a:rPr>
                      <m:t>𝑛</m:t>
                    </m:r>
                  </m:oMath>
                </a14:m>
                <a:r>
                  <a:rPr lang="en-US" altLang="zh-CN" sz="2600" dirty="0"/>
                  <a:t>-1</a:t>
                </a:r>
                <a:r>
                  <a:rPr lang="zh-CN" altLang="en-US" sz="2600" dirty="0"/>
                  <a:t>和</a:t>
                </a:r>
                <a14:m>
                  <m:oMath xmlns:m="http://schemas.openxmlformats.org/officeDocument/2006/math">
                    <m:r>
                      <a:rPr lang="en-US" altLang="zh-CN" sz="2600" i="1" dirty="0" smtClean="0">
                        <a:latin typeface="Cambria Math" panose="02040503050406030204" pitchFamily="18" charset="0"/>
                      </a:rPr>
                      <m:t>𝑛</m:t>
                    </m:r>
                  </m:oMath>
                </a14:m>
                <a:r>
                  <a:rPr lang="zh-CN" altLang="en-US" sz="2600" dirty="0" smtClean="0"/>
                  <a:t>位置</a:t>
                </a:r>
                <a:r>
                  <a:rPr lang="en-US" altLang="zh-CN" sz="2600" dirty="0" smtClean="0"/>
                  <a:t>.</a:t>
                </a:r>
                <a:endParaRPr lang="en-US" altLang="zh-CN" sz="2600" dirty="0"/>
              </a:p>
              <a:p>
                <a:pPr marL="979488" lvl="1" indent="-77788">
                  <a:lnSpc>
                    <a:spcPct val="110000"/>
                  </a:lnSpc>
                  <a:buFont typeface="Arial" panose="020B0604020202020204" pitchFamily="34" charset="0"/>
                  <a:buChar char="•"/>
                </a:pP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𝑛</m:t>
                        </m:r>
                        <m:r>
                          <a:rPr lang="en-US" altLang="zh-CN" sz="2600">
                            <a:latin typeface="Cambria Math" panose="02040503050406030204" pitchFamily="18" charset="0"/>
                          </a:rPr>
                          <m:t>−2</m:t>
                        </m:r>
                      </m:sub>
                    </m:sSub>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&gt;</m:t>
                        </m:r>
                        <m:r>
                          <a:rPr lang="en-US" altLang="zh-CN" sz="2600">
                            <a:latin typeface="Cambria Math" panose="02040503050406030204" pitchFamily="18" charset="0"/>
                          </a:rPr>
                          <m:t>𝑎</m:t>
                        </m:r>
                      </m:e>
                      <m:sub>
                        <m:r>
                          <m:rPr>
                            <m:sty m:val="p"/>
                          </m:rPr>
                          <a:rPr lang="en-US" altLang="zh-CN" sz="2600">
                            <a:latin typeface="Cambria Math" panose="02040503050406030204" pitchFamily="18" charset="0"/>
                          </a:rPr>
                          <m:t>n</m:t>
                        </m:r>
                      </m:sub>
                    </m:sSub>
                  </m:oMath>
                </a14:m>
                <a:r>
                  <a:rPr lang="zh-CN" altLang="en-US" sz="2600" dirty="0" smtClean="0"/>
                  <a:t>，</a:t>
                </a:r>
                <a:r>
                  <a:rPr lang="zh-CN" altLang="en-US" sz="2600" dirty="0"/>
                  <a:t>先把</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𝑛</m:t>
                        </m:r>
                        <m:r>
                          <a:rPr lang="en-US" altLang="zh-CN" sz="2600">
                            <a:latin typeface="Cambria Math" panose="02040503050406030204" pitchFamily="18" charset="0"/>
                          </a:rPr>
                          <m:t>−1</m:t>
                        </m:r>
                      </m:sub>
                    </m:sSub>
                  </m:oMath>
                </a14:m>
                <a:r>
                  <a:rPr lang="zh-CN" altLang="en-US" sz="2600" dirty="0"/>
                  <a:t>放在位置</a:t>
                </a:r>
                <a14:m>
                  <m:oMath xmlns:m="http://schemas.openxmlformats.org/officeDocument/2006/math">
                    <m:r>
                      <a:rPr lang="en-US" altLang="zh-CN" sz="2600" i="1" dirty="0" smtClean="0">
                        <a:latin typeface="Cambria Math" panose="02040503050406030204" pitchFamily="18" charset="0"/>
                      </a:rPr>
                      <m:t>𝑛</m:t>
                    </m:r>
                  </m:oMath>
                </a14:m>
                <a:r>
                  <a:rPr lang="en-US" altLang="zh-CN" sz="2600" dirty="0"/>
                  <a:t>-2</a:t>
                </a:r>
                <a:r>
                  <a:rPr lang="en-US" altLang="zh-CN" sz="2600" dirty="0" smtClean="0"/>
                  <a:t>, </a:t>
                </a:r>
                <a:r>
                  <a:rPr lang="zh-CN" altLang="en-US" sz="2600" dirty="0" smtClean="0"/>
                  <a:t>然后剩下两</a:t>
                </a:r>
                <a:r>
                  <a:rPr lang="zh-CN" altLang="en-US" sz="2600" dirty="0"/>
                  <a:t>个数</a:t>
                </a:r>
                <a:r>
                  <a:rPr lang="zh-CN" altLang="en-US" sz="2600" dirty="0" smtClean="0"/>
                  <a:t>按递增顺序放</a:t>
                </a:r>
                <a:r>
                  <a:rPr lang="zh-CN" altLang="en-US" sz="2600" dirty="0"/>
                  <a:t>在</a:t>
                </a:r>
                <a14:m>
                  <m:oMath xmlns:m="http://schemas.openxmlformats.org/officeDocument/2006/math">
                    <m:r>
                      <a:rPr lang="en-US" altLang="zh-CN" sz="2600" i="1" dirty="0" smtClean="0">
                        <a:latin typeface="Cambria Math" panose="02040503050406030204" pitchFamily="18" charset="0"/>
                      </a:rPr>
                      <m:t>𝑛</m:t>
                    </m:r>
                  </m:oMath>
                </a14:m>
                <a:r>
                  <a:rPr lang="en-US" altLang="zh-CN" sz="2600" dirty="0"/>
                  <a:t>-1</a:t>
                </a:r>
                <a:r>
                  <a:rPr lang="zh-CN" altLang="en-US" sz="2600" dirty="0"/>
                  <a:t>和</a:t>
                </a:r>
                <a14:m>
                  <m:oMath xmlns:m="http://schemas.openxmlformats.org/officeDocument/2006/math">
                    <m:r>
                      <a:rPr lang="en-US" altLang="zh-CN" sz="2600" i="1" dirty="0" smtClean="0">
                        <a:latin typeface="Cambria Math" panose="02040503050406030204" pitchFamily="18" charset="0"/>
                      </a:rPr>
                      <m:t>𝑛</m:t>
                    </m:r>
                  </m:oMath>
                </a14:m>
                <a:r>
                  <a:rPr lang="zh-CN" altLang="en-US" sz="2600" dirty="0" smtClean="0"/>
                  <a:t>位置</a:t>
                </a:r>
                <a:r>
                  <a:rPr lang="en-US" altLang="zh-CN" sz="2600" dirty="0" smtClean="0"/>
                  <a:t>.</a:t>
                </a:r>
              </a:p>
              <a:p>
                <a:pPr lvl="1">
                  <a:lnSpc>
                    <a:spcPct val="110000"/>
                  </a:lnSpc>
                </a:pPr>
                <a:r>
                  <a:rPr lang="zh-CN" altLang="en-US" sz="2800" dirty="0"/>
                  <a:t>如果</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𝑎</m:t>
                        </m:r>
                      </m:e>
                      <m:sub>
                        <m:r>
                          <a:rPr lang="en-US" altLang="zh-CN" sz="2800">
                            <a:latin typeface="Cambria Math" panose="02040503050406030204" pitchFamily="18" charset="0"/>
                          </a:rPr>
                          <m:t>𝑛</m:t>
                        </m:r>
                        <m:r>
                          <a:rPr lang="en-US" altLang="zh-CN" sz="280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&gt;</m:t>
                        </m:r>
                        <m:r>
                          <a:rPr lang="en-US" altLang="zh-CN" sz="2800">
                            <a:latin typeface="Cambria Math" panose="02040503050406030204" pitchFamily="18" charset="0"/>
                          </a:rPr>
                          <m:t>𝑎</m:t>
                        </m:r>
                      </m:e>
                      <m:sub>
                        <m:r>
                          <m:rPr>
                            <m:sty m:val="p"/>
                          </m:rPr>
                          <a:rPr lang="en-US" altLang="zh-CN" sz="2800">
                            <a:latin typeface="Cambria Math" panose="02040503050406030204" pitchFamily="18" charset="0"/>
                          </a:rPr>
                          <m:t>n</m:t>
                        </m:r>
                        <m:r>
                          <a:rPr lang="en-US" altLang="zh-CN" sz="2800">
                            <a:latin typeface="Cambria Math" panose="02040503050406030204" pitchFamily="18" charset="0"/>
                          </a:rPr>
                          <m:t>−1</m:t>
                        </m:r>
                      </m:sub>
                    </m:sSub>
                  </m:oMath>
                </a14:m>
                <a:r>
                  <a:rPr lang="en-US" altLang="zh-CN" sz="2800" dirty="0" smtClean="0"/>
                  <a:t>, </a:t>
                </a:r>
                <a:r>
                  <a:rPr lang="zh-CN" altLang="en-US" sz="2800" dirty="0" smtClean="0"/>
                  <a:t>那么需要查看最后四个数重新排列</a:t>
                </a:r>
                <a:r>
                  <a:rPr lang="en-US" altLang="zh-CN" sz="2800" dirty="0" smtClean="0"/>
                  <a:t>, </a:t>
                </a:r>
                <a:r>
                  <a:rPr lang="zh-CN" altLang="en-US" sz="2800" dirty="0" smtClean="0"/>
                  <a:t>方法类似上面</a:t>
                </a:r>
                <a:r>
                  <a:rPr lang="en-US" altLang="zh-CN" sz="2800" dirty="0" smtClean="0"/>
                  <a:t>…..</a:t>
                </a:r>
                <a:endParaRPr lang="en-US" altLang="zh-CN" sz="2800" dirty="0"/>
              </a:p>
              <a:p>
                <a:pPr marL="979488" lvl="1" indent="-77788">
                  <a:lnSpc>
                    <a:spcPct val="110000"/>
                  </a:lnSpc>
                  <a:buFont typeface="Arial" panose="020B0604020202020204" pitchFamily="34" charset="0"/>
                  <a:buChar char="•"/>
                </a:pPr>
                <a:endParaRPr lang="en-US" altLang="zh-CN" sz="2600" dirty="0"/>
              </a:p>
              <a:p>
                <a:r>
                  <a:rPr lang="zh-CN" altLang="en-US" sz="3300" dirty="0" smtClean="0"/>
                  <a:t>例</a:t>
                </a:r>
                <a:r>
                  <a:rPr lang="en-US" altLang="zh-CN" sz="3300" dirty="0" smtClean="0"/>
                  <a:t>:2341</a:t>
                </a:r>
                <a:r>
                  <a:rPr lang="en-US" altLang="zh-CN" sz="3300" b="1" dirty="0" smtClean="0">
                    <a:solidFill>
                      <a:srgbClr val="0070C0"/>
                    </a:solidFill>
                  </a:rPr>
                  <a:t>56</a:t>
                </a:r>
                <a:r>
                  <a:rPr lang="zh-CN" altLang="en-US" sz="3300" dirty="0" smtClean="0"/>
                  <a:t>的下一个排列是</a:t>
                </a:r>
                <a:r>
                  <a:rPr lang="en-US" altLang="zh-CN" sz="3300" dirty="0" smtClean="0"/>
                  <a:t>2341</a:t>
                </a:r>
                <a:r>
                  <a:rPr lang="en-US" altLang="zh-CN" sz="3300" b="1" dirty="0" smtClean="0">
                    <a:solidFill>
                      <a:srgbClr val="0070C0"/>
                    </a:solidFill>
                  </a:rPr>
                  <a:t>65</a:t>
                </a:r>
                <a:r>
                  <a:rPr lang="en-US" altLang="zh-CN" sz="3300" dirty="0" smtClean="0"/>
                  <a:t>, 234</a:t>
                </a:r>
                <a:r>
                  <a:rPr lang="en-US" altLang="zh-CN" sz="3300" b="1" dirty="0" smtClean="0">
                    <a:solidFill>
                      <a:srgbClr val="0070C0"/>
                    </a:solidFill>
                  </a:rPr>
                  <a:t>165</a:t>
                </a:r>
                <a:r>
                  <a:rPr lang="zh-CN" altLang="en-US" sz="3300" dirty="0" smtClean="0"/>
                  <a:t>的下一个排列是</a:t>
                </a:r>
                <a:r>
                  <a:rPr lang="en-US" altLang="zh-CN" sz="3300" dirty="0" smtClean="0"/>
                  <a:t>234</a:t>
                </a:r>
                <a:r>
                  <a:rPr lang="en-US" altLang="zh-CN" sz="3300" b="1" dirty="0" smtClean="0">
                    <a:solidFill>
                      <a:srgbClr val="0070C0"/>
                    </a:solidFill>
                  </a:rPr>
                  <a:t>516</a:t>
                </a:r>
                <a:r>
                  <a:rPr lang="en-US" altLang="zh-CN" sz="3300" dirty="0" smtClean="0"/>
                  <a:t>, 234</a:t>
                </a:r>
                <a:r>
                  <a:rPr lang="en-US" altLang="zh-CN" sz="3300" b="1" dirty="0" smtClean="0">
                    <a:solidFill>
                      <a:srgbClr val="0070C0"/>
                    </a:solidFill>
                  </a:rPr>
                  <a:t>561</a:t>
                </a:r>
                <a:r>
                  <a:rPr lang="zh-CN" altLang="en-US" sz="3300" dirty="0" smtClean="0"/>
                  <a:t>的下一个排列是</a:t>
                </a:r>
                <a:r>
                  <a:rPr lang="en-US" altLang="zh-CN" sz="3300" dirty="0" smtClean="0"/>
                  <a:t>234</a:t>
                </a:r>
                <a:r>
                  <a:rPr lang="en-US" altLang="zh-CN" sz="3300" b="1" dirty="0" smtClean="0">
                    <a:solidFill>
                      <a:srgbClr val="0070C0"/>
                    </a:solidFill>
                  </a:rPr>
                  <a:t>615</a:t>
                </a:r>
                <a:r>
                  <a:rPr lang="en-US" altLang="zh-CN" sz="3300" dirty="0" smtClean="0"/>
                  <a:t>, 36</a:t>
                </a:r>
                <a:r>
                  <a:rPr lang="en-US" altLang="zh-CN" sz="3300" b="1" dirty="0" smtClean="0">
                    <a:solidFill>
                      <a:srgbClr val="0070C0"/>
                    </a:solidFill>
                  </a:rPr>
                  <a:t>2541</a:t>
                </a:r>
                <a:r>
                  <a:rPr lang="zh-CN" altLang="en-US" sz="3300" dirty="0" smtClean="0"/>
                  <a:t>的下一个排列是</a:t>
                </a:r>
                <a:r>
                  <a:rPr lang="en-US" altLang="zh-CN" sz="3300" dirty="0" smtClean="0"/>
                  <a:t>36</a:t>
                </a:r>
                <a:r>
                  <a:rPr lang="en-US" altLang="zh-CN" sz="3300" b="1" dirty="0" smtClean="0">
                    <a:solidFill>
                      <a:srgbClr val="0070C0"/>
                    </a:solidFill>
                  </a:rPr>
                  <a:t>4125</a:t>
                </a:r>
                <a:r>
                  <a:rPr lang="en-US" altLang="zh-CN" sz="3300" dirty="0" smtClean="0"/>
                  <a:t>.</a:t>
                </a:r>
                <a:endParaRPr lang="zh-CN" altLang="en-US" sz="33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114</a:t>
            </a:fld>
            <a:endParaRPr lang="zh-CN" altLang="en-US" dirty="0"/>
          </a:p>
        </p:txBody>
      </p:sp>
    </p:spTree>
    <p:extLst>
      <p:ext uri="{BB962C8B-B14F-4D97-AF65-F5344CB8AC3E}">
        <p14:creationId xmlns:p14="http://schemas.microsoft.com/office/powerpoint/2010/main" val="222708540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3200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生成排列</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95086" y="1088824"/>
                <a:ext cx="11444514" cy="5121481"/>
              </a:xfrm>
            </p:spPr>
            <p:txBody>
              <a:bodyPr>
                <a:normAutofit fontScale="77500" lnSpcReduction="20000"/>
              </a:bodyPr>
              <a:lstStyle/>
              <a:p>
                <a:pPr marL="0" lvl="1" indent="0">
                  <a:lnSpc>
                    <a:spcPct val="100000"/>
                  </a:lnSpc>
                  <a:spcBef>
                    <a:spcPts val="1000"/>
                  </a:spcBef>
                  <a:buClr>
                    <a:srgbClr val="CEA524"/>
                  </a:buClr>
                  <a:buSzPct val="100000"/>
                  <a:buNone/>
                </a:pPr>
                <a:r>
                  <a:rPr lang="zh-CN" altLang="en-US" sz="3300" dirty="0" smtClean="0"/>
                  <a:t>如果</a:t>
                </a:r>
                <a14:m>
                  <m:oMath xmlns:m="http://schemas.openxmlformats.org/officeDocument/2006/math">
                    <m:sSub>
                      <m:sSubPr>
                        <m:ctrlPr>
                          <a:rPr lang="en-US" altLang="zh-CN" sz="3300"/>
                        </m:ctrlPr>
                      </m:sSubPr>
                      <m:e>
                        <m:r>
                          <a:rPr lang="en-US" altLang="zh-CN" sz="3300"/>
                          <m:t>𝑎</m:t>
                        </m:r>
                      </m:e>
                      <m:sub>
                        <m:r>
                          <a:rPr lang="en-US" altLang="zh-CN" sz="3300"/>
                          <m:t>𝑛</m:t>
                        </m:r>
                        <m:r>
                          <a:rPr lang="en-US" altLang="zh-CN" sz="3300"/>
                          <m:t>−2</m:t>
                        </m:r>
                      </m:sub>
                    </m:sSub>
                    <m:sSub>
                      <m:sSubPr>
                        <m:ctrlPr>
                          <a:rPr lang="en-US" altLang="zh-CN" sz="3300"/>
                        </m:ctrlPr>
                      </m:sSubPr>
                      <m:e>
                        <m:r>
                          <a:rPr lang="en-US" altLang="zh-CN" sz="3300"/>
                          <m:t>&gt;</m:t>
                        </m:r>
                        <m:r>
                          <a:rPr lang="en-US" altLang="zh-CN" sz="3300"/>
                          <m:t>𝑎</m:t>
                        </m:r>
                      </m:e>
                      <m:sub>
                        <m:r>
                          <m:rPr>
                            <m:sty m:val="p"/>
                          </m:rPr>
                          <a:rPr lang="en-US" altLang="zh-CN" sz="3300"/>
                          <m:t>n</m:t>
                        </m:r>
                        <m:r>
                          <a:rPr lang="en-US" altLang="zh-CN" sz="3300"/>
                          <m:t>−1</m:t>
                        </m:r>
                      </m:sub>
                    </m:sSub>
                  </m:oMath>
                </a14:m>
                <a:r>
                  <a:rPr lang="en-US" altLang="zh-CN" sz="3300" dirty="0"/>
                  <a:t>, </a:t>
                </a:r>
                <a:r>
                  <a:rPr lang="zh-CN" altLang="en-US" sz="3300" dirty="0"/>
                  <a:t>给出一个一般的方法如下：</a:t>
                </a:r>
                <a:endParaRPr lang="en-US" altLang="zh-CN" sz="3300" dirty="0"/>
              </a:p>
              <a:p>
                <a:pPr marL="0" indent="0">
                  <a:buNone/>
                </a:pPr>
                <a:r>
                  <a:rPr lang="en-US" altLang="zh-CN" sz="3300" dirty="0" smtClean="0"/>
                  <a:t>   </a:t>
                </a:r>
                <a:r>
                  <a:rPr lang="zh-CN" altLang="en-US" sz="3300" dirty="0" smtClean="0"/>
                  <a:t>对于给定的排列</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a:rPr lang="en-US" altLang="zh-CN" sz="3300" i="1">
                            <a:latin typeface="Cambria Math" panose="02040503050406030204" pitchFamily="18" charset="0"/>
                          </a:rPr>
                          <m:t>1</m:t>
                        </m:r>
                      </m:sub>
                    </m:sSub>
                    <m:sSub>
                      <m:sSubPr>
                        <m:ctrlPr>
                          <a:rPr lang="en-US" altLang="zh-CN" sz="3300" i="1">
                            <a:latin typeface="Cambria Math" panose="02040503050406030204" pitchFamily="18" charset="0"/>
                          </a:rPr>
                        </m:ctrlPr>
                      </m:sSubPr>
                      <m:e>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a:rPr lang="en-US" altLang="zh-CN" sz="3300" b="0" i="1" smtClean="0">
                                <a:latin typeface="Cambria Math" panose="02040503050406030204" pitchFamily="18" charset="0"/>
                              </a:rPr>
                              <m:t>2</m:t>
                            </m:r>
                          </m:sub>
                        </m:sSub>
                        <m:r>
                          <a:rPr lang="en-US" altLang="zh-CN" sz="3300" b="0" i="1" smtClean="0">
                            <a:latin typeface="Cambria Math" panose="02040503050406030204" pitchFamily="18" charset="0"/>
                          </a:rPr>
                          <m:t>…</m:t>
                        </m:r>
                        <m:r>
                          <a:rPr lang="en-US" altLang="zh-CN" sz="3300" i="1">
                            <a:latin typeface="Cambria Math" panose="02040503050406030204" pitchFamily="18" charset="0"/>
                            <a:ea typeface="Cambria Math" panose="02040503050406030204" pitchFamily="18" charset="0"/>
                          </a:rPr>
                          <m:t>𝑎</m:t>
                        </m:r>
                      </m:e>
                      <m:sub>
                        <m:r>
                          <m:rPr>
                            <m:sty m:val="p"/>
                          </m:rPr>
                          <a:rPr lang="en-US" altLang="zh-CN" sz="3300" i="1">
                            <a:latin typeface="Cambria Math" panose="02040503050406030204" pitchFamily="18" charset="0"/>
                          </a:rPr>
                          <m:t>n</m:t>
                        </m:r>
                      </m:sub>
                    </m:sSub>
                  </m:oMath>
                </a14:m>
                <a:r>
                  <a:rPr lang="en-US" altLang="zh-CN" sz="3300" dirty="0" smtClean="0"/>
                  <a:t>, </a:t>
                </a:r>
                <a:r>
                  <a:rPr lang="zh-CN" altLang="en-US" sz="3300" dirty="0" smtClean="0"/>
                  <a:t>根据字典顺序生成下一个最大的排列。</a:t>
                </a:r>
                <a:endParaRPr lang="en-US" altLang="zh-CN" sz="3300" dirty="0" smtClean="0"/>
              </a:p>
              <a:p>
                <a:pPr marL="0" indent="0">
                  <a:buNone/>
                </a:pPr>
                <a:r>
                  <a:rPr lang="zh-CN" altLang="en-US" sz="3300" dirty="0" smtClean="0"/>
                  <a:t>首先，找到整数</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sub>
                    </m:sSub>
                  </m:oMath>
                </a14:m>
                <a:r>
                  <a:rPr lang="zh-CN" altLang="en-US" sz="3300" dirty="0" smtClean="0"/>
                  <a:t>和</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b="0" i="1" smtClean="0">
                            <a:latin typeface="Cambria Math" panose="02040503050406030204" pitchFamily="18" charset="0"/>
                          </a:rPr>
                          <m:t>+1</m:t>
                        </m:r>
                      </m:sub>
                    </m:sSub>
                  </m:oMath>
                </a14:m>
                <a:r>
                  <a:rPr lang="zh-CN" altLang="en-US" sz="3300" dirty="0" smtClean="0"/>
                  <a:t>，使得</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sub>
                    </m:sSub>
                  </m:oMath>
                </a14:m>
                <a:r>
                  <a:rPr lang="en-US" altLang="zh-CN" sz="3300" dirty="0">
                    <a:ea typeface="Cambria Math" panose="02040503050406030204" pitchFamily="18" charset="0"/>
                  </a:rPr>
                  <a:t> </a:t>
                </a:r>
                <a14:m>
                  <m:oMath xmlns:m="http://schemas.openxmlformats.org/officeDocument/2006/math">
                    <m:r>
                      <a:rPr lang="en-US" altLang="zh-CN" sz="3300" i="1">
                        <a:latin typeface="Cambria Math" panose="02040503050406030204" pitchFamily="18" charset="0"/>
                        <a:ea typeface="Cambria Math" panose="02040503050406030204" pitchFamily="18" charset="0"/>
                      </a:rPr>
                      <m:t>&lt;</m:t>
                    </m:r>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i="1">
                            <a:latin typeface="Cambria Math" panose="02040503050406030204" pitchFamily="18" charset="0"/>
                          </a:rPr>
                          <m:t>+1</m:t>
                        </m:r>
                      </m:sub>
                    </m:sSub>
                  </m:oMath>
                </a14:m>
                <a:r>
                  <a:rPr lang="zh-CN" altLang="en-US" sz="3300" dirty="0" smtClean="0"/>
                  <a:t>且</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i="1">
                            <a:latin typeface="Cambria Math" panose="02040503050406030204" pitchFamily="18" charset="0"/>
                          </a:rPr>
                          <m:t>+1</m:t>
                        </m:r>
                      </m:sub>
                    </m:sSub>
                  </m:oMath>
                </a14:m>
                <a:r>
                  <a:rPr lang="en-US" altLang="zh-CN" sz="3300" dirty="0">
                    <a:ea typeface="Cambria Math" panose="02040503050406030204" pitchFamily="18" charset="0"/>
                  </a:rPr>
                  <a:t> </a:t>
                </a:r>
                <a14:m>
                  <m:oMath xmlns:m="http://schemas.openxmlformats.org/officeDocument/2006/math">
                    <m:r>
                      <a:rPr lang="en-US" altLang="zh-CN" sz="3300" i="1">
                        <a:latin typeface="Cambria Math" panose="02040503050406030204" pitchFamily="18" charset="0"/>
                        <a:ea typeface="Cambria Math" panose="02040503050406030204" pitchFamily="18" charset="0"/>
                      </a:rPr>
                      <m:t>&gt;</m:t>
                    </m:r>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i="1">
                            <a:latin typeface="Cambria Math" panose="02040503050406030204" pitchFamily="18" charset="0"/>
                          </a:rPr>
                          <m:t>+2</m:t>
                        </m:r>
                      </m:sub>
                    </m:sSub>
                  </m:oMath>
                </a14:m>
                <a:r>
                  <a:rPr lang="en-US" altLang="zh-CN" sz="3300" dirty="0">
                    <a:ea typeface="Cambria Math" panose="02040503050406030204" pitchFamily="18" charset="0"/>
                  </a:rPr>
                  <a:t> </a:t>
                </a:r>
                <a14:m>
                  <m:oMath xmlns:m="http://schemas.openxmlformats.org/officeDocument/2006/math">
                    <m:r>
                      <a:rPr lang="en-US" altLang="zh-CN" sz="3300" i="1">
                        <a:latin typeface="Cambria Math" panose="02040503050406030204" pitchFamily="18" charset="0"/>
                        <a:ea typeface="Cambria Math" panose="02040503050406030204" pitchFamily="18" charset="0"/>
                      </a:rPr>
                      <m:t>&gt;</m:t>
                    </m:r>
                  </m:oMath>
                </a14:m>
                <a:r>
                  <a:rPr lang="en-US" altLang="zh-CN" sz="3300" dirty="0"/>
                  <a:t> </a:t>
                </a:r>
                <a14:m>
                  <m:oMath xmlns:m="http://schemas.openxmlformats.org/officeDocument/2006/math">
                    <m:r>
                      <a:rPr lang="en-US" altLang="zh-CN" sz="3300" i="1">
                        <a:latin typeface="Cambria Math" panose="02040503050406030204" pitchFamily="18" charset="0"/>
                      </a:rPr>
                      <m:t>…</m:t>
                    </m:r>
                  </m:oMath>
                </a14:m>
                <a:r>
                  <a:rPr lang="en-US" altLang="zh-CN" sz="3300" dirty="0">
                    <a:ea typeface="Cambria Math" panose="02040503050406030204" pitchFamily="18" charset="0"/>
                  </a:rPr>
                  <a:t> </a:t>
                </a:r>
                <a14:m>
                  <m:oMath xmlns:m="http://schemas.openxmlformats.org/officeDocument/2006/math">
                    <m:r>
                      <a:rPr lang="en-US" altLang="zh-CN" sz="3300" i="1">
                        <a:latin typeface="Cambria Math" panose="02040503050406030204" pitchFamily="18" charset="0"/>
                        <a:ea typeface="Cambria Math" panose="02040503050406030204" pitchFamily="18" charset="0"/>
                      </a:rPr>
                      <m:t>&gt;</m:t>
                    </m:r>
                    <m:sSub>
                      <m:sSubPr>
                        <m:ctrlPr>
                          <a:rPr lang="en-US" altLang="zh-CN" sz="3300" i="1">
                            <a:latin typeface="Cambria Math" panose="02040503050406030204" pitchFamily="18" charset="0"/>
                          </a:rPr>
                        </m:ctrlPr>
                      </m:sSubPr>
                      <m:e>
                        <m:r>
                          <a:rPr lang="en-US" altLang="zh-CN" sz="3300" i="1">
                            <a:latin typeface="Cambria Math" panose="02040503050406030204" pitchFamily="18" charset="0"/>
                            <a:ea typeface="Cambria Math" panose="02040503050406030204" pitchFamily="18" charset="0"/>
                          </a:rPr>
                          <m:t>𝑎</m:t>
                        </m:r>
                      </m:e>
                      <m:sub>
                        <m:r>
                          <m:rPr>
                            <m:sty m:val="p"/>
                          </m:rPr>
                          <a:rPr lang="en-US" altLang="zh-CN" sz="3300" i="1">
                            <a:latin typeface="Cambria Math" panose="02040503050406030204" pitchFamily="18" charset="0"/>
                          </a:rPr>
                          <m:t>n</m:t>
                        </m:r>
                      </m:sub>
                    </m:sSub>
                  </m:oMath>
                </a14:m>
                <a:r>
                  <a:rPr lang="zh-CN" altLang="en-US" sz="3300" dirty="0" smtClean="0"/>
                  <a:t>即在这个排列中的最后一对相邻的整数，使得这个对的第一个整数小于第二个整数。然后，把</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i="1">
                            <a:latin typeface="Cambria Math" panose="02040503050406030204" pitchFamily="18" charset="0"/>
                          </a:rPr>
                          <m:t>+1</m:t>
                        </m:r>
                      </m:sub>
                    </m:sSub>
                    <m:r>
                      <a:rPr lang="zh-CN" altLang="en-US" sz="3300" i="1" dirty="0">
                        <a:latin typeface="Cambria Math" panose="02040503050406030204" pitchFamily="18" charset="0"/>
                        <a:ea typeface="Cambria Math" panose="02040503050406030204" pitchFamily="18" charset="0"/>
                      </a:rPr>
                      <m:t>，</m:t>
                    </m:r>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i="1">
                            <a:latin typeface="Cambria Math" panose="02040503050406030204" pitchFamily="18" charset="0"/>
                          </a:rPr>
                          <m:t>+2</m:t>
                        </m:r>
                      </m:sub>
                    </m:sSub>
                  </m:oMath>
                </a14:m>
                <a:r>
                  <a:rPr lang="zh-CN" altLang="en-US" sz="3300" dirty="0" smtClean="0">
                    <a:ea typeface="Cambria Math" panose="02040503050406030204" pitchFamily="18" charset="0"/>
                  </a:rPr>
                  <a:t>，</a:t>
                </a:r>
                <a:r>
                  <a:rPr lang="en-US" altLang="zh-CN" sz="3300" dirty="0" smtClean="0">
                    <a:ea typeface="Cambria Math" panose="02040503050406030204" pitchFamily="18" charset="0"/>
                  </a:rPr>
                  <a:t>…</a:t>
                </a:r>
                <a:r>
                  <a:rPr lang="zh-CN" altLang="en-US" sz="3300" dirty="0" smtClean="0">
                    <a:ea typeface="Cambria Math" panose="02040503050406030204" pitchFamily="18" charset="0"/>
                  </a:rPr>
                  <a:t>，</a:t>
                </a:r>
                <a:r>
                  <a:rPr lang="en-US" altLang="zh-CN" sz="3300" dirty="0" smtClean="0">
                    <a:ea typeface="Cambria Math" panose="02040503050406030204" pitchFamily="18" charset="0"/>
                  </a:rPr>
                  <a:t> </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ea typeface="Cambria Math" panose="02040503050406030204" pitchFamily="18" charset="0"/>
                          </a:rPr>
                          <m:t>𝑎</m:t>
                        </m:r>
                      </m:e>
                      <m:sub>
                        <m:r>
                          <m:rPr>
                            <m:sty m:val="p"/>
                          </m:rPr>
                          <a:rPr lang="en-US" altLang="zh-CN" sz="3300" i="1">
                            <a:latin typeface="Cambria Math" panose="02040503050406030204" pitchFamily="18" charset="0"/>
                          </a:rPr>
                          <m:t>n</m:t>
                        </m:r>
                      </m:sub>
                    </m:sSub>
                  </m:oMath>
                </a14:m>
                <a:r>
                  <a:rPr lang="zh-CN" altLang="en-US" sz="3300" dirty="0" smtClean="0"/>
                  <a:t>中大于</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sub>
                    </m:sSub>
                  </m:oMath>
                </a14:m>
                <a:r>
                  <a:rPr lang="zh-CN" altLang="en-US" sz="3300" dirty="0" smtClean="0"/>
                  <a:t>的最小的整数放在第</a:t>
                </a:r>
                <a:r>
                  <a:rPr lang="en-US" altLang="zh-CN" sz="3300" dirty="0" smtClean="0"/>
                  <a:t>j</a:t>
                </a:r>
                <a:r>
                  <a:rPr lang="zh-CN" altLang="en-US" sz="3300" dirty="0" smtClean="0"/>
                  <a:t>个位置，再按照递增顺序从位置</a:t>
                </a:r>
                <a:r>
                  <a:rPr lang="en-US" altLang="zh-CN" sz="3300" dirty="0" smtClean="0"/>
                  <a:t>j+1</a:t>
                </a:r>
                <a:r>
                  <a:rPr lang="zh-CN" altLang="en-US" sz="3300" dirty="0" smtClean="0"/>
                  <a:t>到</a:t>
                </a:r>
                <a:r>
                  <a:rPr lang="en-US" altLang="zh-CN" sz="3300" dirty="0" smtClean="0"/>
                  <a:t>n</a:t>
                </a:r>
                <a:r>
                  <a:rPr lang="zh-CN" altLang="en-US" sz="3300" dirty="0" smtClean="0"/>
                  <a:t>列出</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sub>
                    </m:sSub>
                    <m:r>
                      <a:rPr lang="zh-CN" altLang="en-US" sz="3300" i="1" dirty="0">
                        <a:latin typeface="Cambria Math" panose="02040503050406030204" pitchFamily="18" charset="0"/>
                        <a:ea typeface="Cambria Math" panose="02040503050406030204" pitchFamily="18" charset="0"/>
                      </a:rPr>
                      <m:t>，</m:t>
                    </m:r>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i="1">
                            <a:latin typeface="Cambria Math" panose="02040503050406030204" pitchFamily="18" charset="0"/>
                          </a:rPr>
                          <m:t>+1</m:t>
                        </m:r>
                      </m:sub>
                    </m:sSub>
                    <m:r>
                      <a:rPr lang="zh-CN" altLang="en-US" sz="3300" i="1" dirty="0">
                        <a:latin typeface="Cambria Math" panose="02040503050406030204" pitchFamily="18" charset="0"/>
                        <a:ea typeface="Cambria Math" panose="02040503050406030204" pitchFamily="18" charset="0"/>
                      </a:rPr>
                      <m:t>，</m:t>
                    </m:r>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i="1">
                            <a:latin typeface="Cambria Math" panose="02040503050406030204" pitchFamily="18" charset="0"/>
                          </a:rPr>
                          <m:t>+2</m:t>
                        </m:r>
                      </m:sub>
                    </m:sSub>
                  </m:oMath>
                </a14:m>
                <a:r>
                  <a:rPr lang="zh-CN" altLang="en-US" sz="3300" dirty="0">
                    <a:ea typeface="Cambria Math" panose="02040503050406030204" pitchFamily="18" charset="0"/>
                  </a:rPr>
                  <a:t>，</a:t>
                </a:r>
                <a:r>
                  <a:rPr lang="en-US" altLang="zh-CN" sz="3300" dirty="0">
                    <a:ea typeface="Cambria Math" panose="02040503050406030204" pitchFamily="18" charset="0"/>
                  </a:rPr>
                  <a:t>…</a:t>
                </a:r>
                <a:r>
                  <a:rPr lang="zh-CN" altLang="en-US" sz="3300" dirty="0">
                    <a:ea typeface="Cambria Math" panose="02040503050406030204" pitchFamily="18" charset="0"/>
                  </a:rPr>
                  <a:t>，</a:t>
                </a:r>
                <a:r>
                  <a:rPr lang="en-US" altLang="zh-CN" sz="3300" dirty="0">
                    <a:ea typeface="Cambria Math" panose="02040503050406030204" pitchFamily="18" charset="0"/>
                  </a:rPr>
                  <a:t> </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ea typeface="Cambria Math" panose="02040503050406030204" pitchFamily="18" charset="0"/>
                          </a:rPr>
                          <m:t>𝑎</m:t>
                        </m:r>
                      </m:e>
                      <m:sub>
                        <m:r>
                          <m:rPr>
                            <m:sty m:val="p"/>
                          </m:rPr>
                          <a:rPr lang="en-US" altLang="zh-CN" sz="3300" i="1">
                            <a:latin typeface="Cambria Math" panose="02040503050406030204" pitchFamily="18" charset="0"/>
                          </a:rPr>
                          <m:t>n</m:t>
                        </m:r>
                      </m:sub>
                    </m:sSub>
                  </m:oMath>
                </a14:m>
                <a:r>
                  <a:rPr lang="zh-CN" altLang="en-US" sz="3300" dirty="0" smtClean="0"/>
                  <a:t>中其余的整数，这就得到依照字典顺序的下一个最大的排列。</a:t>
                </a:r>
                <a:endParaRPr lang="en-US" altLang="zh-CN" sz="3300" dirty="0"/>
              </a:p>
              <a:p>
                <a:pPr marL="0" indent="0">
                  <a:buNone/>
                </a:pPr>
                <a:endParaRPr lang="en-US" altLang="zh-CN" sz="2600" dirty="0"/>
              </a:p>
              <a:p>
                <a:r>
                  <a:rPr lang="zh-CN" altLang="en-US" sz="3300" dirty="0" smtClean="0"/>
                  <a:t>例</a:t>
                </a:r>
                <a:r>
                  <a:rPr lang="en-US" altLang="zh-CN" sz="3300" dirty="0" smtClean="0"/>
                  <a:t>: 36</a:t>
                </a:r>
                <a:r>
                  <a:rPr lang="en-US" altLang="zh-CN" sz="3300" b="1" dirty="0" smtClean="0">
                    <a:solidFill>
                      <a:srgbClr val="0070C0"/>
                    </a:solidFill>
                  </a:rPr>
                  <a:t>2541</a:t>
                </a:r>
                <a:r>
                  <a:rPr lang="zh-CN" altLang="en-US" sz="3300" dirty="0" smtClean="0"/>
                  <a:t>的下一个排列是</a:t>
                </a:r>
                <a:r>
                  <a:rPr lang="en-US" altLang="zh-CN" sz="3300" dirty="0" smtClean="0"/>
                  <a:t>36</a:t>
                </a:r>
                <a:r>
                  <a:rPr lang="en-US" altLang="zh-CN" sz="3300" b="1" dirty="0" smtClean="0">
                    <a:solidFill>
                      <a:srgbClr val="0070C0"/>
                    </a:solidFill>
                  </a:rPr>
                  <a:t>4125</a:t>
                </a:r>
                <a:r>
                  <a:rPr lang="en-US" altLang="zh-CN" sz="3300" dirty="0" smtClean="0"/>
                  <a:t>.</a:t>
                </a:r>
              </a:p>
              <a:p>
                <a:pPr marL="0" indent="0">
                  <a:buNone/>
                </a:pPr>
                <a:r>
                  <a:rPr lang="en-US" altLang="zh-CN" sz="3300" dirty="0"/>
                  <a:t> </a:t>
                </a:r>
                <a:r>
                  <a:rPr lang="en-US" altLang="zh-CN" sz="3300" dirty="0" smtClean="0"/>
                  <a:t>   </a:t>
                </a:r>
                <a:r>
                  <a:rPr lang="zh-CN" altLang="en-US" sz="3300" dirty="0" smtClean="0"/>
                  <a:t>解：使得</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sub>
                    </m:sSub>
                  </m:oMath>
                </a14:m>
                <a:r>
                  <a:rPr lang="en-US" altLang="zh-CN" sz="3300" dirty="0">
                    <a:ea typeface="Cambria Math" panose="02040503050406030204" pitchFamily="18" charset="0"/>
                  </a:rPr>
                  <a:t> </a:t>
                </a:r>
                <a14:m>
                  <m:oMath xmlns:m="http://schemas.openxmlformats.org/officeDocument/2006/math">
                    <m:r>
                      <a:rPr lang="en-US" altLang="zh-CN" sz="3300" i="1">
                        <a:latin typeface="Cambria Math" panose="02040503050406030204" pitchFamily="18" charset="0"/>
                        <a:ea typeface="Cambria Math" panose="02040503050406030204" pitchFamily="18" charset="0"/>
                      </a:rPr>
                      <m:t>&lt;</m:t>
                    </m:r>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i="1">
                            <a:latin typeface="Cambria Math" panose="02040503050406030204" pitchFamily="18" charset="0"/>
                          </a:rPr>
                          <m:t>+1</m:t>
                        </m:r>
                      </m:sub>
                    </m:sSub>
                  </m:oMath>
                </a14:m>
                <a:r>
                  <a:rPr lang="zh-CN" altLang="en-US" sz="3300" dirty="0" smtClean="0"/>
                  <a:t>的最后一对整数</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sub>
                    </m:sSub>
                  </m:oMath>
                </a14:m>
                <a:r>
                  <a:rPr lang="en-US" altLang="zh-CN" sz="3300" dirty="0">
                    <a:ea typeface="Cambria Math" panose="02040503050406030204" pitchFamily="18" charset="0"/>
                  </a:rPr>
                  <a:t> </a:t>
                </a:r>
                <a14:m>
                  <m:oMath xmlns:m="http://schemas.openxmlformats.org/officeDocument/2006/math">
                    <m:r>
                      <a:rPr lang="zh-CN" altLang="en-US" sz="3300" i="1" dirty="0">
                        <a:latin typeface="Cambria Math" panose="02040503050406030204" pitchFamily="18" charset="0"/>
                        <a:ea typeface="Cambria Math" panose="02040503050406030204" pitchFamily="18" charset="0"/>
                      </a:rPr>
                      <m:t>和</m:t>
                    </m:r>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m:rPr>
                            <m:sty m:val="p"/>
                          </m:rPr>
                          <a:rPr lang="en-US" altLang="zh-CN" sz="3300" i="1">
                            <a:latin typeface="Cambria Math" panose="02040503050406030204" pitchFamily="18" charset="0"/>
                          </a:rPr>
                          <m:t>j</m:t>
                        </m:r>
                        <m:r>
                          <a:rPr lang="en-US" altLang="zh-CN" sz="3300" i="1">
                            <a:latin typeface="Cambria Math" panose="02040503050406030204" pitchFamily="18" charset="0"/>
                          </a:rPr>
                          <m:t>+1</m:t>
                        </m:r>
                      </m:sub>
                    </m:sSub>
                  </m:oMath>
                </a14:m>
                <a:r>
                  <a:rPr lang="zh-CN" altLang="en-US" sz="3300" dirty="0" smtClean="0"/>
                  <a:t>是</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a:rPr lang="en-US" altLang="zh-CN" sz="3300" b="0" i="1" smtClean="0">
                            <a:latin typeface="Cambria Math" panose="02040503050406030204" pitchFamily="18" charset="0"/>
                          </a:rPr>
                          <m:t>3</m:t>
                        </m:r>
                      </m:sub>
                    </m:sSub>
                  </m:oMath>
                </a14:m>
                <a:r>
                  <a:rPr lang="en-US" altLang="zh-CN" sz="3300" dirty="0" smtClean="0">
                    <a:ea typeface="Cambria Math" panose="02040503050406030204" pitchFamily="18" charset="0"/>
                  </a:rPr>
                  <a:t>=2 </a:t>
                </a:r>
                <a14:m>
                  <m:oMath xmlns:m="http://schemas.openxmlformats.org/officeDocument/2006/math">
                    <m:r>
                      <a:rPr lang="zh-CN" altLang="en-US" sz="3300" i="1" dirty="0">
                        <a:latin typeface="Cambria Math" panose="02040503050406030204" pitchFamily="18" charset="0"/>
                        <a:ea typeface="Cambria Math" panose="02040503050406030204" pitchFamily="18" charset="0"/>
                      </a:rPr>
                      <m:t>和</m:t>
                    </m:r>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a:rPr lang="en-US" altLang="zh-CN" sz="3300" b="0" i="1" smtClean="0">
                            <a:latin typeface="Cambria Math" panose="02040503050406030204" pitchFamily="18" charset="0"/>
                          </a:rPr>
                          <m:t>4</m:t>
                        </m:r>
                      </m:sub>
                    </m:sSub>
                  </m:oMath>
                </a14:m>
                <a:r>
                  <a:rPr lang="en-US" altLang="zh-CN" sz="3300" dirty="0" smtClean="0"/>
                  <a:t>=5</a:t>
                </a:r>
                <a:r>
                  <a:rPr lang="zh-CN" altLang="en-US" sz="3300" dirty="0" smtClean="0"/>
                  <a:t>。排列在</a:t>
                </a:r>
                <a:r>
                  <a:rPr lang="en-US" altLang="zh-CN" sz="3300" dirty="0" smtClean="0"/>
                  <a:t>2</a:t>
                </a:r>
                <a:r>
                  <a:rPr lang="zh-CN" altLang="en-US" sz="3300" dirty="0" smtClean="0"/>
                  <a:t>右边大于</a:t>
                </a:r>
                <a:r>
                  <a:rPr lang="en-US" altLang="zh-CN" sz="3300" dirty="0" smtClean="0"/>
                  <a:t>2</a:t>
                </a:r>
                <a:r>
                  <a:rPr lang="zh-CN" altLang="en-US" sz="3300" dirty="0" smtClean="0"/>
                  <a:t>的最小整数是</a:t>
                </a:r>
                <a14:m>
                  <m:oMath xmlns:m="http://schemas.openxmlformats.org/officeDocument/2006/math">
                    <m:sSub>
                      <m:sSubPr>
                        <m:ctrlPr>
                          <a:rPr lang="en-US" altLang="zh-CN" sz="3300" i="1">
                            <a:latin typeface="Cambria Math" panose="02040503050406030204" pitchFamily="18" charset="0"/>
                          </a:rPr>
                        </m:ctrlPr>
                      </m:sSubPr>
                      <m:e>
                        <m:r>
                          <a:rPr lang="en-US" altLang="zh-CN" sz="3300" i="1">
                            <a:latin typeface="Cambria Math" panose="02040503050406030204" pitchFamily="18" charset="0"/>
                          </a:rPr>
                          <m:t>𝑎</m:t>
                        </m:r>
                      </m:e>
                      <m:sub>
                        <m:r>
                          <a:rPr lang="en-US" altLang="zh-CN" sz="3300" b="0" i="1" smtClean="0">
                            <a:latin typeface="Cambria Math" panose="02040503050406030204" pitchFamily="18" charset="0"/>
                          </a:rPr>
                          <m:t>5</m:t>
                        </m:r>
                      </m:sub>
                    </m:sSub>
                  </m:oMath>
                </a14:m>
                <a:r>
                  <a:rPr lang="en-US" altLang="zh-CN" sz="3300" dirty="0" smtClean="0"/>
                  <a:t>=4</a:t>
                </a:r>
                <a:r>
                  <a:rPr lang="zh-CN" altLang="en-US" sz="3300" dirty="0" smtClean="0"/>
                  <a:t>，因此将</a:t>
                </a:r>
                <a:r>
                  <a:rPr lang="en-US" altLang="zh-CN" sz="3300" dirty="0" smtClean="0"/>
                  <a:t>4</a:t>
                </a:r>
                <a:r>
                  <a:rPr lang="zh-CN" altLang="en-US" sz="3300" dirty="0" smtClean="0"/>
                  <a:t>放在第三个位置。然后整数</a:t>
                </a:r>
                <a:r>
                  <a:rPr lang="en-US" altLang="zh-CN" sz="3300" dirty="0" smtClean="0"/>
                  <a:t>2</a:t>
                </a:r>
                <a:r>
                  <a:rPr lang="zh-CN" altLang="en-US" sz="3300" dirty="0" smtClean="0"/>
                  <a:t>、</a:t>
                </a:r>
                <a:r>
                  <a:rPr lang="en-US" altLang="zh-CN" sz="3300" dirty="0" smtClean="0"/>
                  <a:t>5</a:t>
                </a:r>
                <a:r>
                  <a:rPr lang="zh-CN" altLang="en-US" sz="3300" dirty="0" smtClean="0"/>
                  <a:t>、</a:t>
                </a:r>
                <a:r>
                  <a:rPr lang="en-US" altLang="zh-CN" sz="3300" dirty="0" smtClean="0"/>
                  <a:t>1</a:t>
                </a:r>
                <a:r>
                  <a:rPr lang="zh-CN" altLang="en-US" sz="3300" dirty="0" smtClean="0"/>
                  <a:t>依递增顺序放到最后三个位置，即这个排列的最后三个位置是</a:t>
                </a:r>
                <a:r>
                  <a:rPr lang="en-US" altLang="zh-CN" sz="3300" dirty="0" smtClean="0"/>
                  <a:t>125</a:t>
                </a:r>
                <a:r>
                  <a:rPr lang="zh-CN" altLang="en-US" sz="3300" dirty="0" smtClean="0"/>
                  <a:t>。于是，下一个最大排列是</a:t>
                </a:r>
                <a:r>
                  <a:rPr lang="en-US" altLang="zh-CN" sz="3300" smtClean="0"/>
                  <a:t>364125</a:t>
                </a:r>
                <a:endParaRPr lang="zh-CN" altLang="en-US" sz="33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95086" y="1088824"/>
                <a:ext cx="11444514" cy="5121481"/>
              </a:xfrm>
              <a:blipFill rotWithShape="0">
                <a:blip r:embed="rId3"/>
                <a:stretch>
                  <a:fillRect l="-959" t="-2738" r="-95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2023/9/27</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115</a:t>
            </a:fld>
            <a:endParaRPr lang="zh-CN" altLang="en-US" dirty="0"/>
          </a:p>
        </p:txBody>
      </p:sp>
    </p:spTree>
    <p:extLst>
      <p:ext uri="{BB962C8B-B14F-4D97-AF65-F5344CB8AC3E}">
        <p14:creationId xmlns:p14="http://schemas.microsoft.com/office/powerpoint/2010/main" val="241608009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524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生成排列</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b="1" dirty="0"/>
                  <a:t>按照字典顺序</a:t>
                </a:r>
                <a:r>
                  <a:rPr lang="zh-CN" altLang="en-US" b="1" dirty="0" smtClean="0"/>
                  <a:t>生成</a:t>
                </a:r>
                <a:r>
                  <a:rPr lang="en-US" altLang="zh-CN" b="1" dirty="0" smtClean="0"/>
                  <a:t>1,2,3,…,</a:t>
                </a:r>
                <a14:m>
                  <m:oMath xmlns:m="http://schemas.openxmlformats.org/officeDocument/2006/math">
                    <m:r>
                      <a:rPr lang="en-US" altLang="zh-CN" b="1" i="1" dirty="0" smtClean="0">
                        <a:latin typeface="Cambria Math" panose="02040503050406030204" pitchFamily="18" charset="0"/>
                      </a:rPr>
                      <m:t>𝒏</m:t>
                    </m:r>
                  </m:oMath>
                </a14:m>
                <a:r>
                  <a:rPr lang="zh-CN" altLang="en-US" b="1" dirty="0" smtClean="0"/>
                  <a:t>的</a:t>
                </a:r>
                <a14:m>
                  <m:oMath xmlns:m="http://schemas.openxmlformats.org/officeDocument/2006/math">
                    <m:r>
                      <a:rPr lang="en-US" altLang="zh-CN" b="1" i="1" dirty="0" smtClean="0">
                        <a:latin typeface="Cambria Math" panose="02040503050406030204" pitchFamily="18" charset="0"/>
                      </a:rPr>
                      <m:t>𝒏</m:t>
                    </m:r>
                  </m:oMath>
                </a14:m>
                <a:r>
                  <a:rPr lang="en-US" altLang="zh-CN" b="1" dirty="0" smtClean="0"/>
                  <a:t>!</a:t>
                </a:r>
                <a:r>
                  <a:rPr lang="zh-CN" altLang="en-US" b="1" dirty="0" smtClean="0"/>
                  <a:t>个排列</a:t>
                </a:r>
                <a:r>
                  <a:rPr lang="en-US" altLang="zh-CN" dirty="0" smtClean="0"/>
                  <a:t>: </a:t>
                </a:r>
                <a:r>
                  <a:rPr lang="zh-CN" altLang="en-US" dirty="0" smtClean="0"/>
                  <a:t>由最小的排列</a:t>
                </a:r>
                <a:r>
                  <a:rPr lang="en-US" altLang="zh-CN" dirty="0" smtClean="0"/>
                  <a:t>(123…</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开始</a:t>
                </a:r>
                <a:r>
                  <a:rPr lang="en-US" altLang="zh-CN" dirty="0" smtClean="0"/>
                  <a:t>, </a:t>
                </a:r>
                <a:r>
                  <a:rPr lang="zh-CN" altLang="en-US" dirty="0" smtClean="0"/>
                  <a:t>连续使用</a:t>
                </a:r>
                <a14:m>
                  <m:oMath xmlns:m="http://schemas.openxmlformats.org/officeDocument/2006/math">
                    <m:r>
                      <a:rPr lang="en-US" altLang="zh-CN" i="1" dirty="0" smtClean="0">
                        <a:latin typeface="Cambria Math" panose="02040503050406030204" pitchFamily="18" charset="0"/>
                      </a:rPr>
                      <m:t>𝑛</m:t>
                    </m:r>
                  </m:oMath>
                </a14:m>
                <a:r>
                  <a:rPr lang="en-US" altLang="zh-CN" dirty="0" smtClean="0"/>
                  <a:t>!-1</a:t>
                </a:r>
                <a:r>
                  <a:rPr lang="zh-CN" altLang="en-US" dirty="0" smtClean="0"/>
                  <a:t>次生成下一个最大排列</a:t>
                </a:r>
                <a:r>
                  <a:rPr lang="en-US" altLang="zh-CN" dirty="0" smtClean="0"/>
                  <a:t>, </a:t>
                </a:r>
                <a:r>
                  <a:rPr lang="zh-CN" altLang="en-US" dirty="0" smtClean="0"/>
                  <a:t>就能得到所有的排列</a:t>
                </a:r>
                <a:r>
                  <a:rPr lang="en-US" altLang="zh-CN" dirty="0" smtClean="0"/>
                  <a:t>.</a:t>
                </a:r>
              </a:p>
              <a:p>
                <a:endParaRPr lang="en-US" altLang="zh-CN" sz="2600" dirty="0"/>
              </a:p>
              <a:p>
                <a:r>
                  <a:rPr lang="zh-CN" altLang="en-US" dirty="0" smtClean="0"/>
                  <a:t>例</a:t>
                </a:r>
                <a:r>
                  <a:rPr lang="en-US" altLang="zh-CN" dirty="0" smtClean="0"/>
                  <a:t>:</a:t>
                </a:r>
                <a:r>
                  <a:rPr lang="zh-CN" altLang="en-US" dirty="0" smtClean="0"/>
                  <a:t>按照字典顺序生成整数</a:t>
                </a:r>
                <a:r>
                  <a:rPr lang="en-US" altLang="zh-CN" dirty="0" smtClean="0"/>
                  <a:t>1,2,3</a:t>
                </a:r>
                <a:r>
                  <a:rPr lang="zh-CN" altLang="en-US" dirty="0" smtClean="0"/>
                  <a:t>的排列</a:t>
                </a:r>
                <a:r>
                  <a:rPr lang="en-US" altLang="zh-CN" dirty="0" smtClean="0"/>
                  <a:t>.</a:t>
                </a:r>
              </a:p>
              <a:p>
                <a:r>
                  <a:rPr lang="zh-CN" altLang="en-US" dirty="0" smtClean="0"/>
                  <a:t>解</a:t>
                </a:r>
                <a:r>
                  <a:rPr lang="en-US" altLang="zh-CN" dirty="0" smtClean="0"/>
                  <a:t>:</a:t>
                </a:r>
                <a:r>
                  <a:rPr lang="zh-CN" altLang="en-US" dirty="0" smtClean="0"/>
                  <a:t>第一个排列是</a:t>
                </a:r>
                <a:r>
                  <a:rPr lang="en-US" altLang="zh-CN" dirty="0" smtClean="0"/>
                  <a:t>123, </a:t>
                </a:r>
                <a:r>
                  <a:rPr lang="zh-CN" altLang="en-US" dirty="0" smtClean="0"/>
                  <a:t>下一个为</a:t>
                </a:r>
                <a:r>
                  <a:rPr lang="en-US" altLang="zh-CN" dirty="0" smtClean="0"/>
                  <a:t>132, </a:t>
                </a:r>
                <a:r>
                  <a:rPr lang="zh-CN" altLang="en-US" dirty="0" smtClean="0"/>
                  <a:t>然后</a:t>
                </a:r>
                <a:r>
                  <a:rPr lang="en-US" altLang="zh-CN" dirty="0" smtClean="0"/>
                  <a:t>213, </a:t>
                </a:r>
                <a:r>
                  <a:rPr lang="zh-CN" altLang="en-US" dirty="0" smtClean="0"/>
                  <a:t>接着</a:t>
                </a:r>
                <a:r>
                  <a:rPr lang="en-US" altLang="zh-CN" dirty="0" smtClean="0"/>
                  <a:t>231, </a:t>
                </a:r>
                <a:r>
                  <a:rPr lang="zh-CN" altLang="en-US" dirty="0" smtClean="0"/>
                  <a:t>再然后</a:t>
                </a:r>
                <a:r>
                  <a:rPr lang="en-US" altLang="zh-CN" dirty="0" smtClean="0"/>
                  <a:t>312, </a:t>
                </a:r>
                <a:r>
                  <a:rPr lang="zh-CN" altLang="en-US" dirty="0" smtClean="0"/>
                  <a:t>最后</a:t>
                </a:r>
                <a:r>
                  <a:rPr lang="en-US" altLang="zh-CN" dirty="0" smtClean="0"/>
                  <a:t>321. </a:t>
                </a:r>
                <a:r>
                  <a:rPr lang="zh-CN" altLang="en-US" dirty="0" smtClean="0"/>
                  <a:t>所以按照字典顺序生成的排列是</a:t>
                </a:r>
                <a:r>
                  <a:rPr lang="en-US" altLang="zh-CN" dirty="0" smtClean="0"/>
                  <a:t>123, 132, 213, 231, 312, 321.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r="-17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116</a:t>
            </a:fld>
            <a:endParaRPr lang="zh-CN" altLang="en-US" dirty="0"/>
          </a:p>
        </p:txBody>
      </p:sp>
    </p:spTree>
    <p:extLst>
      <p:ext uri="{BB962C8B-B14F-4D97-AF65-F5344CB8AC3E}">
        <p14:creationId xmlns:p14="http://schemas.microsoft.com/office/powerpoint/2010/main" val="389571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生成组合</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一个组合就是一个子集</a:t>
                </a:r>
                <a:r>
                  <a:rPr lang="en-US" altLang="zh-CN" dirty="0" smtClean="0"/>
                  <a:t>. </a:t>
                </a:r>
                <a:r>
                  <a:rPr lang="zh-CN" altLang="en-US" dirty="0" smtClean="0"/>
                  <a:t>我们利用</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smtClean="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oMath>
                </a14:m>
                <a:r>
                  <a:rPr lang="en-US" altLang="zh-CN" dirty="0" smtClean="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𝑛</m:t>
                        </m:r>
                      </m:sub>
                    </m:sSub>
                  </m:oMath>
                </a14:m>
                <a:r>
                  <a:rPr lang="en-US" altLang="zh-CN" dirty="0" smtClean="0"/>
                  <a:t>}</a:t>
                </a:r>
                <a:r>
                  <a:rPr lang="zh-CN" altLang="en-US" dirty="0" smtClean="0"/>
                  <a:t>和</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位的位串之间的对应关系</a:t>
                </a:r>
                <a:r>
                  <a:rPr lang="en-US" altLang="zh-CN" dirty="0" smtClean="0"/>
                  <a:t>.</a:t>
                </a:r>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如果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𝑘</m:t>
                        </m:r>
                      </m:sub>
                    </m:sSub>
                  </m:oMath>
                </a14:m>
                <a:r>
                  <a:rPr lang="zh-CN" altLang="en-US" dirty="0"/>
                  <a:t>在子集中，那么对应的位串在位置</a:t>
                </a:r>
                <a14:m>
                  <m:oMath xmlns:m="http://schemas.openxmlformats.org/officeDocument/2006/math">
                    <m:r>
                      <a:rPr lang="en-US" altLang="zh-CN" i="1" dirty="0" smtClean="0">
                        <a:latin typeface="Cambria Math" panose="02040503050406030204" pitchFamily="18" charset="0"/>
                      </a:rPr>
                      <m:t>𝑘</m:t>
                    </m:r>
                  </m:oMath>
                </a14:m>
                <a:r>
                  <a:rPr lang="zh-CN" altLang="en-US" dirty="0"/>
                  <a:t>上为</a:t>
                </a:r>
                <a:r>
                  <a:rPr lang="en-US" altLang="zh-CN" dirty="0"/>
                  <a:t>1</a:t>
                </a:r>
                <a:r>
                  <a:rPr lang="zh-CN" altLang="en-US" dirty="0"/>
                  <a:t>；如果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r>
                  <a:rPr lang="zh-CN" altLang="en-US" dirty="0"/>
                  <a:t>不在子集中，那么对应的位串在位置</a:t>
                </a:r>
                <a14:m>
                  <m:oMath xmlns:m="http://schemas.openxmlformats.org/officeDocument/2006/math">
                    <m:r>
                      <a:rPr lang="en-US" altLang="zh-CN" i="1" dirty="0" smtClean="0">
                        <a:latin typeface="Cambria Math" panose="02040503050406030204" pitchFamily="18" charset="0"/>
                      </a:rPr>
                      <m:t>𝑘</m:t>
                    </m:r>
                  </m:oMath>
                </a14:m>
                <a:r>
                  <a:rPr lang="zh-CN" altLang="en-US" dirty="0"/>
                  <a:t>上为</a:t>
                </a:r>
                <a:r>
                  <a:rPr lang="en-US" altLang="zh-CN" dirty="0"/>
                  <a:t>0.</a:t>
                </a:r>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r="-2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117</a:t>
            </a:fld>
            <a:endParaRPr lang="zh-CN" altLang="en-US" dirty="0"/>
          </a:p>
        </p:txBody>
      </p:sp>
      <p:pic>
        <p:nvPicPr>
          <p:cNvPr id="7" name="图片 6"/>
          <p:cNvPicPr>
            <a:picLocks noChangeAspect="1"/>
          </p:cNvPicPr>
          <p:nvPr/>
        </p:nvPicPr>
        <p:blipFill>
          <a:blip r:embed="rId3"/>
          <a:stretch>
            <a:fillRect/>
          </a:stretch>
        </p:blipFill>
        <p:spPr>
          <a:xfrm>
            <a:off x="4038600" y="1674173"/>
            <a:ext cx="3112168" cy="3067708"/>
          </a:xfrm>
          <a:prstGeom prst="rect">
            <a:avLst/>
          </a:prstGeom>
        </p:spPr>
      </p:pic>
    </p:spTree>
    <p:extLst>
      <p:ext uri="{BB962C8B-B14F-4D97-AF65-F5344CB8AC3E}">
        <p14:creationId xmlns:p14="http://schemas.microsoft.com/office/powerpoint/2010/main" val="223463114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447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生成组合</a:t>
            </a:r>
            <a:endParaRPr lang="zh-CN" altLang="en-US" dirty="0"/>
          </a:p>
        </p:txBody>
      </p:sp>
      <p:sp>
        <p:nvSpPr>
          <p:cNvPr id="3" name="内容占位符 2"/>
          <p:cNvSpPr>
            <a:spLocks noGrp="1"/>
          </p:cNvSpPr>
          <p:nvPr>
            <p:ph idx="1"/>
          </p:nvPr>
        </p:nvSpPr>
        <p:spPr/>
        <p:txBody>
          <a:bodyPr/>
          <a:lstStyle/>
          <a:p>
            <a:r>
              <a:rPr lang="zh-CN" altLang="en-US" b="1" dirty="0" smtClean="0"/>
              <a:t>找下一个组合</a:t>
            </a:r>
            <a:r>
              <a:rPr lang="en-US" altLang="zh-CN" dirty="0" smtClean="0"/>
              <a:t>: </a:t>
            </a:r>
            <a:r>
              <a:rPr lang="zh-CN" altLang="en-US" dirty="0" smtClean="0"/>
              <a:t>在每一步找下一个最大的二进制展开式时</a:t>
            </a:r>
            <a:r>
              <a:rPr lang="en-US" altLang="zh-CN" dirty="0" smtClean="0"/>
              <a:t>, </a:t>
            </a:r>
            <a:r>
              <a:rPr lang="zh-CN" altLang="en-US" dirty="0" smtClean="0"/>
              <a:t>先确定从右边开始第一个不是</a:t>
            </a:r>
            <a:r>
              <a:rPr lang="en-US" altLang="zh-CN" dirty="0" smtClean="0"/>
              <a:t>1</a:t>
            </a:r>
            <a:r>
              <a:rPr lang="zh-CN" altLang="en-US" dirty="0" smtClean="0"/>
              <a:t>的位置，然后把这个位置右边的所有</a:t>
            </a:r>
            <a:r>
              <a:rPr lang="en-US" altLang="zh-CN" dirty="0" smtClean="0"/>
              <a:t>1</a:t>
            </a:r>
            <a:r>
              <a:rPr lang="zh-CN" altLang="en-US" dirty="0" smtClean="0"/>
              <a:t>变为</a:t>
            </a:r>
            <a:r>
              <a:rPr lang="en-US" altLang="zh-CN" dirty="0" smtClean="0"/>
              <a:t>0</a:t>
            </a:r>
            <a:r>
              <a:rPr lang="zh-CN" altLang="en-US" dirty="0" smtClean="0"/>
              <a:t>，并且将这第一个</a:t>
            </a:r>
            <a:r>
              <a:rPr lang="en-US" altLang="zh-CN" dirty="0" smtClean="0"/>
              <a:t>0(</a:t>
            </a:r>
            <a:r>
              <a:rPr lang="zh-CN" altLang="en-US" dirty="0" smtClean="0"/>
              <a:t>从右边数</a:t>
            </a:r>
            <a:r>
              <a:rPr lang="en-US" altLang="zh-CN" dirty="0" smtClean="0"/>
              <a:t>)</a:t>
            </a:r>
            <a:r>
              <a:rPr lang="zh-CN" altLang="en-US" dirty="0" smtClean="0"/>
              <a:t>变为</a:t>
            </a:r>
            <a:r>
              <a:rPr lang="en-US" altLang="zh-CN" dirty="0" smtClean="0"/>
              <a:t>1.</a:t>
            </a:r>
          </a:p>
          <a:p>
            <a:r>
              <a:rPr lang="zh-CN" altLang="en-US" dirty="0" smtClean="0"/>
              <a:t>例</a:t>
            </a:r>
            <a:r>
              <a:rPr lang="en-US" altLang="zh-CN" dirty="0" smtClean="0"/>
              <a:t>:</a:t>
            </a:r>
            <a:r>
              <a:rPr lang="zh-CN" altLang="en-US" dirty="0" smtClean="0"/>
              <a:t>找出</a:t>
            </a:r>
            <a:r>
              <a:rPr lang="en-US" altLang="zh-CN" dirty="0" smtClean="0"/>
              <a:t>100010</a:t>
            </a:r>
            <a:r>
              <a:rPr lang="en-US" altLang="zh-CN" b="1" dirty="0" smtClean="0">
                <a:solidFill>
                  <a:srgbClr val="0070C0"/>
                </a:solidFill>
              </a:rPr>
              <a:t>0</a:t>
            </a:r>
            <a:r>
              <a:rPr lang="en-US" altLang="zh-CN" b="1" dirty="0" smtClean="0">
                <a:solidFill>
                  <a:srgbClr val="C00000"/>
                </a:solidFill>
              </a:rPr>
              <a:t>111</a:t>
            </a:r>
            <a:r>
              <a:rPr lang="zh-CN" altLang="en-US" dirty="0" smtClean="0"/>
              <a:t>的下一个最大的位串</a:t>
            </a:r>
            <a:r>
              <a:rPr lang="en-US" altLang="zh-CN" dirty="0" smtClean="0"/>
              <a:t>.</a:t>
            </a:r>
          </a:p>
          <a:p>
            <a:r>
              <a:rPr lang="zh-CN" altLang="en-US" dirty="0" smtClean="0"/>
              <a:t>解</a:t>
            </a:r>
            <a:r>
              <a:rPr lang="en-US" altLang="zh-CN" dirty="0" smtClean="0"/>
              <a:t>:</a:t>
            </a:r>
            <a:r>
              <a:rPr lang="zh-CN" altLang="en-US" dirty="0" smtClean="0"/>
              <a:t>下一个为</a:t>
            </a:r>
            <a:r>
              <a:rPr lang="en-US" altLang="zh-CN" dirty="0" smtClean="0"/>
              <a:t>100010</a:t>
            </a:r>
            <a:r>
              <a:rPr lang="en-US" altLang="zh-CN" b="1" dirty="0" smtClean="0">
                <a:solidFill>
                  <a:srgbClr val="0070C0"/>
                </a:solidFill>
              </a:rPr>
              <a:t>1</a:t>
            </a:r>
            <a:r>
              <a:rPr lang="en-US" altLang="zh-CN" b="1" dirty="0" smtClean="0">
                <a:solidFill>
                  <a:srgbClr val="C00000"/>
                </a:solidFill>
              </a:rPr>
              <a:t>000</a:t>
            </a:r>
            <a:endParaRPr lang="zh-CN" altLang="en-US" b="1" dirty="0">
              <a:solidFill>
                <a:srgbClr val="C00000"/>
              </a:solidFill>
            </a:endParaRPr>
          </a:p>
        </p:txBody>
      </p:sp>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118</a:t>
            </a:fld>
            <a:endParaRPr lang="zh-CN" altLang="en-US" dirty="0"/>
          </a:p>
        </p:txBody>
      </p:sp>
    </p:spTree>
    <p:extLst>
      <p:ext uri="{BB962C8B-B14F-4D97-AF65-F5344CB8AC3E}">
        <p14:creationId xmlns:p14="http://schemas.microsoft.com/office/powerpoint/2010/main" val="46500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2209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生成组合</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b="1" dirty="0" smtClean="0"/>
                  <a:t>生成集合</a:t>
                </a:r>
                <a:r>
                  <a:rPr lang="en-US" altLang="zh-CN" b="1" dirty="0" smtClean="0"/>
                  <a:t>{1,2,3,…,</a:t>
                </a:r>
                <a14:m>
                  <m:oMath xmlns:m="http://schemas.openxmlformats.org/officeDocument/2006/math">
                    <m:r>
                      <a:rPr lang="en-US" altLang="zh-CN" b="1" i="1" dirty="0" smtClean="0">
                        <a:latin typeface="Cambria Math" panose="02040503050406030204" pitchFamily="18" charset="0"/>
                      </a:rPr>
                      <m:t>𝒏</m:t>
                    </m:r>
                  </m:oMath>
                </a14:m>
                <a:r>
                  <a:rPr lang="en-US" altLang="zh-CN" b="1" dirty="0" smtClean="0"/>
                  <a:t>}</a:t>
                </a:r>
                <a:r>
                  <a:rPr lang="zh-CN" altLang="en-US" b="1" dirty="0" smtClean="0"/>
                  <a:t>的</a:t>
                </a:r>
                <a14:m>
                  <m:oMath xmlns:m="http://schemas.openxmlformats.org/officeDocument/2006/math">
                    <m:r>
                      <a:rPr lang="en-US" altLang="zh-CN" b="1" i="1" dirty="0" smtClean="0">
                        <a:latin typeface="Cambria Math" panose="02040503050406030204" pitchFamily="18" charset="0"/>
                      </a:rPr>
                      <m:t>𝒓</m:t>
                    </m:r>
                  </m:oMath>
                </a14:m>
                <a:r>
                  <a:rPr lang="zh-CN" altLang="en-US" b="1" dirty="0" smtClean="0"/>
                  <a:t>组合</a:t>
                </a:r>
                <a:r>
                  <a:rPr lang="en-US" altLang="zh-CN" dirty="0" smtClean="0"/>
                  <a:t>. </a:t>
                </a:r>
                <a:r>
                  <a:rPr lang="zh-CN" altLang="en-US" dirty="0" smtClean="0"/>
                  <a:t>在字典排序下</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𝑟</m:t>
                        </m:r>
                      </m:sub>
                    </m:sSub>
                  </m:oMath>
                </a14:m>
                <a:r>
                  <a:rPr lang="zh-CN" altLang="en-US" dirty="0" smtClean="0"/>
                  <a:t>后面的下一个</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组合的生成方法：</a:t>
                </a:r>
                <a:endParaRPr lang="en-US" altLang="zh-CN" dirty="0" smtClean="0"/>
              </a:p>
              <a:p>
                <a:pPr lvl="1">
                  <a:lnSpc>
                    <a:spcPct val="100000"/>
                  </a:lnSpc>
                </a:pPr>
                <a:r>
                  <a:rPr lang="zh-CN" altLang="en-US" sz="2600" dirty="0"/>
                  <a:t>首先</a:t>
                </a:r>
                <a:r>
                  <a:rPr lang="en-US" altLang="zh-CN" sz="2600" dirty="0"/>
                  <a:t>, </a:t>
                </a:r>
                <a:r>
                  <a:rPr lang="zh-CN" altLang="en-US" sz="2600" dirty="0"/>
                  <a:t>从序列中找到</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𝑖</m:t>
                        </m:r>
                      </m:sub>
                    </m:sSub>
                    <m:r>
                      <a:rPr lang="en-US" altLang="zh-CN" sz="2600" dirty="0">
                        <a:latin typeface="Cambria Math" panose="02040503050406030204" pitchFamily="18" charset="0"/>
                      </a:rPr>
                      <m:t>≠</m:t>
                    </m:r>
                    <m:r>
                      <a:rPr lang="en-US" altLang="zh-CN" sz="2600" dirty="0">
                        <a:latin typeface="Cambria Math" panose="02040503050406030204" pitchFamily="18" charset="0"/>
                      </a:rPr>
                      <m:t>𝑛</m:t>
                    </m:r>
                    <m:r>
                      <a:rPr lang="en-US" altLang="zh-CN" sz="2600" dirty="0">
                        <a:latin typeface="Cambria Math" panose="02040503050406030204" pitchFamily="18" charset="0"/>
                      </a:rPr>
                      <m:t>−</m:t>
                    </m:r>
                    <m:r>
                      <a:rPr lang="en-US" altLang="zh-CN" sz="2600" dirty="0">
                        <a:latin typeface="Cambria Math" panose="02040503050406030204" pitchFamily="18" charset="0"/>
                      </a:rPr>
                      <m:t>𝑟</m:t>
                    </m:r>
                    <m:r>
                      <a:rPr lang="en-US" altLang="zh-CN" sz="2600" dirty="0">
                        <a:latin typeface="Cambria Math" panose="02040503050406030204" pitchFamily="18" charset="0"/>
                      </a:rPr>
                      <m:t>+</m:t>
                    </m:r>
                    <m:r>
                      <a:rPr lang="en-US" altLang="zh-CN" sz="2600" dirty="0">
                        <a:latin typeface="Cambria Math" panose="02040503050406030204" pitchFamily="18" charset="0"/>
                      </a:rPr>
                      <m:t>𝑖</m:t>
                    </m:r>
                  </m:oMath>
                </a14:m>
                <a:r>
                  <a:rPr lang="zh-CN" altLang="en-US" sz="2600" dirty="0"/>
                  <a:t>的最后元素</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𝑖</m:t>
                        </m:r>
                      </m:sub>
                    </m:sSub>
                  </m:oMath>
                </a14:m>
                <a:r>
                  <a:rPr lang="en-US" altLang="zh-CN" sz="2600" dirty="0" smtClean="0"/>
                  <a:t>, </a:t>
                </a:r>
                <a:r>
                  <a:rPr lang="zh-CN" altLang="en-US" sz="2600" dirty="0" smtClean="0"/>
                  <a:t>用</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𝑖</m:t>
                        </m:r>
                      </m:sub>
                    </m:sSub>
                  </m:oMath>
                </a14:m>
                <a:r>
                  <a:rPr lang="en-US" altLang="zh-CN" sz="2600" dirty="0"/>
                  <a:t>+1</a:t>
                </a:r>
                <a:r>
                  <a:rPr lang="zh-CN" altLang="en-US" sz="2600" dirty="0"/>
                  <a:t>代替</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𝑖</m:t>
                        </m:r>
                      </m:sub>
                    </m:sSub>
                  </m:oMath>
                </a14:m>
                <a:r>
                  <a:rPr lang="zh-CN" altLang="en-US" sz="2600" dirty="0"/>
                  <a:t>；</a:t>
                </a:r>
                <a:endParaRPr lang="en-US" altLang="zh-CN" sz="2600" dirty="0"/>
              </a:p>
              <a:p>
                <a:pPr lvl="1">
                  <a:lnSpc>
                    <a:spcPct val="100000"/>
                  </a:lnSpc>
                </a:pPr>
                <a:r>
                  <a:rPr lang="zh-CN" altLang="en-US" sz="2600" dirty="0"/>
                  <a:t>然后</a:t>
                </a:r>
                <a:r>
                  <a:rPr lang="en-US" altLang="zh-CN" sz="2600" dirty="0"/>
                  <a:t>, </a:t>
                </a:r>
                <a:r>
                  <a:rPr lang="zh-CN" altLang="en-US" sz="2600" dirty="0"/>
                  <a:t>对应</a:t>
                </a:r>
                <a14:m>
                  <m:oMath xmlns:m="http://schemas.openxmlformats.org/officeDocument/2006/math">
                    <m:r>
                      <a:rPr lang="en-US" altLang="zh-CN" sz="2600" i="1" dirty="0" smtClean="0">
                        <a:latin typeface="Cambria Math" panose="02040503050406030204" pitchFamily="18" charset="0"/>
                      </a:rPr>
                      <m:t>𝑗</m:t>
                    </m:r>
                  </m:oMath>
                </a14:m>
                <a:r>
                  <a:rPr lang="en-US" altLang="zh-CN" sz="2600" dirty="0"/>
                  <a:t>=</a:t>
                </a:r>
                <a14:m>
                  <m:oMath xmlns:m="http://schemas.openxmlformats.org/officeDocument/2006/math">
                    <m:r>
                      <a:rPr lang="en-US" altLang="zh-CN" sz="2600" i="1" dirty="0" smtClean="0">
                        <a:latin typeface="Cambria Math" panose="02040503050406030204" pitchFamily="18" charset="0"/>
                      </a:rPr>
                      <m:t>𝑖</m:t>
                    </m:r>
                  </m:oMath>
                </a14:m>
                <a:r>
                  <a:rPr lang="en-US" altLang="zh-CN" sz="2600" dirty="0"/>
                  <a:t>+1,</a:t>
                </a:r>
                <a14:m>
                  <m:oMath xmlns:m="http://schemas.openxmlformats.org/officeDocument/2006/math">
                    <m:r>
                      <a:rPr lang="en-US" altLang="zh-CN" sz="2600" i="1" dirty="0" smtClean="0">
                        <a:latin typeface="Cambria Math" panose="02040503050406030204" pitchFamily="18" charset="0"/>
                      </a:rPr>
                      <m:t>𝑖</m:t>
                    </m:r>
                  </m:oMath>
                </a14:m>
                <a:r>
                  <a:rPr lang="en-US" altLang="zh-CN" sz="2600" dirty="0"/>
                  <a:t>+2</a:t>
                </a:r>
                <a:r>
                  <a:rPr lang="zh-CN" altLang="en-US" sz="2600" dirty="0"/>
                  <a:t>，</a:t>
                </a:r>
                <a:r>
                  <a:rPr lang="en-US" altLang="zh-CN" sz="2600" dirty="0"/>
                  <a:t>…,</a:t>
                </a:r>
                <a14:m>
                  <m:oMath xmlns:m="http://schemas.openxmlformats.org/officeDocument/2006/math">
                    <m:r>
                      <a:rPr lang="en-US" altLang="zh-CN" sz="2600" i="1" dirty="0" smtClean="0">
                        <a:latin typeface="Cambria Math" panose="02040503050406030204" pitchFamily="18" charset="0"/>
                      </a:rPr>
                      <m:t>𝑟</m:t>
                    </m:r>
                  </m:oMath>
                </a14:m>
                <a:r>
                  <a:rPr lang="en-US" altLang="zh-CN" sz="2600" dirty="0"/>
                  <a:t>, </a:t>
                </a:r>
                <a:r>
                  <a:rPr lang="zh-CN" altLang="en-US" sz="2600" dirty="0"/>
                  <a:t>用</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𝑖</m:t>
                        </m:r>
                      </m:sub>
                    </m:sSub>
                  </m:oMath>
                </a14:m>
                <a:r>
                  <a:rPr lang="en-US" altLang="zh-CN" sz="2600" dirty="0" err="1"/>
                  <a:t>+</a:t>
                </a:r>
                <a14:m>
                  <m:oMath xmlns:m="http://schemas.openxmlformats.org/officeDocument/2006/math">
                    <m:r>
                      <a:rPr lang="en-US" altLang="zh-CN" sz="2600" i="1" dirty="0" smtClean="0">
                        <a:latin typeface="Cambria Math" panose="02040503050406030204" pitchFamily="18" charset="0"/>
                      </a:rPr>
                      <m:t>𝑗</m:t>
                    </m:r>
                  </m:oMath>
                </a14:m>
                <a:r>
                  <a:rPr lang="en-US" altLang="zh-CN" sz="2600" dirty="0" err="1"/>
                  <a:t>-</a:t>
                </a:r>
                <a14:m>
                  <m:oMath xmlns:m="http://schemas.openxmlformats.org/officeDocument/2006/math">
                    <m:r>
                      <a:rPr lang="en-US" altLang="zh-CN" sz="2600" i="1" dirty="0" smtClean="0">
                        <a:latin typeface="Cambria Math" panose="02040503050406030204" pitchFamily="18" charset="0"/>
                      </a:rPr>
                      <m:t>𝑖</m:t>
                    </m:r>
                  </m:oMath>
                </a14:m>
                <a:r>
                  <a:rPr lang="zh-CN" altLang="en-US" sz="2600" dirty="0"/>
                  <a:t>来代替</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𝑗</m:t>
                        </m:r>
                      </m:sub>
                    </m:sSub>
                  </m:oMath>
                </a14:m>
                <a:r>
                  <a:rPr lang="en-US" altLang="zh-CN" sz="2600" dirty="0"/>
                  <a:t>.</a:t>
                </a:r>
              </a:p>
              <a:p>
                <a:pPr lvl="1">
                  <a:lnSpc>
                    <a:spcPct val="100000"/>
                  </a:lnSpc>
                </a:pPr>
                <a:r>
                  <a:rPr lang="zh-CN" altLang="en-US" sz="2600" dirty="0"/>
                  <a:t>综上</a:t>
                </a:r>
                <a:r>
                  <a:rPr lang="en-US" altLang="zh-CN" sz="2600" dirty="0"/>
                  <a:t>, </a:t>
                </a:r>
                <a:r>
                  <a:rPr lang="zh-CN" altLang="en-US" sz="2600" dirty="0" smtClean="0"/>
                  <a:t>下一个</a:t>
                </a:r>
                <a14:m>
                  <m:oMath xmlns:m="http://schemas.openxmlformats.org/officeDocument/2006/math">
                    <m:r>
                      <a:rPr lang="en-US" altLang="zh-CN" sz="2600" i="1" dirty="0" smtClean="0">
                        <a:latin typeface="Cambria Math" panose="02040503050406030204" pitchFamily="18" charset="0"/>
                      </a:rPr>
                      <m:t>𝑟</m:t>
                    </m:r>
                    <m:r>
                      <a:rPr lang="zh-CN" altLang="en-US" sz="2600" i="1">
                        <a:latin typeface="Cambria Math" panose="02040503050406030204" pitchFamily="18" charset="0"/>
                      </a:rPr>
                      <m:t>组合</m:t>
                    </m:r>
                    <m:r>
                      <a:rPr lang="zh-CN" altLang="en-US" sz="2600" i="1" smtClean="0">
                        <a:latin typeface="Cambria Math" panose="02040503050406030204" pitchFamily="18" charset="0"/>
                      </a:rPr>
                      <m:t>为</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1</m:t>
                        </m:r>
                      </m:sub>
                    </m:sSub>
                    <m:r>
                      <a:rPr lang="en-US" altLang="zh-CN" sz="2600">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𝑎</m:t>
                        </m:r>
                      </m:e>
                      <m:sub>
                        <m:r>
                          <a:rPr lang="en-US" altLang="zh-CN" sz="2600">
                            <a:latin typeface="Cambria Math" panose="02040503050406030204" pitchFamily="18" charset="0"/>
                          </a:rPr>
                          <m:t>2</m:t>
                        </m:r>
                      </m:sub>
                    </m:sSub>
                    <m:r>
                      <a:rPr lang="en-US" altLang="zh-CN" sz="2600">
                        <a:latin typeface="Cambria Math" panose="02040503050406030204" pitchFamily="18" charset="0"/>
                      </a:rPr>
                      <m:t>,</m:t>
                    </m:r>
                  </m:oMath>
                </a14:m>
                <a:r>
                  <a:rPr lang="en-US" altLang="zh-CN" sz="2600" dirty="0"/>
                  <a:t>…</a:t>
                </a:r>
                <a14:m>
                  <m:oMath xmlns:m="http://schemas.openxmlformats.org/officeDocument/2006/math">
                    <m:r>
                      <a:rPr lang="en-US" altLang="zh-CN" sz="2600">
                        <a:latin typeface="Cambria Math" panose="02040503050406030204" pitchFamily="18" charset="0"/>
                      </a:rPr>
                      <m:t>,</m:t>
                    </m:r>
                    <m:sSub>
                      <m:sSubPr>
                        <m:ctrlPr>
                          <a:rPr lang="en-US" altLang="zh-CN" sz="2600" i="1" smtClean="0">
                            <a:solidFill>
                              <a:srgbClr val="C00000"/>
                            </a:solidFill>
                            <a:latin typeface="Cambria Math" panose="02040503050406030204" pitchFamily="18" charset="0"/>
                          </a:rPr>
                        </m:ctrlPr>
                      </m:sSubPr>
                      <m:e>
                        <m:r>
                          <a:rPr lang="en-US" altLang="zh-CN" sz="2600">
                            <a:solidFill>
                              <a:srgbClr val="C00000"/>
                            </a:solidFill>
                            <a:latin typeface="Cambria Math" panose="02040503050406030204" pitchFamily="18" charset="0"/>
                          </a:rPr>
                          <m:t>𝒂</m:t>
                        </m:r>
                      </m:e>
                      <m:sub>
                        <m:r>
                          <a:rPr lang="en-US" altLang="zh-CN" sz="2600">
                            <a:solidFill>
                              <a:srgbClr val="C00000"/>
                            </a:solidFill>
                            <a:latin typeface="Cambria Math" panose="02040503050406030204" pitchFamily="18" charset="0"/>
                          </a:rPr>
                          <m:t>𝒊</m:t>
                        </m:r>
                      </m:sub>
                    </m:sSub>
                    <m:r>
                      <a:rPr lang="en-US" altLang="zh-CN" sz="2600">
                        <a:latin typeface="Cambria Math" panose="02040503050406030204" pitchFamily="18" charset="0"/>
                      </a:rPr>
                      <m:t>(</m:t>
                    </m:r>
                    <m:sSub>
                      <m:sSubPr>
                        <m:ctrlPr>
                          <a:rPr lang="en-US" altLang="zh-CN" sz="2600" i="1">
                            <a:latin typeface="Cambria Math" panose="02040503050406030204" pitchFamily="18" charset="0"/>
                          </a:rPr>
                        </m:ctrlPr>
                      </m:sSubPr>
                      <m:e>
                        <m:sSub>
                          <m:sSubPr>
                            <m:ctrlPr>
                              <a:rPr lang="en-US" altLang="zh-CN" sz="2600" i="1" smtClean="0">
                                <a:solidFill>
                                  <a:srgbClr val="C00000"/>
                                </a:solidFill>
                                <a:latin typeface="Cambria Math" panose="02040503050406030204" pitchFamily="18" charset="0"/>
                              </a:rPr>
                            </m:ctrlPr>
                          </m:sSubPr>
                          <m:e>
                            <m:r>
                              <a:rPr lang="en-US" altLang="zh-CN" sz="2600">
                                <a:solidFill>
                                  <a:srgbClr val="C00000"/>
                                </a:solidFill>
                                <a:latin typeface="Cambria Math" panose="02040503050406030204" pitchFamily="18" charset="0"/>
                              </a:rPr>
                              <m:t>𝒂</m:t>
                            </m:r>
                          </m:e>
                          <m:sub>
                            <m:r>
                              <a:rPr lang="en-US" altLang="zh-CN" sz="2600">
                                <a:solidFill>
                                  <a:srgbClr val="C00000"/>
                                </a:solidFill>
                                <a:latin typeface="Cambria Math" panose="02040503050406030204" pitchFamily="18" charset="0"/>
                              </a:rPr>
                              <m:t>𝒊</m:t>
                            </m:r>
                          </m:sub>
                        </m:sSub>
                        <m:r>
                          <a:rPr lang="en-US" altLang="zh-CN" sz="2600">
                            <a:latin typeface="Cambria Math" panose="02040503050406030204" pitchFamily="18" charset="0"/>
                          </a:rPr>
                          <m:t>=</m:t>
                        </m:r>
                        <m:r>
                          <a:rPr lang="en-US" altLang="zh-CN" sz="2600">
                            <a:latin typeface="Cambria Math" panose="02040503050406030204" pitchFamily="18" charset="0"/>
                          </a:rPr>
                          <m:t>𝑎</m:t>
                        </m:r>
                      </m:e>
                      <m:sub>
                        <m:r>
                          <a:rPr lang="en-US" altLang="zh-CN" sz="2600">
                            <a:latin typeface="Cambria Math" panose="02040503050406030204" pitchFamily="18" charset="0"/>
                          </a:rPr>
                          <m:t>𝑖</m:t>
                        </m:r>
                      </m:sub>
                    </m:sSub>
                    <m:r>
                      <a:rPr lang="en-US" altLang="zh-CN" sz="2600">
                        <a:latin typeface="Cambria Math" panose="02040503050406030204" pitchFamily="18" charset="0"/>
                      </a:rPr>
                      <m:t>+1),</m:t>
                    </m:r>
                  </m:oMath>
                </a14:m>
                <a:r>
                  <a:rPr lang="en-US" altLang="zh-CN" sz="2600" dirty="0"/>
                  <a:t> </a:t>
                </a:r>
                <a14:m>
                  <m:oMath xmlns:m="http://schemas.openxmlformats.org/officeDocument/2006/math">
                    <m:sSub>
                      <m:sSubPr>
                        <m:ctrlPr>
                          <a:rPr lang="en-US" altLang="zh-CN" sz="2600" i="1" smtClean="0">
                            <a:solidFill>
                              <a:srgbClr val="C00000"/>
                            </a:solidFill>
                            <a:latin typeface="Cambria Math" panose="02040503050406030204" pitchFamily="18" charset="0"/>
                          </a:rPr>
                        </m:ctrlPr>
                      </m:sSubPr>
                      <m:e>
                        <m:r>
                          <a:rPr lang="en-US" altLang="zh-CN" sz="2600">
                            <a:solidFill>
                              <a:srgbClr val="C00000"/>
                            </a:solidFill>
                            <a:latin typeface="Cambria Math" panose="02040503050406030204" pitchFamily="18" charset="0"/>
                          </a:rPr>
                          <m:t>𝒂</m:t>
                        </m:r>
                      </m:e>
                      <m:sub>
                        <m:r>
                          <a:rPr lang="en-US" altLang="zh-CN" sz="2600">
                            <a:solidFill>
                              <a:srgbClr val="C00000"/>
                            </a:solidFill>
                            <a:latin typeface="Cambria Math" panose="02040503050406030204" pitchFamily="18" charset="0"/>
                          </a:rPr>
                          <m:t>𝒊</m:t>
                        </m:r>
                      </m:sub>
                    </m:sSub>
                    <m:r>
                      <a:rPr lang="en-US" altLang="zh-CN" sz="2600">
                        <a:solidFill>
                          <a:srgbClr val="C00000"/>
                        </a:solidFill>
                        <a:latin typeface="Cambria Math" panose="02040503050406030204" pitchFamily="18" charset="0"/>
                      </a:rPr>
                      <m:t>+1, </m:t>
                    </m:r>
                    <m:sSub>
                      <m:sSubPr>
                        <m:ctrlPr>
                          <a:rPr lang="en-US" altLang="zh-CN" sz="2600" i="1">
                            <a:solidFill>
                              <a:srgbClr val="C00000"/>
                            </a:solidFill>
                            <a:latin typeface="Cambria Math" panose="02040503050406030204" pitchFamily="18" charset="0"/>
                          </a:rPr>
                        </m:ctrlPr>
                      </m:sSubPr>
                      <m:e>
                        <m:r>
                          <a:rPr lang="en-US" altLang="zh-CN" sz="2600">
                            <a:solidFill>
                              <a:srgbClr val="C00000"/>
                            </a:solidFill>
                            <a:latin typeface="Cambria Math" panose="02040503050406030204" pitchFamily="18" charset="0"/>
                          </a:rPr>
                          <m:t>𝒂</m:t>
                        </m:r>
                      </m:e>
                      <m:sub>
                        <m:r>
                          <a:rPr lang="en-US" altLang="zh-CN" sz="2600">
                            <a:solidFill>
                              <a:srgbClr val="C00000"/>
                            </a:solidFill>
                            <a:latin typeface="Cambria Math" panose="02040503050406030204" pitchFamily="18" charset="0"/>
                          </a:rPr>
                          <m:t>𝒊</m:t>
                        </m:r>
                      </m:sub>
                    </m:sSub>
                    <m:r>
                      <a:rPr lang="en-US" altLang="zh-CN" sz="2600">
                        <a:solidFill>
                          <a:srgbClr val="C00000"/>
                        </a:solidFill>
                        <a:latin typeface="Cambria Math" panose="02040503050406030204" pitchFamily="18" charset="0"/>
                      </a:rPr>
                      <m:t>+2</m:t>
                    </m:r>
                  </m:oMath>
                </a14:m>
                <a:r>
                  <a:rPr lang="en-US" altLang="zh-CN" sz="2600" dirty="0">
                    <a:solidFill>
                      <a:srgbClr val="C00000"/>
                    </a:solidFill>
                  </a:rPr>
                  <a:t>, …</a:t>
                </a:r>
              </a:p>
              <a:p>
                <a:r>
                  <a:rPr lang="zh-CN" altLang="en-US" dirty="0" smtClean="0"/>
                  <a:t>例</a:t>
                </a:r>
                <a:r>
                  <a:rPr lang="en-US" altLang="zh-CN" dirty="0" smtClean="0"/>
                  <a:t>:</a:t>
                </a:r>
                <a:r>
                  <a:rPr lang="zh-CN" altLang="en-US" dirty="0" smtClean="0"/>
                  <a:t>找出集合</a:t>
                </a:r>
                <a:r>
                  <a:rPr lang="en-US" altLang="zh-CN" dirty="0" smtClean="0"/>
                  <a:t>{1,2,3,4,5,6}</a:t>
                </a:r>
                <a:r>
                  <a:rPr lang="zh-CN" altLang="en-US" dirty="0" smtClean="0"/>
                  <a:t>在</a:t>
                </a:r>
                <a:r>
                  <a:rPr lang="en-US" altLang="zh-CN" dirty="0" smtClean="0"/>
                  <a:t>{1,2,5,6}</a:t>
                </a:r>
                <a:r>
                  <a:rPr lang="zh-CN" altLang="en-US" dirty="0" smtClean="0"/>
                  <a:t>的下一个最大</a:t>
                </a:r>
                <a:r>
                  <a:rPr lang="en-US" altLang="zh-CN" dirty="0" smtClean="0"/>
                  <a:t>4</a:t>
                </a:r>
                <a:r>
                  <a:rPr lang="zh-CN" altLang="en-US" dirty="0" smtClean="0"/>
                  <a:t>组合</a:t>
                </a:r>
                <a:r>
                  <a:rPr lang="en-US" altLang="zh-CN" dirty="0" smtClean="0"/>
                  <a:t>.</a:t>
                </a:r>
              </a:p>
              <a:p>
                <a:r>
                  <a:rPr lang="zh-CN" altLang="en-US" dirty="0" smtClean="0"/>
                  <a:t>解</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smtClean="0"/>
                  <a:t>=1,</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smtClean="0"/>
                  <a:t>=2,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3</m:t>
                        </m:r>
                      </m:sub>
                    </m:sSub>
                  </m:oMath>
                </a14:m>
                <a:r>
                  <a:rPr lang="en-US" altLang="zh-CN" dirty="0" smtClean="0"/>
                  <a:t>=5,</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4</m:t>
                        </m:r>
                      </m:sub>
                    </m:sSub>
                  </m:oMath>
                </a14:m>
                <a:r>
                  <a:rPr lang="en-US" altLang="zh-CN" dirty="0" smtClean="0"/>
                  <a:t>=6. </a:t>
                </a:r>
                <a14:m>
                  <m:oMath xmlns:m="http://schemas.openxmlformats.org/officeDocument/2006/math">
                    <m:r>
                      <a:rPr lang="en-US" altLang="zh-CN" dirty="0">
                        <a:latin typeface="Cambria Math" panose="02040503050406030204" pitchFamily="18" charset="0"/>
                      </a:rPr>
                      <m:t>𝑛</m:t>
                    </m:r>
                  </m:oMath>
                </a14:m>
                <a:r>
                  <a:rPr lang="en-US" altLang="zh-CN" dirty="0" smtClean="0"/>
                  <a:t>=6, </a:t>
                </a:r>
                <a14:m>
                  <m:oMath xmlns:m="http://schemas.openxmlformats.org/officeDocument/2006/math">
                    <m:r>
                      <a:rPr lang="en-US" altLang="zh-CN" i="1" dirty="0">
                        <a:latin typeface="Cambria Math" panose="02040503050406030204" pitchFamily="18" charset="0"/>
                      </a:rPr>
                      <m:t>𝑟</m:t>
                    </m:r>
                  </m:oMath>
                </a14:m>
                <a:r>
                  <a:rPr lang="en-US" altLang="zh-CN" dirty="0" smtClean="0"/>
                  <a:t>=4. </a:t>
                </a:r>
                <a:r>
                  <a:rPr lang="zh-CN" altLang="en-US" dirty="0" smtClean="0"/>
                  <a:t>从这个组合的最右边开始找到的第一个</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𝑟</m:t>
                    </m:r>
                    <m:r>
                      <a:rPr lang="en-US" altLang="zh-CN" i="1" dirty="0">
                        <a:latin typeface="Cambria Math" panose="02040503050406030204" pitchFamily="18" charset="0"/>
                        <a:ea typeface="Cambria Math" panose="02040503050406030204" pitchFamily="18" charset="0"/>
                      </a:rPr>
                      <m:t>+</m:t>
                    </m:r>
                    <m:r>
                      <a:rPr lang="en-US" altLang="zh-CN" dirty="0">
                        <a:latin typeface="Cambria Math" panose="02040503050406030204" pitchFamily="18" charset="0"/>
                      </a:rPr>
                      <m:t>𝑖</m:t>
                    </m:r>
                  </m:oMath>
                </a14:m>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4</m:t>
                        </m:r>
                      </m:sub>
                    </m:sSub>
                  </m:oMath>
                </a14:m>
                <a:r>
                  <a:rPr lang="en-US" altLang="zh-CN" dirty="0"/>
                  <a:t>=</a:t>
                </a:r>
                <a:r>
                  <a:rPr lang="en-US" altLang="zh-CN" dirty="0" smtClean="0"/>
                  <a:t>6=6-4+4,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oMath>
                </a14:m>
                <a:r>
                  <a:rPr lang="en-US" altLang="zh-CN" dirty="0"/>
                  <a:t>=</a:t>
                </a:r>
                <a:r>
                  <a:rPr lang="en-US" altLang="zh-CN" dirty="0" smtClean="0"/>
                  <a:t>5=6-4+3, </a:t>
                </a:r>
                <a:r>
                  <a:rPr lang="zh-CN" altLang="en-US" dirty="0" smtClean="0"/>
                  <a:t>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smtClean="0"/>
                  <a:t>=2</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altLang="zh-CN" dirty="0" smtClean="0"/>
                  <a:t>6-4+2. </a:t>
                </a:r>
                <a:r>
                  <a:rPr lang="zh-CN" altLang="en-US" dirty="0" smtClean="0"/>
                  <a:t>所以新的</a:t>
                </a:r>
                <a:r>
                  <a:rPr lang="en-US" altLang="zh-CN" dirty="0" smtClean="0"/>
                  <a:t>4</a:t>
                </a:r>
                <a:r>
                  <a:rPr lang="zh-CN" altLang="en-US" dirty="0" smtClean="0"/>
                  <a:t>组合中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smtClean="0"/>
                  <a:t>+1=3, </a:t>
                </a:r>
                <a:r>
                  <a:rPr lang="zh-CN" altLang="en-US" dirty="0" smtClean="0"/>
                  <a:t>然后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smtClean="0"/>
                  <a:t>+3-2=4,</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4</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smtClean="0"/>
                  <a:t>+4-2=5. </a:t>
                </a:r>
                <a:r>
                  <a:rPr lang="zh-CN" altLang="en-US" dirty="0" smtClean="0"/>
                  <a:t>因此下一个最大</a:t>
                </a:r>
                <a:r>
                  <a:rPr lang="en-US" altLang="zh-CN" dirty="0" smtClean="0"/>
                  <a:t>4</a:t>
                </a:r>
                <a:r>
                  <a:rPr lang="zh-CN" altLang="en-US" dirty="0" smtClean="0"/>
                  <a:t>组合为</a:t>
                </a:r>
                <a:r>
                  <a:rPr lang="en-US" altLang="zh-CN" dirty="0" smtClean="0"/>
                  <a:t>{1,3,4,5}.</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119</a:t>
            </a:fld>
            <a:endParaRPr lang="zh-CN" altLang="en-US" dirty="0"/>
          </a:p>
        </p:txBody>
      </p:sp>
    </p:spTree>
    <p:extLst>
      <p:ext uri="{BB962C8B-B14F-4D97-AF65-F5344CB8AC3E}">
        <p14:creationId xmlns:p14="http://schemas.microsoft.com/office/powerpoint/2010/main" val="58793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求和法则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pPr algn="just"/>
                <a:r>
                  <a:rPr lang="zh-CN" altLang="en-US" b="1" dirty="0" smtClean="0">
                    <a:solidFill>
                      <a:srgbClr val="C00000"/>
                    </a:solidFill>
                  </a:rPr>
                  <a:t>求和法则</a:t>
                </a:r>
                <a:r>
                  <a:rPr lang="en-US" dirty="0" smtClean="0"/>
                  <a:t>: </a:t>
                </a:r>
                <a:r>
                  <a:rPr lang="zh-CN" altLang="en-US" dirty="0" smtClean="0"/>
                  <a:t>如果完成第一项任务有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oMath>
                </a14:m>
                <a:r>
                  <a:rPr lang="zh-CN" altLang="en-US" dirty="0" smtClean="0"/>
                  <a:t>种方式</a:t>
                </a:r>
                <a:r>
                  <a:rPr lang="en-US" altLang="zh-CN" dirty="0" smtClean="0"/>
                  <a:t>, </a:t>
                </a:r>
                <a:r>
                  <a:rPr lang="zh-CN" altLang="en-US" dirty="0" smtClean="0"/>
                  <a:t>完成第二项任务有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oMath>
                </a14:m>
                <a:r>
                  <a:rPr lang="zh-CN" altLang="en-US" dirty="0" smtClean="0"/>
                  <a:t>种方式</a:t>
                </a:r>
                <a:r>
                  <a:rPr lang="en-US" altLang="zh-CN" dirty="0" smtClean="0"/>
                  <a:t>, </a:t>
                </a:r>
                <a:r>
                  <a:rPr lang="zh-CN" altLang="en-US" dirty="0" smtClean="0"/>
                  <a:t>并且这些任务</a:t>
                </a:r>
                <a:r>
                  <a:rPr lang="zh-CN" altLang="en-US" b="1" dirty="0" smtClean="0"/>
                  <a:t>不能同时执行</a:t>
                </a:r>
                <a:r>
                  <a:rPr lang="en-US" altLang="zh-CN" dirty="0" smtClean="0"/>
                  <a:t>(</a:t>
                </a:r>
                <a:r>
                  <a:rPr lang="zh-CN" altLang="en-US" b="1" dirty="0" smtClean="0"/>
                  <a:t>不重叠</a:t>
                </a:r>
                <a:r>
                  <a:rPr lang="en-US" altLang="zh-CN" dirty="0" smtClean="0"/>
                  <a:t>), </a:t>
                </a:r>
                <a:r>
                  <a:rPr lang="zh-CN" altLang="en-US" dirty="0" smtClean="0"/>
                  <a:t>那么完成第一或第二项任务有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oMath>
                </a14:m>
                <a:r>
                  <a:rPr lang="zh-CN" altLang="en-US" dirty="0" smtClean="0"/>
                  <a:t>种方式</a:t>
                </a:r>
                <a:r>
                  <a:rPr lang="en-US" dirty="0" smtClean="0"/>
                  <a:t>.</a:t>
                </a:r>
              </a:p>
              <a:p>
                <a:pPr algn="just"/>
                <a:r>
                  <a:rPr lang="zh-CN" altLang="en-US" dirty="0" smtClean="0"/>
                  <a:t>适用于</a:t>
                </a:r>
                <a:r>
                  <a:rPr lang="zh-CN" altLang="en-US" b="1" dirty="0" smtClean="0"/>
                  <a:t>分类计数问题</a:t>
                </a:r>
                <a:r>
                  <a:rPr lang="en-US" altLang="zh-CN" dirty="0" smtClean="0"/>
                  <a:t>. </a:t>
                </a:r>
                <a:r>
                  <a:rPr lang="zh-CN" altLang="en-US" dirty="0" smtClean="0"/>
                  <a:t>对达成事件的方法集合进行划分</a:t>
                </a:r>
                <a:r>
                  <a:rPr lang="en-US" altLang="zh-CN" dirty="0" smtClean="0"/>
                  <a:t>, </a:t>
                </a:r>
                <a:r>
                  <a:rPr lang="zh-CN" altLang="en-US" dirty="0" smtClean="0"/>
                  <a:t>分别计数</a:t>
                </a:r>
                <a:r>
                  <a:rPr lang="en-US" altLang="zh-CN" dirty="0" smtClean="0"/>
                  <a:t>, </a:t>
                </a:r>
                <a:r>
                  <a:rPr lang="zh-CN" altLang="en-US" dirty="0" smtClean="0"/>
                  <a:t>然后使用求和法则</a:t>
                </a:r>
                <a:r>
                  <a:rPr lang="en-US" altLang="zh-CN" dirty="0"/>
                  <a:t>.</a:t>
                </a:r>
                <a:endParaRPr lang="en-US" dirty="0" smtClean="0"/>
              </a:p>
              <a:p>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0B0E407-1109-4DD3-8B72-437F42A6F6EA}"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a:t>
            </a:fld>
            <a:endParaRPr lang="zh-CN" alt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本章总结</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C00000"/>
                    </a:solidFill>
                  </a:rPr>
                  <a:t>乘积法则</a:t>
                </a:r>
                <a:r>
                  <a:rPr lang="en-US" altLang="zh-CN" dirty="0"/>
                  <a:t>:</a:t>
                </a:r>
                <a:r>
                  <a:rPr lang="zh-CN" altLang="en-US" dirty="0" smtClean="0"/>
                  <a:t>一个过程由两个子任务构成，那么完成这个过程的方式数是完成第一个任务的方式数和完成第一个任务后再做第二个任务的方式数之积</a:t>
                </a:r>
                <a:r>
                  <a:rPr lang="en-US" altLang="zh-CN" dirty="0" smtClean="0"/>
                  <a:t>.</a:t>
                </a:r>
              </a:p>
              <a:p>
                <a:r>
                  <a:rPr lang="zh-CN" altLang="en-US" b="1" dirty="0" smtClean="0">
                    <a:solidFill>
                      <a:srgbClr val="C00000"/>
                    </a:solidFill>
                  </a:rPr>
                  <a:t>求和法则</a:t>
                </a:r>
                <a:r>
                  <a:rPr lang="en-US" altLang="zh-CN" dirty="0" smtClean="0"/>
                  <a:t>:</a:t>
                </a:r>
                <a:r>
                  <a:rPr lang="zh-CN" altLang="en-US" dirty="0" smtClean="0"/>
                  <a:t>如果两个任务不能同时做，那么用这种或者那种方式完成任务的总方式数是完成这两种任务的方式之和</a:t>
                </a:r>
                <a:r>
                  <a:rPr lang="en-US" altLang="zh-CN" dirty="0" smtClean="0"/>
                  <a:t>.</a:t>
                </a:r>
              </a:p>
              <a:p>
                <a:r>
                  <a:rPr lang="zh-CN" altLang="en-US" b="1" dirty="0" smtClean="0">
                    <a:solidFill>
                      <a:srgbClr val="C00000"/>
                    </a:solidFill>
                  </a:rPr>
                  <a:t>减法法则</a:t>
                </a:r>
                <a:r>
                  <a:rPr lang="en-US" altLang="zh-CN" dirty="0" smtClean="0"/>
                  <a:t>:</a:t>
                </a:r>
                <a:r>
                  <a:rPr lang="zh-CN" altLang="en-US" dirty="0" smtClean="0"/>
                  <a:t>一个任务可以通过</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1</m:t>
                        </m:r>
                      </m:sub>
                    </m:sSub>
                  </m:oMath>
                </a14:m>
                <a:r>
                  <a:rPr lang="zh-CN" altLang="en-US" dirty="0" smtClean="0"/>
                  <a:t>种或者</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𝑛</m:t>
                        </m:r>
                      </m:e>
                      <m:sub>
                        <m:r>
                          <a:rPr lang="en-US" altLang="zh-CN" b="0" i="1" dirty="0" smtClean="0">
                            <a:latin typeface="Cambria Math" panose="02040503050406030204" pitchFamily="18" charset="0"/>
                          </a:rPr>
                          <m:t>2</m:t>
                        </m:r>
                      </m:sub>
                    </m:sSub>
                  </m:oMath>
                </a14:m>
                <a:r>
                  <a:rPr lang="zh-CN" altLang="en-US" dirty="0" smtClean="0"/>
                  <a:t>种两类方式完成，完成这个任务的方式数是</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𝑛</m:t>
                        </m:r>
                      </m:e>
                      <m:sub>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𝑛</m:t>
                        </m:r>
                      </m:e>
                      <m:sub>
                        <m:r>
                          <a:rPr lang="en-US" altLang="zh-CN" b="0" i="1" dirty="0" smtClean="0">
                            <a:latin typeface="Cambria Math" panose="02040503050406030204" pitchFamily="18" charset="0"/>
                          </a:rPr>
                          <m:t>2</m:t>
                        </m:r>
                      </m:sub>
                    </m:sSub>
                  </m:oMath>
                </a14:m>
                <a:r>
                  <a:rPr lang="zh-CN" altLang="en-US" dirty="0" smtClean="0"/>
                  <a:t>再减去两类方式中相同的方式</a:t>
                </a:r>
                <a:r>
                  <a:rPr lang="en-US" altLang="zh-CN" dirty="0" smtClean="0"/>
                  <a:t>.</a:t>
                </a:r>
              </a:p>
              <a:p>
                <a:r>
                  <a:rPr lang="zh-CN" altLang="en-US" b="1" dirty="0" smtClean="0">
                    <a:solidFill>
                      <a:srgbClr val="C00000"/>
                    </a:solidFill>
                  </a:rPr>
                  <a:t>除法法则</a:t>
                </a:r>
                <a:r>
                  <a:rPr lang="en-US" altLang="zh-CN" dirty="0" smtClean="0"/>
                  <a:t>:</a:t>
                </a:r>
                <a:r>
                  <a:rPr lang="zh-CN" altLang="en-US" dirty="0" smtClean="0"/>
                  <a:t>如果一个任务能由一个可以用</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种方式完成的过程实现</a:t>
                </a:r>
                <a:r>
                  <a:rPr lang="en-US" altLang="zh-CN" dirty="0" smtClean="0"/>
                  <a:t>,</a:t>
                </a:r>
                <a:r>
                  <a:rPr lang="zh-CN" altLang="en-US" dirty="0" smtClean="0"/>
                  <a:t>对于每种完成任务的方式</a:t>
                </a:r>
                <a14:m>
                  <m:oMath xmlns:m="http://schemas.openxmlformats.org/officeDocument/2006/math">
                    <m:r>
                      <a:rPr lang="en-US" altLang="zh-CN" i="1" dirty="0" smtClean="0">
                        <a:latin typeface="Cambria Math" panose="02040503050406030204" pitchFamily="18" charset="0"/>
                      </a:rPr>
                      <m:t>𝑤</m:t>
                    </m:r>
                  </m:oMath>
                </a14:m>
                <a:r>
                  <a:rPr lang="en-US" altLang="zh-CN" dirty="0" smtClean="0"/>
                  <a:t>, </a:t>
                </a:r>
                <a:r>
                  <a:rPr lang="zh-CN" altLang="en-US" dirty="0" smtClean="0"/>
                  <a:t>在</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种方式中正好</a:t>
                </a:r>
                <a14:m>
                  <m:oMath xmlns:m="http://schemas.openxmlformats.org/officeDocument/2006/math">
                    <m:r>
                      <a:rPr lang="en-US" altLang="zh-CN" i="1" dirty="0" smtClean="0">
                        <a:latin typeface="Cambria Math" panose="02040503050406030204" pitchFamily="18" charset="0"/>
                      </a:rPr>
                      <m:t>𝑑</m:t>
                    </m:r>
                  </m:oMath>
                </a14:m>
                <a:r>
                  <a:rPr lang="zh-CN" altLang="en-US" dirty="0" smtClean="0"/>
                  <a:t>种与之对应</a:t>
                </a:r>
                <a:r>
                  <a:rPr lang="en-US" altLang="zh-CN" dirty="0" smtClean="0"/>
                  <a:t>, </a:t>
                </a:r>
                <a:r>
                  <a:rPr lang="zh-CN" altLang="en-US" dirty="0" smtClean="0"/>
                  <a:t>那么完成这个任务的方法数为</a:t>
                </a:r>
                <a14:m>
                  <m:oMath xmlns:m="http://schemas.openxmlformats.org/officeDocument/2006/math">
                    <m:r>
                      <a:rPr lang="en-US" altLang="zh-CN" i="1" dirty="0" smtClean="0">
                        <a:latin typeface="Cambria Math" panose="02040503050406030204" pitchFamily="18" charset="0"/>
                      </a:rPr>
                      <m:t>𝑛</m:t>
                    </m:r>
                  </m:oMath>
                </a14:m>
                <a:r>
                  <a:rPr lang="en-US" altLang="zh-CN" dirty="0" smtClean="0"/>
                  <a:t>/</a:t>
                </a:r>
                <a14:m>
                  <m:oMath xmlns:m="http://schemas.openxmlformats.org/officeDocument/2006/math">
                    <m:r>
                      <a:rPr lang="en-US" altLang="zh-CN" i="1" dirty="0" smtClean="0">
                        <a:latin typeface="Cambria Math" panose="02040503050406030204" pitchFamily="18" charset="0"/>
                      </a:rPr>
                      <m:t>𝑑</m:t>
                    </m:r>
                  </m:oMath>
                </a14:m>
                <a:r>
                  <a:rPr lang="en-US" altLang="zh-CN" dirty="0" smtClean="0"/>
                  <a:t>.</a:t>
                </a:r>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r="-2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120</a:t>
            </a:fld>
            <a:endParaRPr lang="zh-CN" altLang="en-US" dirty="0"/>
          </a:p>
        </p:txBody>
      </p:sp>
    </p:spTree>
    <p:extLst>
      <p:ext uri="{BB962C8B-B14F-4D97-AF65-F5344CB8AC3E}">
        <p14:creationId xmlns:p14="http://schemas.microsoft.com/office/powerpoint/2010/main" val="12256845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本章总结</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b="1" dirty="0" smtClean="0">
                    <a:solidFill>
                      <a:srgbClr val="C00000"/>
                    </a:solidFill>
                  </a:rPr>
                  <a:t>鸽巢原理</a:t>
                </a:r>
                <a:r>
                  <a:rPr lang="zh-CN" altLang="en-US" dirty="0" smtClean="0"/>
                  <a:t>：</a:t>
                </a:r>
                <a:r>
                  <a:rPr lang="en-US" altLang="zh-CN" dirty="0" smtClean="0"/>
                  <a:t>k+1</a:t>
                </a:r>
                <a:r>
                  <a:rPr lang="zh-CN" altLang="en-US" dirty="0" smtClean="0"/>
                  <a:t>个</a:t>
                </a:r>
                <a:r>
                  <a:rPr lang="zh-CN" altLang="en-US" dirty="0" smtClean="0"/>
                  <a:t>物体</a:t>
                </a:r>
                <a:r>
                  <a:rPr lang="zh-CN" altLang="en-US" dirty="0" smtClean="0"/>
                  <a:t>放入</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个盒子，一定存在一个盒子包含了至少</a:t>
                </a:r>
                <a:r>
                  <a:rPr lang="en-US" altLang="zh-CN" dirty="0" smtClean="0"/>
                  <a:t>2</a:t>
                </a:r>
                <a:r>
                  <a:rPr lang="zh-CN" altLang="en-US" dirty="0" smtClean="0"/>
                  <a:t>个物体</a:t>
                </a:r>
                <a:r>
                  <a:rPr lang="en-US" altLang="zh-CN" dirty="0" smtClean="0"/>
                  <a:t>.</a:t>
                </a:r>
              </a:p>
              <a:p>
                <a:r>
                  <a:rPr lang="zh-CN" altLang="en-US" b="1" dirty="0" smtClean="0">
                    <a:solidFill>
                      <a:srgbClr val="C00000"/>
                    </a:solidFill>
                  </a:rPr>
                  <a:t>广义鸽</a:t>
                </a:r>
                <a:r>
                  <a:rPr lang="zh-CN" altLang="en-US" b="1" dirty="0">
                    <a:solidFill>
                      <a:srgbClr val="C00000"/>
                    </a:solidFill>
                  </a:rPr>
                  <a:t>巢原理</a:t>
                </a:r>
                <a:r>
                  <a:rPr lang="zh-CN" altLang="en-US" dirty="0" smtClean="0"/>
                  <a:t>：</a:t>
                </a:r>
                <a14:m>
                  <m:oMath xmlns:m="http://schemas.openxmlformats.org/officeDocument/2006/math">
                    <m:r>
                      <a:rPr lang="en-US" altLang="zh-CN" i="1" dirty="0" smtClean="0">
                        <a:latin typeface="Cambria Math" panose="02040503050406030204" pitchFamily="18" charset="0"/>
                      </a:rPr>
                      <m:t>𝑁</m:t>
                    </m:r>
                  </m:oMath>
                </a14:m>
                <a:r>
                  <a:rPr lang="zh-CN" altLang="en-US" dirty="0" smtClean="0"/>
                  <a:t>个物体</a:t>
                </a:r>
                <a:r>
                  <a:rPr lang="zh-CN" altLang="en-US" dirty="0"/>
                  <a:t>放入</a:t>
                </a:r>
                <a14:m>
                  <m:oMath xmlns:m="http://schemas.openxmlformats.org/officeDocument/2006/math">
                    <m:r>
                      <a:rPr lang="en-US" altLang="zh-CN" i="1" dirty="0" smtClean="0">
                        <a:latin typeface="Cambria Math" panose="02040503050406030204" pitchFamily="18" charset="0"/>
                      </a:rPr>
                      <m:t>𝑘</m:t>
                    </m:r>
                  </m:oMath>
                </a14:m>
                <a:r>
                  <a:rPr lang="zh-CN" altLang="en-US" dirty="0"/>
                  <a:t>个盒子，一定存在一个盒子包含了</a:t>
                </a:r>
                <a:r>
                  <a:rPr lang="zh-CN" altLang="en-US" dirty="0" smtClean="0"/>
                  <a:t>至少</a:t>
                </a:r>
                <a:r>
                  <a:rPr lang="en-US" altLang="zh-CN" dirty="0"/>
                  <a:t>⌈</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r>
                      <a:rPr lang="en-US" altLang="zh-CN" i="1" dirty="0" smtClean="0">
                        <a:latin typeface="Cambria Math" panose="02040503050406030204" pitchFamily="18" charset="0"/>
                      </a:rPr>
                      <m:t>𝑘</m:t>
                    </m:r>
                  </m:oMath>
                </a14:m>
                <a:r>
                  <a:rPr lang="en-US" altLang="zh-CN" dirty="0"/>
                  <a:t>⌉ </a:t>
                </a:r>
                <a:r>
                  <a:rPr lang="zh-CN" altLang="en-US" dirty="0" smtClean="0"/>
                  <a:t>个</a:t>
                </a:r>
                <a:r>
                  <a:rPr lang="zh-CN" altLang="en-US" dirty="0"/>
                  <a:t>物体</a:t>
                </a:r>
                <a:r>
                  <a:rPr lang="en-US" altLang="zh-CN" dirty="0" smtClean="0"/>
                  <a:t>.</a:t>
                </a:r>
              </a:p>
              <a:p>
                <a14:m>
                  <m:oMath xmlns:m="http://schemas.openxmlformats.org/officeDocument/2006/math">
                    <m:r>
                      <a:rPr lang="en-US" altLang="zh-CN" b="1" i="1" dirty="0" smtClean="0">
                        <a:solidFill>
                          <a:srgbClr val="C00000"/>
                        </a:solidFill>
                        <a:latin typeface="Cambria Math" panose="02040503050406030204" pitchFamily="18" charset="0"/>
                      </a:rPr>
                      <m:t>𝒓</m:t>
                    </m:r>
                  </m:oMath>
                </a14:m>
                <a:r>
                  <a:rPr lang="en-US" altLang="zh-CN" b="1" dirty="0" smtClean="0">
                    <a:solidFill>
                      <a:srgbClr val="C00000"/>
                    </a:solidFill>
                  </a:rPr>
                  <a:t>-</a:t>
                </a:r>
                <a:r>
                  <a:rPr lang="zh-CN" altLang="en-US" b="1" dirty="0" smtClean="0">
                    <a:solidFill>
                      <a:srgbClr val="C00000"/>
                    </a:solidFill>
                  </a:rPr>
                  <a:t>排列</a:t>
                </a:r>
                <a:r>
                  <a:rPr lang="en-US" altLang="zh-CN" dirty="0" smtClean="0"/>
                  <a:t>:</a:t>
                </a:r>
                <a14:m>
                  <m:oMath xmlns:m="http://schemas.openxmlformats.org/officeDocument/2006/math">
                    <m:r>
                      <a:rPr lang="en-US" altLang="zh-CN" i="1" dirty="0" smtClean="0">
                        <a:latin typeface="Cambria Math" panose="02040503050406030204" pitchFamily="18" charset="0"/>
                      </a:rPr>
                      <m:t>𝑃</m:t>
                    </m:r>
                  </m:oMath>
                </a14:m>
                <a:r>
                  <a:rPr lang="en-US" altLang="zh-CN" dirty="0" smtClean="0"/>
                  <a:t>(</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oMath>
                </a14:m>
                <a:endParaRPr lang="en-US" altLang="zh-CN" dirty="0" smtClean="0"/>
              </a:p>
              <a:p>
                <a14:m>
                  <m:oMath xmlns:m="http://schemas.openxmlformats.org/officeDocument/2006/math">
                    <m:r>
                      <a:rPr lang="en-US" altLang="zh-CN" b="1" i="1" dirty="0" smtClean="0">
                        <a:solidFill>
                          <a:srgbClr val="C00000"/>
                        </a:solidFill>
                        <a:latin typeface="Cambria Math" panose="02040503050406030204" pitchFamily="18" charset="0"/>
                      </a:rPr>
                      <m:t>𝒓</m:t>
                    </m:r>
                  </m:oMath>
                </a14:m>
                <a:r>
                  <a:rPr lang="en-US" altLang="zh-CN" b="1" dirty="0" smtClean="0">
                    <a:solidFill>
                      <a:srgbClr val="C00000"/>
                    </a:solidFill>
                  </a:rPr>
                  <a:t>-</a:t>
                </a:r>
                <a:r>
                  <a:rPr lang="zh-CN" altLang="en-US" b="1" dirty="0" smtClean="0">
                    <a:solidFill>
                      <a:srgbClr val="C00000"/>
                    </a:solidFill>
                  </a:rPr>
                  <a:t>组合</a:t>
                </a:r>
                <a:r>
                  <a:rPr lang="en-US" altLang="zh-CN" dirty="0" smtClean="0"/>
                  <a:t>:</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smtClean="0">
                        <a:latin typeface="Cambria Math" panose="02040503050406030204" pitchFamily="18" charset="0"/>
                      </a:rPr>
                      <m:t>)=</m:t>
                    </m:r>
                    <m:r>
                      <a:rPr lang="en-US" altLang="zh-CN" i="1" dirty="0">
                        <a:latin typeface="Cambria Math" panose="02040503050406030204" pitchFamily="18" charset="0"/>
                      </a:rPr>
                      <m:t>𝑛</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𝑟</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m:t>
                    </m:r>
                  </m:oMath>
                </a14:m>
                <a:endParaRPr lang="en-US" altLang="zh-CN" dirty="0"/>
              </a:p>
              <a:p>
                <a:r>
                  <a:rPr lang="zh-CN" altLang="en-US" b="1" dirty="0" smtClean="0">
                    <a:solidFill>
                      <a:srgbClr val="C00000"/>
                    </a:solidFill>
                  </a:rPr>
                  <a:t>二项式定理</a:t>
                </a:r>
                <a:r>
                  <a:rPr lang="zh-CN" altLang="en-US" dirty="0" smtClean="0"/>
                  <a:t>：</a:t>
                </a:r>
                <a:endParaRPr lang="en-US" altLang="zh-CN" dirty="0" smtClean="0"/>
              </a:p>
              <a:p>
                <a:pPr marL="0" indent="0">
                  <a:buNone/>
                </a:pPr>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121</a:t>
            </a:fld>
            <a:endParaRPr lang="zh-CN" altLang="en-US" dirty="0"/>
          </a:p>
        </p:txBody>
      </p:sp>
      <p:pic>
        <p:nvPicPr>
          <p:cNvPr id="7" name="Picture 7" descr="addin_tmp.png"/>
          <p:cNvPicPr>
            <a:picLocks noChangeAspect="1"/>
          </p:cNvPicPr>
          <p:nvPr>
            <p:custDataLst>
              <p:tags r:id="rId1"/>
            </p:custDataLst>
          </p:nvPr>
        </p:nvPicPr>
        <p:blipFill>
          <a:blip r:embed="rId4" cstate="print"/>
          <a:stretch>
            <a:fillRect/>
          </a:stretch>
        </p:blipFill>
        <p:spPr>
          <a:xfrm>
            <a:off x="1447800" y="4876800"/>
            <a:ext cx="9601200" cy="685928"/>
          </a:xfrm>
          <a:prstGeom prst="rect">
            <a:avLst/>
          </a:prstGeom>
        </p:spPr>
      </p:pic>
    </p:spTree>
    <p:extLst>
      <p:ext uri="{BB962C8B-B14F-4D97-AF65-F5344CB8AC3E}">
        <p14:creationId xmlns:p14="http://schemas.microsoft.com/office/powerpoint/2010/main" val="143673730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本章总结</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b="1" dirty="0" smtClean="0">
                    <a:solidFill>
                      <a:srgbClr val="C00000"/>
                    </a:solidFill>
                  </a:rPr>
                  <a:t>允许重复的排列</a:t>
                </a:r>
                <a:r>
                  <a:rPr lang="zh-CN" altLang="en-US" dirty="0" smtClean="0"/>
                  <a:t>：一个具有</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元素集合有</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𝑟</m:t>
                        </m:r>
                      </m:sup>
                    </m:sSup>
                  </m:oMath>
                </a14:m>
                <a:r>
                  <a:rPr lang="zh-CN" altLang="en-US" dirty="0" smtClean="0"/>
                  <a:t>排列</a:t>
                </a:r>
                <a:r>
                  <a:rPr lang="en-US" altLang="zh-CN" dirty="0" smtClean="0"/>
                  <a:t>.</a:t>
                </a:r>
              </a:p>
              <a:p>
                <a:r>
                  <a:rPr lang="zh-CN" altLang="en-US" b="1" dirty="0" smtClean="0">
                    <a:solidFill>
                      <a:srgbClr val="C00000"/>
                    </a:solidFill>
                  </a:rPr>
                  <a:t>允许重复的组合</a:t>
                </a:r>
                <a:r>
                  <a:rPr lang="zh-CN" altLang="en-US" dirty="0" smtClean="0"/>
                  <a:t>：</a:t>
                </a:r>
                <a:r>
                  <a:rPr lang="zh-CN" altLang="en-US" dirty="0"/>
                  <a:t>一个具有</a:t>
                </a:r>
                <a14:m>
                  <m:oMath xmlns:m="http://schemas.openxmlformats.org/officeDocument/2006/math">
                    <m:r>
                      <a:rPr lang="en-US" altLang="zh-CN" i="1" dirty="0" smtClean="0">
                        <a:latin typeface="Cambria Math" panose="02040503050406030204" pitchFamily="18" charset="0"/>
                      </a:rPr>
                      <m:t>𝑛</m:t>
                    </m:r>
                  </m:oMath>
                </a14:m>
                <a:r>
                  <a:rPr lang="zh-CN" altLang="en-US" dirty="0"/>
                  <a:t>元素集合</a:t>
                </a:r>
                <a:r>
                  <a:rPr lang="zh-CN" altLang="en-US" dirty="0" smtClean="0"/>
                  <a:t>有</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oMath>
                </a14:m>
                <a:r>
                  <a:rPr lang="zh-CN" altLang="en-US" dirty="0" smtClean="0"/>
                  <a:t>个</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组合</a:t>
                </a:r>
                <a:r>
                  <a:rPr lang="en-US" altLang="zh-CN" dirty="0" smtClean="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122</a:t>
            </a:fld>
            <a:endParaRPr lang="zh-CN" altLang="en-US" dirty="0"/>
          </a:p>
        </p:txBody>
      </p:sp>
    </p:spTree>
    <p:extLst>
      <p:ext uri="{BB962C8B-B14F-4D97-AF65-F5344CB8AC3E}">
        <p14:creationId xmlns:p14="http://schemas.microsoft.com/office/powerpoint/2010/main" val="20125103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基本的计数原则</a:t>
            </a:r>
            <a:r>
              <a:rPr lang="en-US" altLang="zh-CN" dirty="0" smtClean="0"/>
              <a:t>:</a:t>
            </a:r>
            <a:r>
              <a:rPr lang="zh-CN" altLang="en-US" dirty="0" smtClean="0"/>
              <a:t>求和法则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求和法则也可以用集合的语言来定义</a:t>
                </a:r>
                <a:r>
                  <a:rPr lang="en-US" altLang="zh-CN" dirty="0" smtClean="0"/>
                  <a:t>:</a:t>
                </a:r>
                <a:endParaRPr lang="en-US" dirty="0" smtClean="0"/>
              </a:p>
              <a:p>
                <a:pPr algn="just"/>
                <a:r>
                  <a:rPr lang="zh-CN" altLang="en-US" dirty="0" smtClean="0"/>
                  <a:t>如果</a:t>
                </a:r>
                <a14:m>
                  <m:oMath xmlns:m="http://schemas.openxmlformats.org/officeDocument/2006/math">
                    <m:r>
                      <a:rPr lang="en-US" altLang="zh-CN" i="1" dirty="0" smtClean="0">
                        <a:latin typeface="Cambria Math" panose="02040503050406030204" pitchFamily="18" charset="0"/>
                      </a:rPr>
                      <m:t>𝐴</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𝐵</m:t>
                    </m:r>
                  </m:oMath>
                </a14:m>
                <a:r>
                  <a:rPr lang="zh-CN" altLang="en-US" dirty="0" smtClean="0"/>
                  <a:t>是不相交的子集</a:t>
                </a:r>
                <a:r>
                  <a:rPr lang="en-US" altLang="zh-CN" dirty="0" smtClean="0"/>
                  <a:t>, </a:t>
                </a:r>
                <a:r>
                  <a:rPr lang="zh-CN" altLang="en-US" dirty="0" smtClean="0"/>
                  <a:t>那么其并集的元素数是每个集合的元素之和</a:t>
                </a:r>
                <a:r>
                  <a:rPr lang="en-US" altLang="zh-CN" dirty="0" smtClean="0"/>
                  <a:t>. </a:t>
                </a:r>
                <a:r>
                  <a:rPr lang="zh-CN" altLang="en-US" dirty="0" smtClean="0"/>
                  <a:t>令</a:t>
                </a:r>
                <a14:m>
                  <m:oMath xmlns:m="http://schemas.openxmlformats.org/officeDocument/2006/math">
                    <m:r>
                      <a:rPr lang="en-US" altLang="zh-CN" i="1" dirty="0" smtClean="0">
                        <a:latin typeface="Cambria Math" panose="02040503050406030204" pitchFamily="18" charset="0"/>
                      </a:rPr>
                      <m:t>𝑇</m:t>
                    </m:r>
                  </m:oMath>
                </a14:m>
                <a:r>
                  <a:rPr lang="zh-CN" altLang="en-US" dirty="0" smtClean="0"/>
                  <a:t>是从</a:t>
                </a:r>
                <a14:m>
                  <m:oMath xmlns:m="http://schemas.openxmlformats.org/officeDocument/2006/math">
                    <m:r>
                      <a:rPr lang="en-US" altLang="zh-CN" i="1" dirty="0" smtClean="0">
                        <a:latin typeface="Cambria Math" panose="02040503050406030204" pitchFamily="18" charset="0"/>
                      </a:rPr>
                      <m:t>𝐴</m:t>
                    </m:r>
                  </m:oMath>
                </a14:m>
                <a:r>
                  <a:rPr lang="zh-CN" altLang="en-US" dirty="0" smtClean="0"/>
                  <a:t>或</a:t>
                </a:r>
                <a14:m>
                  <m:oMath xmlns:m="http://schemas.openxmlformats.org/officeDocument/2006/math">
                    <m:r>
                      <a:rPr lang="en-US" altLang="zh-CN" i="1" dirty="0" smtClean="0">
                        <a:latin typeface="Cambria Math" panose="02040503050406030204" pitchFamily="18" charset="0"/>
                      </a:rPr>
                      <m:t>𝐵</m:t>
                    </m:r>
                  </m:oMath>
                </a14:m>
                <a:r>
                  <a:rPr lang="zh-CN" altLang="en-US" dirty="0" smtClean="0"/>
                  <a:t>中选择一个元素的任务</a:t>
                </a:r>
                <a:r>
                  <a:rPr lang="en-US" altLang="zh-CN" dirty="0" smtClean="0"/>
                  <a:t>, </a:t>
                </a:r>
                <a:r>
                  <a:rPr lang="zh-CN" altLang="en-US" dirty="0" smtClean="0"/>
                  <a:t>有</a:t>
                </a:r>
                <a:r>
                  <a:rPr lang="en-US" altLang="zh-CN" dirty="0" smtClean="0"/>
                  <a:t>|</a:t>
                </a:r>
                <a14:m>
                  <m:oMath xmlns:m="http://schemas.openxmlformats.org/officeDocument/2006/math">
                    <m:r>
                      <a:rPr lang="en-US" altLang="zh-CN" i="1" dirty="0" smtClean="0">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𝐵</m:t>
                    </m:r>
                  </m:oMath>
                </a14:m>
                <a:r>
                  <a:rPr lang="en-US" altLang="zh-CN" dirty="0" smtClean="0"/>
                  <a:t>|</a:t>
                </a:r>
                <a:r>
                  <a:rPr lang="zh-CN" altLang="en-US" dirty="0" smtClean="0"/>
                  <a:t>种方式执行</a:t>
                </a:r>
                <a14:m>
                  <m:oMath xmlns:m="http://schemas.openxmlformats.org/officeDocument/2006/math">
                    <m:r>
                      <a:rPr lang="en-US" altLang="zh-CN" i="1" dirty="0" smtClean="0">
                        <a:latin typeface="Cambria Math" panose="02040503050406030204" pitchFamily="18" charset="0"/>
                      </a:rPr>
                      <m:t>𝑇</m:t>
                    </m:r>
                  </m:oMath>
                </a14:m>
                <a:r>
                  <a:rPr lang="en-US" altLang="zh-CN" dirty="0" smtClean="0"/>
                  <a:t>. </a:t>
                </a:r>
                <a:r>
                  <a:rPr lang="zh-CN" altLang="en-US" dirty="0" smtClean="0"/>
                  <a:t>由于两个任务不能同时执行</a:t>
                </a:r>
                <a:r>
                  <a:rPr lang="en-US" altLang="zh-CN" dirty="0" smtClean="0"/>
                  <a:t>, </a:t>
                </a:r>
                <a:r>
                  <a:rPr lang="zh-CN" altLang="en-US" dirty="0" smtClean="0"/>
                  <a:t>所以从集合中选择一个元素的方式数</a:t>
                </a:r>
                <a:r>
                  <a:rPr lang="en-US" altLang="zh-CN" dirty="0" smtClean="0"/>
                  <a:t>, </a:t>
                </a:r>
                <a:r>
                  <a:rPr lang="zh-CN" altLang="en-US" dirty="0" smtClean="0"/>
                  <a:t>即为在并集中的元素</a:t>
                </a:r>
                <a:r>
                  <a:rPr lang="en-US" altLang="zh-CN" dirty="0" smtClean="0"/>
                  <a:t>, </a:t>
                </a:r>
                <a:r>
                  <a:rPr lang="zh-CN" altLang="en-US" dirty="0" smtClean="0"/>
                  <a:t>等于</a:t>
                </a:r>
                <a:r>
                  <a:rPr lang="en-US" altLang="zh-CN" dirty="0" smtClean="0"/>
                  <a:t>|</a:t>
                </a:r>
                <a14:m>
                  <m:oMath xmlns:m="http://schemas.openxmlformats.org/officeDocument/2006/math">
                    <m:r>
                      <a:rPr lang="en-US" altLang="zh-CN" i="1" dirty="0" smtClean="0">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𝐵</m:t>
                    </m:r>
                  </m:oMath>
                </a14:m>
                <a:r>
                  <a:rPr lang="en-US" altLang="zh-CN" dirty="0" smtClean="0"/>
                  <a:t>|= |</a:t>
                </a:r>
                <a14:m>
                  <m:oMath xmlns:m="http://schemas.openxmlformats.org/officeDocument/2006/math">
                    <m:r>
                      <a:rPr lang="en-US" altLang="zh-CN" i="1" dirty="0" smtClean="0">
                        <a:latin typeface="Cambria Math" panose="02040503050406030204" pitchFamily="18" charset="0"/>
                      </a:rPr>
                      <m:t>𝐴</m:t>
                    </m:r>
                  </m:oMath>
                </a14:m>
                <a:r>
                  <a:rPr lang="en-US" altLang="zh-CN" dirty="0" smtClean="0"/>
                  <a:t>| + |</a:t>
                </a:r>
                <a14:m>
                  <m:oMath xmlns:m="http://schemas.openxmlformats.org/officeDocument/2006/math">
                    <m:r>
                      <a:rPr lang="en-US" altLang="zh-CN" i="1" dirty="0" smtClean="0">
                        <a:latin typeface="Cambria Math" panose="02040503050406030204" pitchFamily="18" charset="0"/>
                      </a:rPr>
                      <m:t>𝐵</m:t>
                    </m:r>
                  </m:oMath>
                </a14:m>
                <a:r>
                  <a:rPr lang="en-US" altLang="zh-CN" dirty="0" smtClean="0"/>
                  <a:t>| , </a:t>
                </a:r>
                <a:r>
                  <a:rPr lang="zh-CN" altLang="en-US" dirty="0" smtClean="0"/>
                  <a:t>其中</a:t>
                </a:r>
                <a14:m>
                  <m:oMath xmlns:m="http://schemas.openxmlformats.org/officeDocument/2006/math">
                    <m:r>
                      <a:rPr lang="en-US" altLang="zh-CN" i="1" dirty="0" smtClean="0">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oMath>
                </a14:m>
                <a:r>
                  <a:rPr lang="en-US" altLang="zh-CN" dirty="0" smtClean="0"/>
                  <a:t>.</a:t>
                </a:r>
              </a:p>
              <a:p>
                <a:pPr algn="just"/>
                <a:r>
                  <a:rPr lang="zh-CN" altLang="en-US" dirty="0" smtClean="0"/>
                  <a:t>更一般地</a:t>
                </a:r>
                <a:r>
                  <a:rPr lang="en-US" altLang="zh-CN" dirty="0" smtClean="0"/>
                  <a:t>, </a:t>
                </a:r>
                <a:r>
                  <a:rPr lang="zh-CN" altLang="en-US" dirty="0" smtClean="0"/>
                  <a:t>任务从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oMath>
                </a14:m>
                <a:r>
                  <a:rPr lang="zh-CN" altLang="en-US" dirty="0" smtClean="0"/>
                  <a:t>中选择一个元素</a:t>
                </a:r>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𝑚</m:t>
                        </m:r>
                      </m:sub>
                    </m:sSub>
                  </m:oMath>
                </a14:m>
                <a:r>
                  <a:rPr lang="en-US" altLang="zh-CN" dirty="0" smtClean="0"/>
                  <a:t>, </a:t>
                </a:r>
                <a:r>
                  <a:rPr lang="zh-CN" altLang="en-US" dirty="0" smtClean="0"/>
                  <a:t>那么等于</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oMath>
                </a14:m>
                <a:r>
                  <a:rPr lang="en-US" altLang="zh-CN" dirty="0" smtClean="0"/>
                  <a: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𝑚</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oMath>
                </a14:m>
                <a:r>
                  <a:rPr lang="en-US" altLang="zh-CN" dirty="0" smtClean="0"/>
                  <a:t> ,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𝑗</m:t>
                        </m:r>
                      </m:sub>
                    </m:sSub>
                    <m:r>
                      <a:rPr lang="en-US" altLang="zh-CN" i="1" smtClean="0">
                        <a:latin typeface="Cambria Math" panose="02040503050406030204" pitchFamily="18" charset="0"/>
                        <a:ea typeface="Cambria Math" panose="02040503050406030204" pitchFamily="18" charset="0"/>
                      </a:rPr>
                      <m:t>=∅</m:t>
                    </m:r>
                  </m:oMath>
                </a14:m>
                <a:r>
                  <a:rPr lang="zh-CN" altLang="en-US" dirty="0" smtClean="0"/>
                  <a:t>对于所有的</a:t>
                </a:r>
                <a14:m>
                  <m:oMath xmlns:m="http://schemas.openxmlformats.org/officeDocument/2006/math">
                    <m:r>
                      <a:rPr lang="en-US" altLang="zh-CN" i="1">
                        <a:latin typeface="Cambria Math" panose="02040503050406030204" pitchFamily="18" charset="0"/>
                      </a:rPr>
                      <m:t>𝑖</m:t>
                    </m:r>
                  </m:oMath>
                </a14:m>
                <a:r>
                  <a:rPr lang="en-US" altLang="zh-CN" dirty="0" smtClean="0"/>
                  <a:t>, </a:t>
                </a:r>
                <a14:m>
                  <m:oMath xmlns:m="http://schemas.openxmlformats.org/officeDocument/2006/math">
                    <m:r>
                      <a:rPr lang="en-US" altLang="zh-CN" i="1">
                        <a:latin typeface="Cambria Math" panose="02040503050406030204" pitchFamily="18" charset="0"/>
                      </a:rPr>
                      <m:t>𝑗</m:t>
                    </m:r>
                  </m:oMath>
                </a14:m>
                <a:r>
                  <a:rPr lang="en-US" altLang="zh-CN" dirty="0" smtClean="0"/>
                  <a:t>. </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D1E041A-0F51-47A9-B436-E41C471D33DF}" type="datetime1">
              <a:rPr lang="zh-CN" altLang="en-US" smtClean="0"/>
              <a:pPr/>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13</a:t>
            </a:fld>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762000" y="5933322"/>
                <a:ext cx="5646097" cy="400110"/>
              </a:xfrm>
              <a:prstGeom prst="rect">
                <a:avLst/>
              </a:prstGeom>
              <a:noFill/>
            </p:spPr>
            <p:txBody>
              <a:bodyPr wrap="none" rtlCol="0">
                <a:spAutoFit/>
              </a:bodyPr>
              <a:lstStyle/>
              <a:p>
                <a:r>
                  <a:rPr lang="en-US" altLang="zh-CN" sz="2000" dirty="0" smtClean="0"/>
                  <a:t>【</a:t>
                </a:r>
                <a:r>
                  <a:rPr lang="zh-CN" altLang="en-US" sz="2000" dirty="0" smtClean="0"/>
                  <a:t>相关基础知识：子集、并集</a:t>
                </a:r>
                <a14:m>
                  <m:oMath xmlns:m="http://schemas.openxmlformats.org/officeDocument/2006/math">
                    <m:r>
                      <a:rPr lang="en-US" altLang="zh-CN" sz="2000" i="1">
                        <a:latin typeface="Cambria Math" panose="02040503050406030204" pitchFamily="18" charset="0"/>
                        <a:ea typeface="Cambria Math" panose="02040503050406030204" pitchFamily="18" charset="0"/>
                      </a:rPr>
                      <m:t>∪</m:t>
                    </m:r>
                  </m:oMath>
                </a14:m>
                <a:r>
                  <a:rPr lang="zh-CN" altLang="en-US" sz="2000" dirty="0" smtClean="0"/>
                  <a:t>、交集</a:t>
                </a:r>
                <a14:m>
                  <m:oMath xmlns:m="http://schemas.openxmlformats.org/officeDocument/2006/math">
                    <m:r>
                      <a:rPr lang="en-US" altLang="zh-CN" sz="2000" i="1">
                        <a:latin typeface="Cambria Math" panose="02040503050406030204" pitchFamily="18" charset="0"/>
                        <a:ea typeface="Cambria Math" panose="02040503050406030204" pitchFamily="18" charset="0"/>
                      </a:rPr>
                      <m:t>∩</m:t>
                    </m:r>
                  </m:oMath>
                </a14:m>
                <a:r>
                  <a:rPr lang="zh-CN" altLang="en-US" sz="2000" dirty="0" smtClean="0"/>
                  <a:t>的概念</a:t>
                </a:r>
                <a:r>
                  <a:rPr lang="en-US" altLang="zh-CN" sz="2000" dirty="0" smtClean="0"/>
                  <a:t>】</a:t>
                </a:r>
                <a:endParaRPr lang="zh-CN" altLang="en-US"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762000" y="5933322"/>
                <a:ext cx="5646097" cy="400110"/>
              </a:xfrm>
              <a:prstGeom prst="rect">
                <a:avLst/>
              </a:prstGeom>
              <a:blipFill>
                <a:blip r:embed="rId3"/>
                <a:stretch>
                  <a:fillRect l="-1080" t="-7576" r="-648" b="-2575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求和法则</a:t>
            </a:r>
            <a:endParaRPr lang="en-US" dirty="0"/>
          </a:p>
        </p:txBody>
      </p:sp>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例</a:t>
            </a:r>
            <a:r>
              <a:rPr lang="en-US" dirty="0" smtClean="0"/>
              <a:t>:</a:t>
            </a:r>
            <a:r>
              <a:rPr lang="zh-CN" altLang="en-US" dirty="0" smtClean="0"/>
              <a:t>假定要选择</a:t>
            </a:r>
            <a:r>
              <a:rPr lang="zh-CN" altLang="en-US" b="1" dirty="0" smtClean="0">
                <a:solidFill>
                  <a:srgbClr val="C00000"/>
                </a:solidFill>
              </a:rPr>
              <a:t>一位</a:t>
            </a:r>
            <a:r>
              <a:rPr lang="zh-CN" altLang="en-US" dirty="0" smtClean="0"/>
              <a:t>教师或学生作为校委会的代表</a:t>
            </a:r>
            <a:r>
              <a:rPr lang="en-US" altLang="zh-CN" dirty="0" smtClean="0"/>
              <a:t>. </a:t>
            </a:r>
            <a:r>
              <a:rPr lang="zh-CN" altLang="en-US" dirty="0" smtClean="0"/>
              <a:t>现在有</a:t>
            </a:r>
            <a:r>
              <a:rPr lang="en-US" altLang="zh-CN" dirty="0" smtClean="0"/>
              <a:t>37</a:t>
            </a:r>
            <a:r>
              <a:rPr lang="zh-CN" altLang="en-US" dirty="0" smtClean="0"/>
              <a:t>位教师候选人</a:t>
            </a:r>
            <a:r>
              <a:rPr lang="en-US" altLang="zh-CN" dirty="0" smtClean="0"/>
              <a:t>, 83</a:t>
            </a:r>
            <a:r>
              <a:rPr lang="zh-CN" altLang="en-US" dirty="0" smtClean="0"/>
              <a:t>位学生候选人</a:t>
            </a:r>
            <a:r>
              <a:rPr lang="en-US" altLang="zh-CN" dirty="0" smtClean="0"/>
              <a:t>. </a:t>
            </a:r>
            <a:r>
              <a:rPr lang="zh-CN" altLang="en-US" dirty="0" smtClean="0"/>
              <a:t>那么这个代表有多少种不同的选择呢？</a:t>
            </a:r>
            <a:endParaRPr lang="en-US" altLang="zh-CN" dirty="0" smtClean="0"/>
          </a:p>
          <a:p>
            <a:r>
              <a:rPr lang="zh-CN" altLang="en-US" dirty="0" smtClean="0"/>
              <a:t>解</a:t>
            </a:r>
            <a:r>
              <a:rPr lang="en-US" altLang="zh-CN" dirty="0" smtClean="0"/>
              <a:t>:</a:t>
            </a:r>
          </a:p>
          <a:p>
            <a:pPr lvl="1">
              <a:lnSpc>
                <a:spcPct val="100000"/>
              </a:lnSpc>
            </a:pPr>
            <a:r>
              <a:rPr lang="zh-CN" altLang="en-US" dirty="0"/>
              <a:t>完成第一项任务</a:t>
            </a:r>
            <a:r>
              <a:rPr lang="en-US" altLang="zh-CN" dirty="0"/>
              <a:t>, </a:t>
            </a:r>
            <a:r>
              <a:rPr lang="zh-CN" altLang="en-US" dirty="0"/>
              <a:t>选一位教师有</a:t>
            </a:r>
            <a:r>
              <a:rPr lang="en-US" altLang="zh-CN" dirty="0"/>
              <a:t>37</a:t>
            </a:r>
            <a:r>
              <a:rPr lang="zh-CN" altLang="en-US" dirty="0"/>
              <a:t>种方式</a:t>
            </a:r>
            <a:r>
              <a:rPr lang="en-US" altLang="zh-CN" dirty="0"/>
              <a:t>. </a:t>
            </a:r>
          </a:p>
          <a:p>
            <a:pPr lvl="1">
              <a:lnSpc>
                <a:spcPct val="100000"/>
              </a:lnSpc>
            </a:pPr>
            <a:r>
              <a:rPr lang="zh-CN" altLang="en-US" dirty="0"/>
              <a:t>完成第二项任务</a:t>
            </a:r>
            <a:r>
              <a:rPr lang="en-US" altLang="zh-CN" dirty="0"/>
              <a:t>, </a:t>
            </a:r>
            <a:r>
              <a:rPr lang="zh-CN" altLang="en-US" dirty="0"/>
              <a:t>选一位学生有</a:t>
            </a:r>
            <a:r>
              <a:rPr lang="en-US" altLang="zh-CN" dirty="0"/>
              <a:t>83</a:t>
            </a:r>
            <a:r>
              <a:rPr lang="zh-CN" altLang="en-US" dirty="0"/>
              <a:t>种方式</a:t>
            </a:r>
            <a:r>
              <a:rPr lang="en-US" altLang="zh-CN" dirty="0"/>
              <a:t>. </a:t>
            </a:r>
          </a:p>
          <a:p>
            <a:pPr lvl="1">
              <a:lnSpc>
                <a:spcPct val="100000"/>
              </a:lnSpc>
            </a:pPr>
            <a:r>
              <a:rPr lang="zh-CN" altLang="en-US" dirty="0"/>
              <a:t>根据求和法则</a:t>
            </a:r>
            <a:r>
              <a:rPr lang="en-US" altLang="zh-CN" dirty="0"/>
              <a:t>, </a:t>
            </a:r>
            <a:r>
              <a:rPr lang="zh-CN" altLang="en-US" dirty="0"/>
              <a:t>共有</a:t>
            </a:r>
            <a:r>
              <a:rPr lang="en-US" dirty="0"/>
              <a:t>37 + 83 = 120</a:t>
            </a:r>
            <a:r>
              <a:rPr lang="zh-CN" altLang="en-US" dirty="0"/>
              <a:t>种不同的方式来挑选这个代表</a:t>
            </a:r>
            <a:r>
              <a:rPr lang="en-US" altLang="zh-CN" dirty="0"/>
              <a:t>.</a:t>
            </a:r>
            <a:endParaRPr lang="en-US" dirty="0"/>
          </a:p>
          <a:p>
            <a:pPr lvl="1">
              <a:lnSpc>
                <a:spcPct val="100000"/>
              </a:lnSpc>
            </a:pPr>
            <a:endParaRPr lang="en-US" dirty="0"/>
          </a:p>
        </p:txBody>
      </p:sp>
      <p:sp>
        <p:nvSpPr>
          <p:cNvPr id="4" name="日期占位符 3"/>
          <p:cNvSpPr>
            <a:spLocks noGrp="1"/>
          </p:cNvSpPr>
          <p:nvPr>
            <p:ph type="dt" sz="half" idx="10"/>
          </p:nvPr>
        </p:nvSpPr>
        <p:spPr/>
        <p:txBody>
          <a:bodyPr/>
          <a:lstStyle/>
          <a:p>
            <a:fld id="{60B0E407-1109-4DD3-8B72-437F42A6F6EA}"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14</a:t>
            </a:fld>
            <a:endParaRPr lang="zh-CN" altLang="en-US" dirty="0"/>
          </a:p>
        </p:txBody>
      </p:sp>
    </p:spTree>
    <p:extLst>
      <p:ext uri="{BB962C8B-B14F-4D97-AF65-F5344CB8AC3E}">
        <p14:creationId xmlns:p14="http://schemas.microsoft.com/office/powerpoint/2010/main" val="184989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求和法则</a:t>
            </a:r>
            <a:endParaRPr lang="en-US" dirty="0"/>
          </a:p>
        </p:txBody>
      </p:sp>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例</a:t>
            </a:r>
            <a:r>
              <a:rPr lang="en-US" dirty="0" smtClean="0"/>
              <a:t>: </a:t>
            </a:r>
            <a:r>
              <a:rPr lang="zh-CN" altLang="en-US" dirty="0" smtClean="0"/>
              <a:t>一个学生可以从</a:t>
            </a:r>
            <a:r>
              <a:rPr lang="zh-CN" altLang="en-US" b="1" dirty="0" smtClean="0">
                <a:solidFill>
                  <a:srgbClr val="C00000"/>
                </a:solidFill>
              </a:rPr>
              <a:t>三个表</a:t>
            </a:r>
            <a:r>
              <a:rPr lang="zh-CN" altLang="en-US" dirty="0" smtClean="0"/>
              <a:t>中的</a:t>
            </a:r>
            <a:r>
              <a:rPr lang="zh-CN" altLang="en-US" b="1" dirty="0" smtClean="0">
                <a:solidFill>
                  <a:srgbClr val="C00000"/>
                </a:solidFill>
              </a:rPr>
              <a:t>一个表中</a:t>
            </a:r>
            <a:r>
              <a:rPr lang="zh-CN" altLang="en-US" dirty="0" smtClean="0"/>
              <a:t>选择</a:t>
            </a:r>
            <a:r>
              <a:rPr lang="zh-CN" altLang="en-US" b="1" dirty="0" smtClean="0">
                <a:solidFill>
                  <a:srgbClr val="C00000"/>
                </a:solidFill>
              </a:rPr>
              <a:t>一个</a:t>
            </a:r>
            <a:r>
              <a:rPr lang="zh-CN" altLang="en-US" dirty="0" smtClean="0"/>
              <a:t>课题来完成作业</a:t>
            </a:r>
            <a:r>
              <a:rPr lang="en-US" altLang="zh-CN" dirty="0" smtClean="0"/>
              <a:t>.</a:t>
            </a:r>
            <a:r>
              <a:rPr lang="zh-CN" altLang="en-US" dirty="0" smtClean="0"/>
              <a:t>三个表中分别有</a:t>
            </a:r>
            <a:r>
              <a:rPr lang="en-US" altLang="zh-CN" dirty="0" smtClean="0"/>
              <a:t>23,15,19</a:t>
            </a:r>
            <a:r>
              <a:rPr lang="zh-CN" altLang="en-US" dirty="0" smtClean="0"/>
              <a:t>个课题</a:t>
            </a:r>
            <a:r>
              <a:rPr lang="en-US" altLang="zh-CN" dirty="0" smtClean="0"/>
              <a:t>, </a:t>
            </a:r>
            <a:r>
              <a:rPr lang="zh-CN" altLang="en-US" dirty="0" smtClean="0"/>
              <a:t>那么这个学生有多少种选择方案呢？</a:t>
            </a:r>
            <a:endParaRPr lang="en-US" altLang="zh-CN" dirty="0" smtClean="0"/>
          </a:p>
          <a:p>
            <a:r>
              <a:rPr lang="zh-CN" altLang="en-US" dirty="0" smtClean="0"/>
              <a:t>解</a:t>
            </a:r>
            <a:r>
              <a:rPr lang="en-US" altLang="zh-CN" dirty="0" smtClean="0"/>
              <a:t>:</a:t>
            </a:r>
          </a:p>
          <a:p>
            <a:pPr lvl="1">
              <a:lnSpc>
                <a:spcPct val="100000"/>
              </a:lnSpc>
            </a:pPr>
            <a:r>
              <a:rPr lang="zh-CN" altLang="en-US" dirty="0"/>
              <a:t>该学生可以从第一个表中选择课题</a:t>
            </a:r>
            <a:r>
              <a:rPr lang="en-US" altLang="zh-CN" dirty="0"/>
              <a:t>, </a:t>
            </a:r>
            <a:r>
              <a:rPr lang="zh-CN" altLang="en-US" dirty="0"/>
              <a:t>有</a:t>
            </a:r>
            <a:r>
              <a:rPr lang="en-US" altLang="zh-CN" dirty="0"/>
              <a:t>23</a:t>
            </a:r>
            <a:r>
              <a:rPr lang="zh-CN" altLang="en-US" dirty="0"/>
              <a:t>种可能</a:t>
            </a:r>
            <a:r>
              <a:rPr lang="en-US" altLang="zh-CN" dirty="0"/>
              <a:t>;</a:t>
            </a:r>
          </a:p>
          <a:p>
            <a:pPr lvl="1">
              <a:lnSpc>
                <a:spcPct val="100000"/>
              </a:lnSpc>
            </a:pPr>
            <a:r>
              <a:rPr lang="zh-CN" altLang="en-US" dirty="0"/>
              <a:t>也可以从第二个表中选择课题</a:t>
            </a:r>
            <a:r>
              <a:rPr lang="en-US" altLang="zh-CN" dirty="0" smtClean="0"/>
              <a:t>, </a:t>
            </a:r>
            <a:r>
              <a:rPr lang="zh-CN" altLang="en-US" dirty="0" smtClean="0"/>
              <a:t>有</a:t>
            </a:r>
            <a:r>
              <a:rPr lang="en-US" altLang="zh-CN" dirty="0"/>
              <a:t>15</a:t>
            </a:r>
            <a:r>
              <a:rPr lang="zh-CN" altLang="en-US" dirty="0"/>
              <a:t>种可能</a:t>
            </a:r>
            <a:r>
              <a:rPr lang="en-US" altLang="zh-CN" dirty="0"/>
              <a:t>;</a:t>
            </a:r>
          </a:p>
          <a:p>
            <a:pPr lvl="1">
              <a:lnSpc>
                <a:spcPct val="100000"/>
              </a:lnSpc>
            </a:pPr>
            <a:r>
              <a:rPr lang="zh-CN" altLang="en-US" dirty="0"/>
              <a:t>也可以从第三个表中选择课题</a:t>
            </a:r>
            <a:r>
              <a:rPr lang="en-US" altLang="zh-CN" dirty="0" smtClean="0"/>
              <a:t>, </a:t>
            </a:r>
            <a:r>
              <a:rPr lang="zh-CN" altLang="en-US" dirty="0" smtClean="0"/>
              <a:t>有</a:t>
            </a:r>
            <a:r>
              <a:rPr lang="en-US" altLang="zh-CN" dirty="0"/>
              <a:t>19</a:t>
            </a:r>
            <a:r>
              <a:rPr lang="zh-CN" altLang="en-US" dirty="0"/>
              <a:t>种可能</a:t>
            </a:r>
            <a:r>
              <a:rPr lang="en-US" altLang="zh-CN" dirty="0"/>
              <a:t>.</a:t>
            </a:r>
          </a:p>
          <a:p>
            <a:pPr lvl="1">
              <a:lnSpc>
                <a:spcPct val="100000"/>
              </a:lnSpc>
            </a:pPr>
            <a:r>
              <a:rPr lang="zh-CN" altLang="en-US" dirty="0"/>
              <a:t>因此</a:t>
            </a:r>
            <a:r>
              <a:rPr lang="en-US" altLang="zh-CN" dirty="0"/>
              <a:t>, </a:t>
            </a:r>
            <a:r>
              <a:rPr lang="zh-CN" altLang="en-US" dirty="0"/>
              <a:t>共有</a:t>
            </a:r>
            <a:r>
              <a:rPr lang="en-US" altLang="zh-CN" dirty="0"/>
              <a:t>23+15+19=57</a:t>
            </a:r>
            <a:r>
              <a:rPr lang="zh-CN" altLang="en-US" dirty="0"/>
              <a:t>种不同的方案</a:t>
            </a:r>
            <a:r>
              <a:rPr lang="en-US" altLang="zh-CN" dirty="0"/>
              <a:t>.</a:t>
            </a:r>
            <a:endParaRPr lang="en-US" dirty="0"/>
          </a:p>
        </p:txBody>
      </p:sp>
      <p:sp>
        <p:nvSpPr>
          <p:cNvPr id="4" name="日期占位符 3"/>
          <p:cNvSpPr>
            <a:spLocks noGrp="1"/>
          </p:cNvSpPr>
          <p:nvPr>
            <p:ph type="dt" sz="half" idx="10"/>
          </p:nvPr>
        </p:nvSpPr>
        <p:spPr/>
        <p:txBody>
          <a:bodyPr/>
          <a:lstStyle/>
          <a:p>
            <a:fld id="{60B0E407-1109-4DD3-8B72-437F42A6F6EA}" type="datetime1">
              <a:rPr lang="zh-CN" altLang="en-US" smtClean="0"/>
              <a:t>2023/9/25</a:t>
            </a:fld>
            <a:endParaRPr lang="zh-CN" altLang="en-US" dirty="0"/>
          </a:p>
        </p:txBody>
      </p:sp>
      <p:sp>
        <p:nvSpPr>
          <p:cNvPr id="5" name="页脚占位符 4"/>
          <p:cNvSpPr>
            <a:spLocks noGrp="1"/>
          </p:cNvSpPr>
          <p:nvPr>
            <p:ph type="ftr" sz="quarter" idx="11"/>
          </p:nvPr>
        </p:nvSpPr>
        <p:spPr>
          <a:xfrm>
            <a:off x="7086600" y="6422088"/>
            <a:ext cx="4876800" cy="457164"/>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15</a:t>
            </a:fld>
            <a:endParaRPr lang="zh-CN" altLang="en-US" dirty="0"/>
          </a:p>
        </p:txBody>
      </p:sp>
    </p:spTree>
    <p:extLst>
      <p:ext uri="{BB962C8B-B14F-4D97-AF65-F5344CB8AC3E}">
        <p14:creationId xmlns:p14="http://schemas.microsoft.com/office/powerpoint/2010/main" val="5421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复杂的计数问题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前面分别讲述了</a:t>
                </a:r>
                <a:r>
                  <a:rPr lang="zh-CN" altLang="en-US" b="1" dirty="0" smtClean="0"/>
                  <a:t>乘积法则</a:t>
                </a:r>
                <a:r>
                  <a:rPr lang="zh-CN" altLang="en-US" dirty="0" smtClean="0"/>
                  <a:t>和</a:t>
                </a:r>
                <a:r>
                  <a:rPr lang="zh-CN" altLang="en-US" b="1" dirty="0" smtClean="0"/>
                  <a:t>求和法则</a:t>
                </a:r>
                <a:r>
                  <a:rPr lang="en-US" altLang="zh-CN" dirty="0" smtClean="0"/>
                  <a:t>. </a:t>
                </a:r>
                <a:r>
                  <a:rPr lang="zh-CN" altLang="en-US" dirty="0" smtClean="0"/>
                  <a:t>但是现实中很多计数问题不能仅仅只使用</a:t>
                </a:r>
                <a:r>
                  <a:rPr lang="zh-CN" altLang="en-US" b="1" dirty="0" smtClean="0">
                    <a:solidFill>
                      <a:srgbClr val="C00000"/>
                    </a:solidFill>
                  </a:rPr>
                  <a:t>乘积</a:t>
                </a:r>
                <a:r>
                  <a:rPr lang="zh-CN" altLang="en-US" dirty="0" smtClean="0"/>
                  <a:t>法则</a:t>
                </a:r>
                <a:r>
                  <a:rPr lang="en-US" altLang="zh-CN" dirty="0" smtClean="0"/>
                  <a:t>(</a:t>
                </a:r>
                <a:r>
                  <a:rPr lang="zh-CN" altLang="en-US" b="1" dirty="0">
                    <a:solidFill>
                      <a:srgbClr val="C00000"/>
                    </a:solidFill>
                  </a:rPr>
                  <a:t>分步</a:t>
                </a:r>
                <a:r>
                  <a:rPr lang="en-US" altLang="zh-CN" dirty="0" smtClean="0"/>
                  <a:t>)</a:t>
                </a:r>
                <a:r>
                  <a:rPr lang="zh-CN" altLang="en-US" dirty="0" smtClean="0"/>
                  <a:t>或</a:t>
                </a:r>
                <a:r>
                  <a:rPr lang="zh-CN" altLang="en-US" b="1" dirty="0" smtClean="0">
                    <a:solidFill>
                      <a:srgbClr val="C00000"/>
                    </a:solidFill>
                  </a:rPr>
                  <a:t>求和</a:t>
                </a:r>
                <a:r>
                  <a:rPr lang="zh-CN" altLang="en-US" dirty="0" smtClean="0"/>
                  <a:t>法则</a:t>
                </a:r>
                <a:r>
                  <a:rPr lang="en-US" altLang="zh-CN" dirty="0" smtClean="0"/>
                  <a:t>(</a:t>
                </a:r>
                <a:r>
                  <a:rPr lang="zh-CN" altLang="en-US" b="1" dirty="0" smtClean="0">
                    <a:solidFill>
                      <a:srgbClr val="C00000"/>
                    </a:solidFill>
                  </a:rPr>
                  <a:t>分类</a:t>
                </a:r>
                <a:r>
                  <a:rPr lang="en-US" altLang="zh-CN" dirty="0" smtClean="0"/>
                  <a:t>)</a:t>
                </a:r>
                <a:r>
                  <a:rPr lang="zh-CN" altLang="en-US" dirty="0" smtClean="0"/>
                  <a:t>就能求解</a:t>
                </a:r>
                <a:r>
                  <a:rPr lang="en-US" altLang="zh-CN" dirty="0" smtClean="0"/>
                  <a:t>. </a:t>
                </a:r>
                <a:r>
                  <a:rPr lang="zh-CN" altLang="en-US" dirty="0" smtClean="0"/>
                  <a:t>许多复杂的问题可能需要同时使用两个法则</a:t>
                </a:r>
                <a:r>
                  <a:rPr lang="en-US" altLang="zh-CN" dirty="0" smtClean="0"/>
                  <a:t>(</a:t>
                </a:r>
                <a:r>
                  <a:rPr lang="zh-CN" altLang="en-US" b="1" dirty="0" smtClean="0">
                    <a:solidFill>
                      <a:srgbClr val="C00000"/>
                    </a:solidFill>
                  </a:rPr>
                  <a:t>结合使用</a:t>
                </a:r>
                <a:r>
                  <a:rPr lang="en-US" altLang="zh-CN" dirty="0" smtClean="0"/>
                  <a:t>).</a:t>
                </a:r>
                <a:r>
                  <a:rPr lang="en-US" dirty="0" smtClean="0"/>
                  <a:t>  </a:t>
                </a:r>
              </a:p>
              <a:p>
                <a:pPr algn="just"/>
                <a:r>
                  <a:rPr lang="zh-CN" altLang="en-US" dirty="0" smtClean="0"/>
                  <a:t>例</a:t>
                </a:r>
                <a:r>
                  <a:rPr lang="en-US" altLang="zh-CN" dirty="0" smtClean="0"/>
                  <a:t>:</a:t>
                </a:r>
                <a:r>
                  <a:rPr lang="zh-CN" altLang="en-US" dirty="0" smtClean="0"/>
                  <a:t>某编程语言中变量要求要么是单个英文字母</a:t>
                </a:r>
                <a:r>
                  <a:rPr lang="en-US" altLang="zh-CN" dirty="0" smtClean="0"/>
                  <a:t>, </a:t>
                </a:r>
                <a:r>
                  <a:rPr lang="zh-CN" altLang="en-US" dirty="0" smtClean="0"/>
                  <a:t>要么一个英文字母后面跟着一个数字</a:t>
                </a:r>
                <a:r>
                  <a:rPr lang="en-US" altLang="zh-CN" dirty="0" smtClean="0"/>
                  <a:t>. </a:t>
                </a:r>
                <a:r>
                  <a:rPr lang="zh-CN" altLang="en-US" dirty="0" smtClean="0"/>
                  <a:t>请问共有多少种不同的变量？</a:t>
                </a:r>
                <a:endParaRPr lang="en-US" altLang="zh-CN" dirty="0" smtClean="0"/>
              </a:p>
              <a:p>
                <a:pPr algn="just"/>
                <a:r>
                  <a:rPr lang="zh-CN" altLang="en-US" dirty="0" smtClean="0"/>
                  <a:t>解</a:t>
                </a:r>
                <a:r>
                  <a:rPr lang="en-US" altLang="zh-CN" dirty="0" smtClean="0"/>
                  <a:t>:</a:t>
                </a:r>
                <a14:m>
                  <m:oMath xmlns:m="http://schemas.openxmlformats.org/officeDocument/2006/math">
                    <m:r>
                      <a:rPr lang="en-US" altLang="zh-CN" i="1" dirty="0" smtClean="0">
                        <a:latin typeface="Cambria Math" panose="02040503050406030204" pitchFamily="18" charset="0"/>
                      </a:rPr>
                      <m:t>𝑉</m:t>
                    </m:r>
                  </m:oMath>
                </a14:m>
                <a:r>
                  <a:rPr lang="zh-CN" altLang="en-US" dirty="0" smtClean="0"/>
                  <a:t>为不同变量的个数</a:t>
                </a:r>
                <a:r>
                  <a:rPr lang="en-US" altLang="zh-CN" dirty="0" smtClean="0"/>
                  <a:t>,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𝑉</m:t>
                        </m:r>
                      </m:e>
                      <m:sub>
                        <m:r>
                          <a:rPr lang="en-US" altLang="zh-CN" b="0" i="1" dirty="0" smtClean="0">
                            <a:latin typeface="Cambria Math" panose="02040503050406030204" pitchFamily="18" charset="0"/>
                          </a:rPr>
                          <m:t>1</m:t>
                        </m:r>
                      </m:sub>
                    </m:sSub>
                  </m:oMath>
                </a14:m>
                <a:r>
                  <a:rPr lang="zh-CN" altLang="en-US" dirty="0" smtClean="0"/>
                  <a:t>为单个英文字母的变量名的个数</a:t>
                </a: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b="0" i="1" dirty="0" smtClean="0">
                            <a:latin typeface="Cambria Math" panose="02040503050406030204" pitchFamily="18" charset="0"/>
                          </a:rPr>
                          <m:t>2</m:t>
                        </m:r>
                      </m:sub>
                    </m:sSub>
                  </m:oMath>
                </a14:m>
                <a:r>
                  <a:rPr lang="zh-CN" altLang="en-US" dirty="0" smtClean="0"/>
                  <a:t>为字母紧跟数字的变量名的个数</a:t>
                </a: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1</m:t>
                        </m:r>
                      </m:sub>
                    </m:sSub>
                  </m:oMath>
                </a14:m>
                <a:r>
                  <a:rPr lang="zh-CN" altLang="en-US" dirty="0" smtClean="0"/>
                  <a:t>共有</a:t>
                </a:r>
                <a:r>
                  <a:rPr lang="en-US" altLang="zh-CN" dirty="0" smtClean="0"/>
                  <a:t>26</a:t>
                </a:r>
                <a:r>
                  <a:rPr lang="zh-CN" altLang="en-US" dirty="0" smtClean="0"/>
                  <a:t>种</a:t>
                </a: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2</m:t>
                        </m:r>
                      </m:sub>
                    </m:sSub>
                  </m:oMath>
                </a14:m>
                <a:r>
                  <a:rPr lang="zh-CN" altLang="en-US" dirty="0" smtClean="0"/>
                  <a:t>中第一项任务有</a:t>
                </a:r>
                <a:r>
                  <a:rPr lang="en-US" altLang="zh-CN" dirty="0" smtClean="0"/>
                  <a:t>26</a:t>
                </a:r>
                <a:r>
                  <a:rPr lang="zh-CN" altLang="en-US" dirty="0" smtClean="0"/>
                  <a:t>种可能</a:t>
                </a:r>
                <a:r>
                  <a:rPr lang="en-US" altLang="zh-CN" dirty="0" smtClean="0"/>
                  <a:t>, </a:t>
                </a:r>
                <a:r>
                  <a:rPr lang="zh-CN" altLang="en-US" dirty="0" smtClean="0"/>
                  <a:t>第二项任务有</a:t>
                </a:r>
                <a:r>
                  <a:rPr lang="en-US" altLang="zh-CN" dirty="0" smtClean="0"/>
                  <a:t>10</a:t>
                </a:r>
                <a:r>
                  <a:rPr lang="zh-CN" altLang="en-US" dirty="0"/>
                  <a:t>种</a:t>
                </a:r>
                <a:r>
                  <a:rPr lang="zh-CN" altLang="en-US" dirty="0" smtClean="0"/>
                  <a:t>可能</a:t>
                </a:r>
                <a:r>
                  <a:rPr lang="en-US" altLang="zh-CN" dirty="0" smtClean="0"/>
                  <a:t>, </a:t>
                </a:r>
                <a:r>
                  <a:rPr lang="zh-CN" altLang="en-US" dirty="0" smtClean="0"/>
                  <a:t>所以根据乘积法则</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2</m:t>
                        </m:r>
                      </m:sub>
                    </m:sSub>
                  </m:oMath>
                </a14:m>
                <a:r>
                  <a:rPr lang="zh-CN" altLang="en-US" dirty="0" smtClean="0"/>
                  <a:t>共有</a:t>
                </a:r>
                <a:r>
                  <a:rPr lang="en-US" altLang="zh-CN" dirty="0" smtClean="0"/>
                  <a:t>26</a:t>
                </a:r>
                <a14:m>
                  <m:oMath xmlns:m="http://schemas.openxmlformats.org/officeDocument/2006/math">
                    <m:r>
                      <a:rPr lang="en-US" altLang="zh-CN" i="1" dirty="0" smtClean="0">
                        <a:latin typeface="Cambria Math" panose="02040503050406030204" pitchFamily="18" charset="0"/>
                      </a:rPr>
                      <m:t>∗</m:t>
                    </m:r>
                  </m:oMath>
                </a14:m>
                <a:r>
                  <a:rPr lang="en-US" altLang="zh-CN" dirty="0" smtClean="0"/>
                  <a:t>10</a:t>
                </a:r>
                <a:r>
                  <a:rPr lang="zh-CN" altLang="en-US" dirty="0" smtClean="0"/>
                  <a:t>种可能</a:t>
                </a:r>
                <a:r>
                  <a:rPr lang="en-US" altLang="zh-CN" dirty="0" smtClean="0"/>
                  <a:t>. </a:t>
                </a:r>
                <a:r>
                  <a:rPr lang="zh-CN" altLang="en-US" dirty="0" smtClean="0"/>
                  <a:t>根据求和法则</a:t>
                </a:r>
                <a14:m>
                  <m:oMath xmlns:m="http://schemas.openxmlformats.org/officeDocument/2006/math">
                    <m:r>
                      <a:rPr lang="en-US" altLang="zh-CN" i="1" dirty="0" smtClean="0">
                        <a:latin typeface="Cambria Math" panose="02040503050406030204" pitchFamily="18" charset="0"/>
                      </a:rPr>
                      <m:t>𝑉</m:t>
                    </m:r>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2</m:t>
                        </m:r>
                      </m:sub>
                    </m:sSub>
                  </m:oMath>
                </a14:m>
                <a:r>
                  <a:rPr lang="en-US" altLang="zh-CN" dirty="0" smtClean="0"/>
                  <a:t>=</a:t>
                </a:r>
                <a:r>
                  <a:rPr lang="en-US" altLang="zh-CN" dirty="0"/>
                  <a:t>26 + 26 ∙ 10 = </a:t>
                </a:r>
                <a:r>
                  <a:rPr lang="en-US" altLang="zh-CN" dirty="0" smtClean="0"/>
                  <a:t>286</a:t>
                </a:r>
                <a:r>
                  <a:rPr lang="zh-CN" altLang="en-US" dirty="0" smtClean="0"/>
                  <a:t>种不同的变量</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2"/>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FC8C7D1-14A6-4EB8-9F5D-7701A78B4F6A}"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复杂的计数问题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例</a:t>
                </a:r>
                <a:r>
                  <a:rPr lang="en-US" altLang="zh-CN" dirty="0" smtClean="0"/>
                  <a:t>:</a:t>
                </a:r>
                <a:r>
                  <a:rPr lang="zh-CN" altLang="en-US" dirty="0" smtClean="0"/>
                  <a:t>计算机系统中要求用户设定一个</a:t>
                </a:r>
                <a:r>
                  <a:rPr lang="en-US" altLang="zh-CN" dirty="0" smtClean="0"/>
                  <a:t>6~8</a:t>
                </a:r>
                <a:r>
                  <a:rPr lang="zh-CN" altLang="en-US" dirty="0" smtClean="0"/>
                  <a:t>位的密码</a:t>
                </a:r>
                <a:r>
                  <a:rPr lang="en-US" altLang="zh-CN" dirty="0" smtClean="0"/>
                  <a:t>. </a:t>
                </a:r>
                <a:r>
                  <a:rPr lang="zh-CN" altLang="en-US" dirty="0" smtClean="0"/>
                  <a:t>其中每位是大写字母或者数字</a:t>
                </a:r>
                <a:r>
                  <a:rPr lang="en-US" altLang="zh-CN" dirty="0" smtClean="0"/>
                  <a:t>, </a:t>
                </a:r>
                <a:r>
                  <a:rPr lang="zh-CN" altLang="en-US" b="1" dirty="0" smtClean="0">
                    <a:solidFill>
                      <a:srgbClr val="C00000"/>
                    </a:solidFill>
                  </a:rPr>
                  <a:t>且密码中必须至少包含一个数字</a:t>
                </a:r>
                <a:r>
                  <a:rPr lang="en-US" altLang="zh-CN" dirty="0" smtClean="0"/>
                  <a:t>. </a:t>
                </a:r>
                <a:r>
                  <a:rPr lang="zh-CN" altLang="en-US" dirty="0" smtClean="0"/>
                  <a:t>共有多少可能的密码？</a:t>
                </a:r>
                <a:endParaRPr lang="en-US" altLang="zh-CN" dirty="0" smtClean="0"/>
              </a:p>
              <a:p>
                <a:pPr algn="just"/>
                <a:r>
                  <a:rPr lang="zh-CN" altLang="en-US" dirty="0" smtClean="0"/>
                  <a:t>解</a:t>
                </a:r>
                <a:r>
                  <a:rPr lang="en-US" altLang="zh-CN" dirty="0" smtClean="0"/>
                  <a:t>:</a:t>
                </a:r>
                <a:r>
                  <a:rPr lang="zh-CN" altLang="en-US" dirty="0" smtClean="0"/>
                  <a:t>设</a:t>
                </a:r>
                <a14:m>
                  <m:oMath xmlns:m="http://schemas.openxmlformats.org/officeDocument/2006/math">
                    <m:r>
                      <a:rPr lang="en-US" altLang="zh-CN" i="1" dirty="0" smtClean="0">
                        <a:latin typeface="Cambria Math" panose="02040503050406030204" pitchFamily="18" charset="0"/>
                      </a:rPr>
                      <m:t>𝑃</m:t>
                    </m:r>
                  </m:oMath>
                </a14:m>
                <a:r>
                  <a:rPr lang="zh-CN" altLang="en-US" dirty="0" smtClean="0"/>
                  <a:t>是可能的密码总数</a:t>
                </a:r>
                <a:r>
                  <a:rPr lang="en-US" altLang="zh-CN"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m:t>
                        </m:r>
                      </m:sub>
                    </m:sSub>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7</m:t>
                        </m:r>
                      </m:sub>
                    </m:sSub>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8</m:t>
                        </m:r>
                      </m:sub>
                    </m:sSub>
                  </m:oMath>
                </a14:m>
                <a:r>
                  <a:rPr lang="zh-CN" altLang="en-US" dirty="0" smtClean="0"/>
                  <a:t>分别是密码数为</a:t>
                </a:r>
                <a:r>
                  <a:rPr lang="en-US" altLang="zh-CN" dirty="0" smtClean="0"/>
                  <a:t>6,7,8</a:t>
                </a:r>
                <a:r>
                  <a:rPr lang="zh-CN" altLang="en-US" dirty="0" smtClean="0"/>
                  <a:t>位的密码数</a:t>
                </a:r>
                <a:r>
                  <a:rPr lang="en-US" altLang="zh-CN" dirty="0" smtClean="0"/>
                  <a:t>. </a:t>
                </a:r>
                <a:r>
                  <a:rPr lang="zh-CN" altLang="en-US" dirty="0" smtClean="0"/>
                  <a:t>根据求和法则</a:t>
                </a:r>
                <a:r>
                  <a:rPr lang="en-US" altLang="zh-CN" dirty="0" smtClean="0"/>
                  <a:t>, </a:t>
                </a:r>
                <a14:m>
                  <m:oMath xmlns:m="http://schemas.openxmlformats.org/officeDocument/2006/math">
                    <m:r>
                      <a:rPr lang="en-US" i="1" dirty="0" smtClean="0">
                        <a:latin typeface="Cambria Math" panose="02040503050406030204" pitchFamily="18" charset="0"/>
                      </a:rPr>
                      <m:t>𝑃</m:t>
                    </m:r>
                  </m:oMath>
                </a14:m>
                <a:r>
                  <a:rPr lang="en-US" dirty="0" smtClean="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6</m:t>
                        </m:r>
                      </m:sub>
                    </m:sSub>
                  </m:oMath>
                </a14:m>
                <a:r>
                  <a:rPr lang="en-US" dirty="0" smtClean="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7</m:t>
                        </m:r>
                      </m:sub>
                    </m:sSub>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8</m:t>
                        </m:r>
                      </m:sub>
                    </m:sSub>
                  </m:oMath>
                </a14:m>
                <a:r>
                  <a:rPr lang="en-US" altLang="zh-CN" dirty="0" smtClean="0"/>
                  <a:t>.</a:t>
                </a:r>
              </a:p>
              <a:p>
                <a:pPr lvl="1" algn="just">
                  <a:lnSpc>
                    <a:spcPct val="100000"/>
                  </a:lnSpc>
                </a:pPr>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6</m:t>
                        </m:r>
                      </m:sub>
                    </m:sSub>
                  </m:oMath>
                </a14:m>
                <a:r>
                  <a:rPr lang="en-US" altLang="zh-CN" dirty="0" smtClean="0"/>
                  <a:t>, </a:t>
                </a:r>
                <a:r>
                  <a:rPr lang="zh-CN" altLang="en-US" dirty="0" smtClean="0"/>
                  <a:t>先</a:t>
                </a:r>
                <a:r>
                  <a:rPr lang="zh-CN" altLang="en-US" dirty="0"/>
                  <a:t>求</a:t>
                </a:r>
                <a:r>
                  <a:rPr lang="en-US" altLang="zh-CN" dirty="0" smtClean="0"/>
                  <a:t>6</a:t>
                </a:r>
                <a:r>
                  <a:rPr lang="zh-CN" altLang="en-US" dirty="0" smtClean="0"/>
                  <a:t>位的由大写字母</a:t>
                </a:r>
                <a:r>
                  <a:rPr lang="zh-CN" altLang="en-US" dirty="0"/>
                  <a:t>和数字构成的密码数</a:t>
                </a:r>
                <a:r>
                  <a:rPr lang="en-US" altLang="zh-CN" dirty="0"/>
                  <a:t>(</a:t>
                </a:r>
                <a:r>
                  <a:rPr lang="zh-CN" altLang="en-US" dirty="0"/>
                  <a:t>它包含了没有数字的密码</a:t>
                </a:r>
                <a:r>
                  <a:rPr lang="en-US" altLang="zh-CN" dirty="0" smtClean="0"/>
                  <a:t>), </a:t>
                </a:r>
                <a:r>
                  <a:rPr lang="zh-CN" altLang="en-US" dirty="0" smtClean="0"/>
                  <a:t>然后</a:t>
                </a:r>
                <a:r>
                  <a:rPr lang="zh-CN" altLang="en-US" dirty="0"/>
                  <a:t>减去没有数字的密码</a:t>
                </a:r>
                <a:r>
                  <a:rPr lang="en-US" altLang="zh-CN" dirty="0" smtClean="0"/>
                  <a:t>, </a:t>
                </a:r>
                <a:r>
                  <a:rPr lang="zh-CN" altLang="en-US" dirty="0" smtClean="0"/>
                  <a:t>所以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6</m:t>
                        </m:r>
                      </m:sub>
                    </m:sSub>
                  </m:oMath>
                </a14:m>
                <a:r>
                  <a:rPr lang="en-US" dirty="0"/>
                  <a:t> =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36</m:t>
                        </m:r>
                      </m:e>
                      <m:sup>
                        <m:r>
                          <a:rPr lang="en-US" altLang="zh-CN" b="0" i="1" smtClean="0">
                            <a:latin typeface="Cambria Math" panose="02040503050406030204" pitchFamily="18" charset="0"/>
                          </a:rPr>
                          <m:t>6</m:t>
                        </m:r>
                      </m:sup>
                    </m:sSup>
                  </m:oMath>
                </a14:m>
                <a:r>
                  <a:rPr lang="en-US" dirty="0" smtClean="0"/>
                  <a:t> </a:t>
                </a:r>
                <a:r>
                  <a:rPr lang="en-US"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r>
                          <a:rPr lang="en-US" altLang="zh-CN" i="1">
                            <a:latin typeface="Cambria Math" panose="02040503050406030204" pitchFamily="18" charset="0"/>
                          </a:rPr>
                          <m:t>6</m:t>
                        </m:r>
                      </m:e>
                      <m:sup>
                        <m:r>
                          <a:rPr lang="en-US" altLang="zh-CN" i="1">
                            <a:latin typeface="Cambria Math" panose="02040503050406030204" pitchFamily="18" charset="0"/>
                          </a:rPr>
                          <m:t>6</m:t>
                        </m:r>
                      </m:sup>
                    </m:sSup>
                  </m:oMath>
                </a14:m>
                <a:r>
                  <a:rPr lang="en-US" dirty="0" smtClean="0"/>
                  <a:t> =</a:t>
                </a:r>
                <a:r>
                  <a:rPr lang="en-US" dirty="0"/>
                  <a:t>1,867,866,560. </a:t>
                </a:r>
              </a:p>
              <a:p>
                <a:pPr lvl="1" algn="just">
                  <a:lnSpc>
                    <a:spcPct val="100000"/>
                  </a:lnSpc>
                </a:pPr>
                <a:r>
                  <a:rPr lang="zh-CN" altLang="en-US" dirty="0"/>
                  <a:t>类似</a:t>
                </a:r>
                <a:r>
                  <a:rPr lang="zh-CN" altLang="en-US" dirty="0" smtClean="0"/>
                  <a:t>的</a:t>
                </a:r>
                <a:r>
                  <a:rPr lang="en-US" altLang="zh-CN" dirty="0" smtClean="0"/>
                  <a:t>, </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7</m:t>
                        </m:r>
                      </m:sub>
                    </m:sSub>
                  </m:oMath>
                </a14:m>
                <a:r>
                  <a:rPr lang="en-US" dirty="0"/>
                  <a:t>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36</m:t>
                        </m:r>
                      </m:e>
                      <m:sup>
                        <m:r>
                          <a:rPr lang="en-US" altLang="zh-CN" b="0" i="1" smtClean="0">
                            <a:latin typeface="Cambria Math" panose="02040503050406030204" pitchFamily="18" charset="0"/>
                          </a:rPr>
                          <m:t>7</m:t>
                        </m:r>
                      </m:sup>
                    </m:sSup>
                  </m:oMath>
                </a14:m>
                <a:r>
                  <a:rPr lang="en-US" dirty="0" smtClean="0"/>
                  <a:t> </a:t>
                </a:r>
                <a:r>
                  <a:rPr lang="en-US"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r>
                          <a:rPr lang="en-US" altLang="zh-CN" i="1">
                            <a:latin typeface="Cambria Math" panose="02040503050406030204" pitchFamily="18" charset="0"/>
                          </a:rPr>
                          <m:t>6</m:t>
                        </m:r>
                      </m:e>
                      <m:sup>
                        <m:r>
                          <a:rPr lang="en-US" altLang="zh-CN" i="1">
                            <a:latin typeface="Cambria Math" panose="02040503050406030204" pitchFamily="18" charset="0"/>
                          </a:rPr>
                          <m:t>7</m:t>
                        </m:r>
                      </m:sup>
                    </m:sSup>
                  </m:oMath>
                </a14:m>
                <a:r>
                  <a:rPr lang="en-US" dirty="0"/>
                  <a:t>  = </a:t>
                </a:r>
                <a:r>
                  <a:rPr lang="en-US" dirty="0" smtClean="0"/>
                  <a:t>70,332,353,920</a:t>
                </a:r>
                <a:r>
                  <a:rPr lang="en-US" dirty="0"/>
                  <a:t>.</a:t>
                </a:r>
              </a:p>
              <a:p>
                <a:pPr lvl="1" algn="just">
                  <a:lnSpc>
                    <a:spcPct val="100000"/>
                  </a:lnSpc>
                </a:pPr>
                <a:r>
                  <a:rPr lang="zh-CN" altLang="en-US" dirty="0" smtClean="0"/>
                  <a:t>然后</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8</m:t>
                        </m:r>
                      </m:sub>
                    </m:sSub>
                  </m:oMath>
                </a14:m>
                <a:r>
                  <a:rPr lang="en-US" dirty="0"/>
                  <a:t>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36</m:t>
                        </m:r>
                      </m:e>
                      <m:sup>
                        <m:r>
                          <a:rPr lang="en-US" altLang="zh-CN" b="0" i="1" smtClean="0">
                            <a:latin typeface="Cambria Math" panose="02040503050406030204" pitchFamily="18" charset="0"/>
                          </a:rPr>
                          <m:t>8</m:t>
                        </m:r>
                      </m:sup>
                    </m:sSup>
                  </m:oMath>
                </a14:m>
                <a:r>
                  <a:rPr lang="en-US" dirty="0"/>
                  <a:t> −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r>
                          <a:rPr lang="en-US" altLang="zh-CN" i="1">
                            <a:latin typeface="Cambria Math" panose="02040503050406030204" pitchFamily="18" charset="0"/>
                          </a:rPr>
                          <m:t>6</m:t>
                        </m:r>
                      </m:e>
                      <m:sup>
                        <m:r>
                          <a:rPr lang="en-US" altLang="zh-CN" i="1">
                            <a:latin typeface="Cambria Math" panose="02040503050406030204" pitchFamily="18" charset="0"/>
                          </a:rPr>
                          <m:t>8</m:t>
                        </m:r>
                      </m:sup>
                    </m:sSup>
                  </m:oMath>
                </a14:m>
                <a:r>
                  <a:rPr lang="en-US" dirty="0"/>
                  <a:t>  </a:t>
                </a:r>
                <a:r>
                  <a:rPr lang="en-US" dirty="0" smtClean="0"/>
                  <a:t>=2,612,282,842,880</a:t>
                </a:r>
                <a:r>
                  <a:rPr lang="en-US" altLang="zh-CN" dirty="0"/>
                  <a:t>.</a:t>
                </a:r>
              </a:p>
              <a:p>
                <a:pPr lvl="1" algn="just">
                  <a:lnSpc>
                    <a:spcPct val="100000"/>
                  </a:lnSpc>
                </a:pPr>
                <a:r>
                  <a:rPr lang="zh-CN" altLang="en-US" dirty="0"/>
                  <a:t>因此</a:t>
                </a:r>
                <a:r>
                  <a:rPr lang="en-US" altLang="zh-CN" dirty="0" smtClean="0"/>
                  <a:t>, </a:t>
                </a:r>
                <a14:m>
                  <m:oMath xmlns:m="http://schemas.openxmlformats.org/officeDocument/2006/math">
                    <m:r>
                      <a:rPr lang="en-US" i="1" dirty="0" smtClean="0">
                        <a:latin typeface="Cambria Math" panose="02040503050406030204" pitchFamily="18" charset="0"/>
                      </a:rPr>
                      <m:t>𝑃</m:t>
                    </m:r>
                  </m:oMath>
                </a14:m>
                <a:r>
                  <a:rPr lang="en-US" dirty="0" smtClean="0"/>
                  <a:t> </a:t>
                </a:r>
                <a:r>
                  <a:rPr 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6</m:t>
                        </m:r>
                      </m:sub>
                    </m:sSub>
                  </m:oMath>
                </a14:m>
                <a:r>
                  <a:rPr lang="en-US"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7</m:t>
                        </m:r>
                      </m:sub>
                    </m:sSub>
                  </m:oMath>
                </a14:m>
                <a:r>
                  <a:rPr 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8</m:t>
                        </m:r>
                      </m:sub>
                    </m:sSub>
                  </m:oMath>
                </a14:m>
                <a:r>
                  <a:rPr lang="en-US" dirty="0"/>
                  <a:t> = 2,684,483,063,360.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AA266D8-521C-4FCD-8808-9ECB4D05206E}"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华中科技大学人机物系统与安全实验室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复杂的计数问题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假设从</a:t>
                </a:r>
                <a:r>
                  <a:rPr lang="zh-CN" altLang="en-US" b="1" dirty="0" smtClean="0">
                    <a:solidFill>
                      <a:srgbClr val="C00000"/>
                    </a:solidFill>
                  </a:rPr>
                  <a:t>华</a:t>
                </a:r>
                <a:r>
                  <a:rPr lang="zh-CN" altLang="en-US" dirty="0" smtClean="0"/>
                  <a:t>中</a:t>
                </a:r>
                <a:r>
                  <a:rPr lang="zh-CN" altLang="en-US" b="1" dirty="0" smtClean="0">
                    <a:solidFill>
                      <a:srgbClr val="C00000"/>
                    </a:solidFill>
                  </a:rPr>
                  <a:t>科</a:t>
                </a:r>
                <a:r>
                  <a:rPr lang="zh-CN" altLang="en-US" dirty="0" smtClean="0"/>
                  <a:t>技大学</a:t>
                </a:r>
                <a:r>
                  <a:rPr lang="zh-CN" altLang="en-US" b="1" dirty="0" smtClean="0"/>
                  <a:t>到</a:t>
                </a:r>
                <a:r>
                  <a:rPr lang="zh-CN" altLang="en-US" b="1" dirty="0" smtClean="0">
                    <a:solidFill>
                      <a:srgbClr val="C00000"/>
                    </a:solidFill>
                  </a:rPr>
                  <a:t>武</a:t>
                </a:r>
                <a:r>
                  <a:rPr lang="zh-CN" altLang="en-US" dirty="0" smtClean="0"/>
                  <a:t>汉</a:t>
                </a:r>
                <a:r>
                  <a:rPr lang="zh-CN" altLang="en-US" b="1" dirty="0" smtClean="0">
                    <a:solidFill>
                      <a:srgbClr val="C00000"/>
                    </a:solidFill>
                  </a:rPr>
                  <a:t>大</a:t>
                </a:r>
                <a:r>
                  <a:rPr lang="zh-CN" altLang="en-US" dirty="0" smtClean="0"/>
                  <a:t>学有</a:t>
                </a:r>
                <a:r>
                  <a:rPr lang="en-US" altLang="zh-CN" b="1" dirty="0" smtClean="0">
                    <a:solidFill>
                      <a:srgbClr val="C00000"/>
                    </a:solidFill>
                  </a:rPr>
                  <a:t>3</a:t>
                </a:r>
                <a:r>
                  <a:rPr lang="zh-CN" altLang="en-US" b="1" dirty="0" smtClean="0">
                    <a:solidFill>
                      <a:srgbClr val="C00000"/>
                    </a:solidFill>
                  </a:rPr>
                  <a:t>条道路</a:t>
                </a:r>
                <a:r>
                  <a:rPr lang="en-US" altLang="zh-CN" dirty="0" smtClean="0"/>
                  <a:t>, </a:t>
                </a:r>
                <a:r>
                  <a:rPr lang="zh-CN" altLang="en-US" dirty="0" smtClean="0"/>
                  <a:t>从</a:t>
                </a:r>
                <a:r>
                  <a:rPr lang="zh-CN" altLang="en-US" b="1" dirty="0" smtClean="0">
                    <a:solidFill>
                      <a:srgbClr val="C00000"/>
                    </a:solidFill>
                  </a:rPr>
                  <a:t>武</a:t>
                </a:r>
                <a:r>
                  <a:rPr lang="zh-CN" altLang="en-US" dirty="0" smtClean="0"/>
                  <a:t>汉</a:t>
                </a:r>
                <a:r>
                  <a:rPr lang="zh-CN" altLang="en-US" b="1" dirty="0" smtClean="0">
                    <a:solidFill>
                      <a:srgbClr val="C00000"/>
                    </a:solidFill>
                  </a:rPr>
                  <a:t>大</a:t>
                </a:r>
                <a:r>
                  <a:rPr lang="zh-CN" altLang="en-US" dirty="0" smtClean="0"/>
                  <a:t>学</a:t>
                </a:r>
                <a:r>
                  <a:rPr lang="zh-CN" altLang="en-US" b="1" dirty="0" smtClean="0"/>
                  <a:t>到</a:t>
                </a:r>
                <a:r>
                  <a:rPr lang="zh-CN" altLang="en-US" b="1" dirty="0" smtClean="0">
                    <a:solidFill>
                      <a:srgbClr val="C00000"/>
                    </a:solidFill>
                  </a:rPr>
                  <a:t>华</a:t>
                </a:r>
                <a:r>
                  <a:rPr lang="zh-CN" altLang="en-US" dirty="0" smtClean="0"/>
                  <a:t>中</a:t>
                </a:r>
                <a:r>
                  <a:rPr lang="zh-CN" altLang="en-US" b="1" dirty="0" smtClean="0">
                    <a:solidFill>
                      <a:srgbClr val="C00000"/>
                    </a:solidFill>
                  </a:rPr>
                  <a:t>师</a:t>
                </a:r>
                <a:r>
                  <a:rPr lang="zh-CN" altLang="en-US" dirty="0" smtClean="0"/>
                  <a:t>范大学有</a:t>
                </a:r>
                <a:r>
                  <a:rPr lang="en-US" altLang="zh-CN" b="1" dirty="0" smtClean="0">
                    <a:solidFill>
                      <a:srgbClr val="C00000"/>
                    </a:solidFill>
                  </a:rPr>
                  <a:t>4</a:t>
                </a:r>
                <a:r>
                  <a:rPr lang="zh-CN" altLang="en-US" b="1" dirty="0" smtClean="0">
                    <a:solidFill>
                      <a:srgbClr val="C00000"/>
                    </a:solidFill>
                  </a:rPr>
                  <a:t>条道路</a:t>
                </a:r>
                <a:r>
                  <a:rPr lang="en-US" altLang="zh-CN" dirty="0" smtClean="0"/>
                  <a:t>, </a:t>
                </a:r>
                <a:r>
                  <a:rPr lang="zh-CN" altLang="en-US" dirty="0" smtClean="0"/>
                  <a:t>从</a:t>
                </a:r>
                <a:r>
                  <a:rPr lang="zh-CN" altLang="en-US" b="1" dirty="0" smtClean="0">
                    <a:solidFill>
                      <a:srgbClr val="C00000"/>
                    </a:solidFill>
                  </a:rPr>
                  <a:t>华</a:t>
                </a:r>
                <a:r>
                  <a:rPr lang="zh-CN" altLang="en-US" dirty="0" smtClean="0"/>
                  <a:t>中</a:t>
                </a:r>
                <a:r>
                  <a:rPr lang="zh-CN" altLang="en-US" b="1" dirty="0" smtClean="0">
                    <a:solidFill>
                      <a:srgbClr val="C00000"/>
                    </a:solidFill>
                  </a:rPr>
                  <a:t>科</a:t>
                </a:r>
                <a:r>
                  <a:rPr lang="zh-CN" altLang="en-US" dirty="0" smtClean="0"/>
                  <a:t>技大学</a:t>
                </a:r>
                <a:r>
                  <a:rPr lang="zh-CN" altLang="en-US" b="1" dirty="0" smtClean="0"/>
                  <a:t>直接到</a:t>
                </a:r>
                <a:r>
                  <a:rPr lang="zh-CN" altLang="en-US" b="1" dirty="0" smtClean="0">
                    <a:solidFill>
                      <a:srgbClr val="C00000"/>
                    </a:solidFill>
                  </a:rPr>
                  <a:t>华</a:t>
                </a:r>
                <a:r>
                  <a:rPr lang="zh-CN" altLang="en-US" dirty="0" smtClean="0"/>
                  <a:t>中</a:t>
                </a:r>
                <a:r>
                  <a:rPr lang="zh-CN" altLang="en-US" b="1" dirty="0" smtClean="0">
                    <a:solidFill>
                      <a:srgbClr val="C00000"/>
                    </a:solidFill>
                  </a:rPr>
                  <a:t>师</a:t>
                </a:r>
                <a:r>
                  <a:rPr lang="zh-CN" altLang="en-US" dirty="0" smtClean="0"/>
                  <a:t>范大学有</a:t>
                </a:r>
                <a:r>
                  <a:rPr lang="en-US" altLang="zh-CN" b="1" dirty="0" smtClean="0">
                    <a:solidFill>
                      <a:srgbClr val="C00000"/>
                    </a:solidFill>
                  </a:rPr>
                  <a:t>5</a:t>
                </a:r>
                <a:r>
                  <a:rPr lang="zh-CN" altLang="en-US" b="1" dirty="0" smtClean="0">
                    <a:solidFill>
                      <a:srgbClr val="C00000"/>
                    </a:solidFill>
                  </a:rPr>
                  <a:t>条道路</a:t>
                </a:r>
                <a:r>
                  <a:rPr lang="en-US" altLang="zh-CN" dirty="0" smtClean="0"/>
                  <a:t>, </a:t>
                </a:r>
                <a:r>
                  <a:rPr lang="zh-CN" altLang="en-US" dirty="0" smtClean="0"/>
                  <a:t>则从</a:t>
                </a:r>
                <a:r>
                  <a:rPr lang="zh-CN" altLang="en-US" b="1" dirty="0" smtClean="0">
                    <a:solidFill>
                      <a:srgbClr val="01559D"/>
                    </a:solidFill>
                  </a:rPr>
                  <a:t>华</a:t>
                </a:r>
                <a:r>
                  <a:rPr lang="zh-CN" altLang="en-US" dirty="0" smtClean="0"/>
                  <a:t>中</a:t>
                </a:r>
                <a:r>
                  <a:rPr lang="zh-CN" altLang="en-US" b="1" dirty="0" smtClean="0">
                    <a:solidFill>
                      <a:srgbClr val="01559D"/>
                    </a:solidFill>
                  </a:rPr>
                  <a:t>科</a:t>
                </a:r>
                <a:r>
                  <a:rPr lang="zh-CN" altLang="en-US" dirty="0" smtClean="0"/>
                  <a:t>技大学</a:t>
                </a:r>
                <a:r>
                  <a:rPr lang="zh-CN" altLang="en-US" b="1" dirty="0" smtClean="0"/>
                  <a:t>到</a:t>
                </a:r>
                <a:r>
                  <a:rPr lang="zh-CN" altLang="en-US" b="1" dirty="0" smtClean="0">
                    <a:solidFill>
                      <a:srgbClr val="01559D"/>
                    </a:solidFill>
                  </a:rPr>
                  <a:t>华</a:t>
                </a:r>
                <a:r>
                  <a:rPr lang="zh-CN" altLang="en-US" dirty="0" smtClean="0"/>
                  <a:t>中</a:t>
                </a:r>
                <a:r>
                  <a:rPr lang="zh-CN" altLang="en-US" b="1" dirty="0" smtClean="0">
                    <a:solidFill>
                      <a:srgbClr val="01559D"/>
                    </a:solidFill>
                  </a:rPr>
                  <a:t>师</a:t>
                </a:r>
                <a:r>
                  <a:rPr lang="zh-CN" altLang="en-US" dirty="0" smtClean="0"/>
                  <a:t>范大学共有</a:t>
                </a:r>
                <a:r>
                  <a:rPr lang="zh-CN" altLang="en-US" b="1" dirty="0" smtClean="0">
                    <a:solidFill>
                      <a:srgbClr val="01559D"/>
                    </a:solidFill>
                  </a:rPr>
                  <a:t>多少种不同的方式</a:t>
                </a:r>
                <a:r>
                  <a:rPr lang="zh-CN" altLang="en-US" dirty="0" smtClean="0"/>
                  <a:t>？</a:t>
                </a:r>
                <a:endParaRPr lang="en-US" altLang="zh-CN" dirty="0" smtClean="0"/>
              </a:p>
              <a:p>
                <a:r>
                  <a:rPr lang="zh-CN" altLang="en-US" dirty="0" smtClean="0"/>
                  <a:t>解</a:t>
                </a:r>
                <a:r>
                  <a:rPr lang="en-US" altLang="zh-CN" dirty="0" smtClean="0"/>
                  <a:t>:</a:t>
                </a:r>
                <a:r>
                  <a:rPr lang="zh-CN" altLang="en-US" dirty="0" smtClean="0"/>
                  <a:t>从</a:t>
                </a:r>
                <a:r>
                  <a:rPr lang="zh-CN" altLang="en-US" dirty="0"/>
                  <a:t>华中科技大学到华中师范大学</a:t>
                </a:r>
                <a:r>
                  <a:rPr lang="zh-CN" altLang="en-US" dirty="0" smtClean="0"/>
                  <a:t>共有</a:t>
                </a:r>
                <a:r>
                  <a:rPr lang="en-US" altLang="zh-CN" dirty="0" smtClean="0"/>
                  <a:t>5 + 3</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r>
                  <a:rPr lang="en-US" altLang="zh-CN" dirty="0" smtClean="0"/>
                  <a:t>4 </a:t>
                </a:r>
                <a:r>
                  <a:rPr lang="en-US" altLang="zh-CN" dirty="0"/>
                  <a:t>= </a:t>
                </a:r>
                <a:r>
                  <a:rPr lang="en-US" altLang="zh-CN" dirty="0" smtClean="0"/>
                  <a:t>17</a:t>
                </a:r>
                <a:r>
                  <a:rPr lang="zh-CN" altLang="en-US" dirty="0" smtClean="0"/>
                  <a:t>种不同的方式</a:t>
                </a:r>
                <a:r>
                  <a:rPr lang="en-US" altLang="zh-CN" dirty="0" smtClean="0"/>
                  <a:t>.</a:t>
                </a:r>
              </a:p>
              <a:p>
                <a:endParaRPr lang="en-US" dirty="0"/>
              </a:p>
              <a:p>
                <a:r>
                  <a:rPr lang="zh-CN" altLang="en-US" dirty="0"/>
                  <a:t>例</a:t>
                </a:r>
                <a:r>
                  <a:rPr lang="en-US" altLang="zh-CN" dirty="0" smtClean="0"/>
                  <a:t>:</a:t>
                </a:r>
                <a:r>
                  <a:rPr lang="zh-CN" altLang="en-US" dirty="0" smtClean="0"/>
                  <a:t>某套装中上装有</a:t>
                </a:r>
                <a:r>
                  <a:rPr lang="en-US" altLang="zh-CN" b="1" dirty="0" smtClean="0">
                    <a:solidFill>
                      <a:srgbClr val="C00000"/>
                    </a:solidFill>
                  </a:rPr>
                  <a:t>T</a:t>
                </a:r>
                <a:r>
                  <a:rPr lang="zh-CN" altLang="en-US" b="1" dirty="0" smtClean="0">
                    <a:solidFill>
                      <a:srgbClr val="C00000"/>
                    </a:solidFill>
                  </a:rPr>
                  <a:t>恤</a:t>
                </a:r>
                <a:r>
                  <a:rPr lang="zh-CN" altLang="en-US" dirty="0" smtClean="0"/>
                  <a:t>和</a:t>
                </a:r>
                <a:r>
                  <a:rPr lang="zh-CN" altLang="en-US" b="1" dirty="0" smtClean="0">
                    <a:solidFill>
                      <a:srgbClr val="C00000"/>
                    </a:solidFill>
                  </a:rPr>
                  <a:t>衬衣</a:t>
                </a:r>
                <a:r>
                  <a:rPr lang="zh-CN" altLang="en-US" dirty="0" smtClean="0"/>
                  <a:t>两种</a:t>
                </a:r>
                <a:r>
                  <a:rPr lang="en-US" altLang="zh-CN" dirty="0" smtClean="0"/>
                  <a:t>, </a:t>
                </a:r>
                <a:r>
                  <a:rPr lang="zh-CN" altLang="en-US" dirty="0" smtClean="0"/>
                  <a:t>下装为</a:t>
                </a:r>
                <a:r>
                  <a:rPr lang="zh-CN" altLang="en-US" b="1" dirty="0" smtClean="0">
                    <a:solidFill>
                      <a:srgbClr val="01559D"/>
                    </a:solidFill>
                  </a:rPr>
                  <a:t>长裤</a:t>
                </a:r>
                <a:r>
                  <a:rPr lang="en-US" altLang="zh-CN" dirty="0" smtClean="0"/>
                  <a:t>. </a:t>
                </a:r>
                <a:r>
                  <a:rPr lang="en-US" altLang="zh-CN" b="1" dirty="0" smtClean="0">
                    <a:solidFill>
                      <a:srgbClr val="C00000"/>
                    </a:solidFill>
                  </a:rPr>
                  <a:t>T</a:t>
                </a:r>
                <a:r>
                  <a:rPr lang="zh-CN" altLang="en-US" b="1" dirty="0" smtClean="0">
                    <a:solidFill>
                      <a:srgbClr val="C00000"/>
                    </a:solidFill>
                  </a:rPr>
                  <a:t>恤</a:t>
                </a:r>
                <a:r>
                  <a:rPr lang="zh-CN" altLang="en-US" dirty="0" smtClean="0"/>
                  <a:t>可选</a:t>
                </a:r>
                <a:r>
                  <a:rPr lang="zh-CN" altLang="en-US" b="1" dirty="0" smtClean="0"/>
                  <a:t>红色</a:t>
                </a:r>
                <a:r>
                  <a:rPr lang="en-US" altLang="zh-CN" dirty="0" smtClean="0"/>
                  <a:t>, </a:t>
                </a:r>
                <a:r>
                  <a:rPr lang="zh-CN" altLang="en-US" b="1" dirty="0" smtClean="0"/>
                  <a:t>蓝色</a:t>
                </a:r>
                <a:r>
                  <a:rPr lang="en-US" altLang="zh-CN" dirty="0" smtClean="0"/>
                  <a:t>, </a:t>
                </a:r>
                <a:r>
                  <a:rPr lang="zh-CN" altLang="en-US" b="1" dirty="0" smtClean="0"/>
                  <a:t>橙色</a:t>
                </a:r>
                <a:r>
                  <a:rPr lang="en-US" altLang="zh-CN" dirty="0" smtClean="0"/>
                  <a:t>. </a:t>
                </a:r>
                <a:r>
                  <a:rPr lang="zh-CN" altLang="en-US" b="1" dirty="0" smtClean="0">
                    <a:solidFill>
                      <a:srgbClr val="C00000"/>
                    </a:solidFill>
                  </a:rPr>
                  <a:t>衬衣</a:t>
                </a:r>
                <a:r>
                  <a:rPr lang="zh-CN" altLang="en-US" dirty="0" smtClean="0"/>
                  <a:t>可选</a:t>
                </a:r>
                <a:r>
                  <a:rPr lang="zh-CN" altLang="en-US" b="1" dirty="0" smtClean="0"/>
                  <a:t>白色</a:t>
                </a:r>
                <a:r>
                  <a:rPr lang="en-US" altLang="zh-CN" dirty="0" smtClean="0"/>
                  <a:t>, </a:t>
                </a:r>
                <a:r>
                  <a:rPr lang="zh-CN" altLang="en-US" b="1" dirty="0" smtClean="0"/>
                  <a:t>黄色</a:t>
                </a:r>
                <a:r>
                  <a:rPr lang="en-US" altLang="zh-CN" dirty="0" smtClean="0"/>
                  <a:t>, </a:t>
                </a:r>
                <a:r>
                  <a:rPr lang="zh-CN" altLang="en-US" b="1" dirty="0" smtClean="0"/>
                  <a:t>粉色</a:t>
                </a:r>
                <a:r>
                  <a:rPr lang="en-US" altLang="zh-CN" dirty="0" smtClean="0"/>
                  <a:t>. </a:t>
                </a:r>
                <a:r>
                  <a:rPr lang="zh-CN" altLang="en-US" b="1" dirty="0" smtClean="0">
                    <a:solidFill>
                      <a:srgbClr val="01559D"/>
                    </a:solidFill>
                  </a:rPr>
                  <a:t>长裤</a:t>
                </a:r>
                <a:r>
                  <a:rPr lang="zh-CN" altLang="en-US" dirty="0" smtClean="0"/>
                  <a:t>可选</a:t>
                </a:r>
                <a:r>
                  <a:rPr lang="zh-CN" altLang="en-US" b="1" dirty="0" smtClean="0"/>
                  <a:t>黑色</a:t>
                </a:r>
                <a:r>
                  <a:rPr lang="en-US" altLang="zh-CN" dirty="0" smtClean="0"/>
                  <a:t>, </a:t>
                </a:r>
                <a:r>
                  <a:rPr lang="zh-CN" altLang="en-US" b="1" dirty="0" smtClean="0"/>
                  <a:t>棕色</a:t>
                </a:r>
                <a:r>
                  <a:rPr lang="en-US" altLang="zh-CN" dirty="0" smtClean="0"/>
                  <a:t>. </a:t>
                </a:r>
                <a:r>
                  <a:rPr lang="zh-CN" altLang="en-US" dirty="0" smtClean="0"/>
                  <a:t>该套装共有多少种着色方案？</a:t>
                </a:r>
                <a:endParaRPr lang="en-US" altLang="zh-CN" dirty="0"/>
              </a:p>
              <a:p>
                <a:r>
                  <a:rPr lang="zh-CN" altLang="en-US" dirty="0"/>
                  <a:t>解</a:t>
                </a:r>
                <a:r>
                  <a:rPr lang="en-US" altLang="zh-CN" dirty="0" smtClean="0"/>
                  <a:t>:</a:t>
                </a:r>
                <a:r>
                  <a:rPr lang="zh-CN" altLang="en-US" dirty="0" smtClean="0"/>
                  <a:t>共有</a:t>
                </a:r>
                <a:r>
                  <a:rPr lang="en-US" altLang="zh-CN" dirty="0" smtClean="0"/>
                  <a:t>(3+3)</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r>
                  <a:rPr lang="en-US" altLang="zh-CN" dirty="0" smtClean="0"/>
                  <a:t>2 </a:t>
                </a:r>
                <a:r>
                  <a:rPr lang="en-US" altLang="zh-CN" dirty="0"/>
                  <a:t>= </a:t>
                </a:r>
                <a:r>
                  <a:rPr lang="en-US" altLang="zh-CN" dirty="0" smtClean="0"/>
                  <a:t>12</a:t>
                </a:r>
                <a:r>
                  <a:rPr lang="zh-CN" altLang="en-US" dirty="0" smtClean="0"/>
                  <a:t>种</a:t>
                </a:r>
                <a:r>
                  <a:rPr lang="zh-CN" altLang="en-US" dirty="0"/>
                  <a:t>不同</a:t>
                </a:r>
                <a:r>
                  <a:rPr lang="zh-CN" altLang="en-US" dirty="0" smtClean="0"/>
                  <a:t>的</a:t>
                </a:r>
                <a:r>
                  <a:rPr lang="zh-CN" altLang="en-US" dirty="0"/>
                  <a:t>方案</a:t>
                </a:r>
                <a:r>
                  <a:rPr lang="en-US" altLang="zh-CN" dirty="0" smtClean="0"/>
                  <a:t>.</a:t>
                </a: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2"/>
                <a:stretch>
                  <a:fillRect l="-999" t="-1310" r="-194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FC8C7D1-14A6-4EB8-9F5D-7701A78B4F6A}"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18</a:t>
            </a:fld>
            <a:endParaRPr lang="zh-CN" altLang="en-US" dirty="0"/>
          </a:p>
        </p:txBody>
      </p:sp>
    </p:spTree>
    <p:extLst>
      <p:ext uri="{BB962C8B-B14F-4D97-AF65-F5344CB8AC3E}">
        <p14:creationId xmlns:p14="http://schemas.microsoft.com/office/powerpoint/2010/main" val="392819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3429000"/>
            <a:ext cx="11277599" cy="1251514"/>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减法法则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假设一项任务可以通过两种方法之一来完成，但是这两种方法中有些是相同的</a:t>
                </a:r>
                <a:r>
                  <a:rPr lang="en-US" altLang="zh-CN" dirty="0" smtClean="0"/>
                  <a:t>. </a:t>
                </a:r>
                <a:r>
                  <a:rPr lang="zh-CN" altLang="en-US" dirty="0" smtClean="0"/>
                  <a:t>这时采用求和法则来计算完成任务的方法数是不正确的</a:t>
                </a:r>
                <a:r>
                  <a:rPr lang="en-US" altLang="zh-CN" dirty="0" smtClean="0"/>
                  <a:t>. </a:t>
                </a:r>
                <a:r>
                  <a:rPr lang="zh-CN" altLang="en-US" dirty="0" smtClean="0"/>
                  <a:t>如果将两种方法的数量相加</a:t>
                </a:r>
                <a:r>
                  <a:rPr lang="en-US" altLang="zh-CN" dirty="0" smtClean="0"/>
                  <a:t>, </a:t>
                </a:r>
                <a:r>
                  <a:rPr lang="zh-CN" altLang="en-US" dirty="0" smtClean="0"/>
                  <a:t>总数会超过正确结果</a:t>
                </a:r>
                <a:r>
                  <a:rPr lang="en-US" altLang="zh-CN" dirty="0" smtClean="0"/>
                  <a:t>, </a:t>
                </a:r>
                <a:r>
                  <a:rPr lang="zh-CN" altLang="en-US" dirty="0" smtClean="0"/>
                  <a:t>因为我们将两种方法中相同的部分算了两次</a:t>
                </a:r>
                <a:r>
                  <a:rPr lang="en-US" altLang="zh-CN" dirty="0" smtClean="0"/>
                  <a:t>. </a:t>
                </a:r>
                <a:r>
                  <a:rPr lang="zh-CN" altLang="en-US" dirty="0" smtClean="0"/>
                  <a:t>为了获得正确的结果</a:t>
                </a:r>
                <a:r>
                  <a:rPr lang="en-US" altLang="zh-CN" dirty="0" smtClean="0"/>
                  <a:t>, </a:t>
                </a:r>
                <a:r>
                  <a:rPr lang="zh-CN" altLang="en-US" dirty="0" smtClean="0"/>
                  <a:t>我们必须减去算了两次的结果</a:t>
                </a:r>
                <a:r>
                  <a:rPr lang="en-US" altLang="zh-CN" dirty="0" smtClean="0"/>
                  <a:t>, </a:t>
                </a:r>
                <a:r>
                  <a:rPr lang="zh-CN" altLang="en-US" dirty="0" smtClean="0"/>
                  <a:t>这就产生了一个重要的计数法则</a:t>
                </a:r>
                <a:r>
                  <a:rPr lang="en-US" altLang="zh-CN" dirty="0" smtClean="0"/>
                  <a:t>.</a:t>
                </a:r>
                <a:endParaRPr lang="en-US" dirty="0" smtClean="0"/>
              </a:p>
              <a:p>
                <a:pPr algn="just"/>
                <a:r>
                  <a:rPr lang="zh-CN" altLang="en-US" b="1" dirty="0" smtClean="0">
                    <a:solidFill>
                      <a:srgbClr val="C00000"/>
                    </a:solidFill>
                  </a:rPr>
                  <a:t>减法法则</a:t>
                </a:r>
                <a:r>
                  <a:rPr lang="en-US" altLang="zh-CN" dirty="0" smtClean="0"/>
                  <a:t>:</a:t>
                </a:r>
                <a:r>
                  <a:rPr lang="zh-CN" altLang="en-US" dirty="0" smtClean="0"/>
                  <a:t>如果一个任务或者可以通过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oMath>
                </a14:m>
                <a:r>
                  <a:rPr lang="zh-CN" altLang="en-US" dirty="0" smtClean="0"/>
                  <a:t>种方法执行</a:t>
                </a:r>
                <a:r>
                  <a:rPr lang="en-US" altLang="zh-CN" dirty="0" smtClean="0"/>
                  <a:t>, </a:t>
                </a:r>
                <a:r>
                  <a:rPr lang="zh-CN" altLang="en-US" dirty="0" smtClean="0"/>
                  <a:t>或者可以通过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oMath>
                </a14:m>
                <a:r>
                  <a:rPr lang="zh-CN" altLang="en-US" dirty="0" smtClean="0"/>
                  <a:t>种另一类方法执行</a:t>
                </a:r>
                <a:r>
                  <a:rPr lang="en-US" altLang="zh-CN" dirty="0" smtClean="0"/>
                  <a:t>, </a:t>
                </a:r>
                <a:r>
                  <a:rPr lang="zh-CN" altLang="en-US" dirty="0" smtClean="0"/>
                  <a:t>那么执行这个任务的方法数是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oMath>
                </a14:m>
                <a:r>
                  <a:rPr lang="zh-CN" altLang="en-US" dirty="0" smtClean="0"/>
                  <a:t>然后减去两类方法中执行这个任务相同的方法</a:t>
                </a:r>
                <a:r>
                  <a:rPr lang="en-US" altLang="zh-CN" dirty="0" smtClean="0"/>
                  <a:t>.</a:t>
                </a:r>
              </a:p>
              <a:p>
                <a:r>
                  <a:rPr lang="zh-CN" altLang="en-US" dirty="0" smtClean="0"/>
                  <a:t>减法法则也称为</a:t>
                </a:r>
                <a:r>
                  <a:rPr lang="zh-CN" altLang="en-US" b="1" dirty="0" smtClean="0">
                    <a:solidFill>
                      <a:srgbClr val="C00000"/>
                    </a:solidFill>
                  </a:rPr>
                  <a:t>容斥原理</a:t>
                </a:r>
                <a:r>
                  <a:rPr lang="en-US" altLang="zh-CN" dirty="0" smtClean="0"/>
                  <a:t>, </a:t>
                </a:r>
                <a:r>
                  <a:rPr lang="zh-CN" altLang="en-US" dirty="0" smtClean="0"/>
                  <a:t>即</a:t>
                </a:r>
                <a:r>
                  <a:rPr lang="en-US" dirty="0" smtClean="0"/>
                  <a: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𝐴</m:t>
                          </m:r>
                        </m:e>
                      </m:d>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𝐵</m:t>
                          </m:r>
                        </m:e>
                      </m:d>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1942"/>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1E991967-9820-4FEC-A4ED-74871827F34B}"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971540" y="912079"/>
            <a:ext cx="4867275" cy="658343"/>
            <a:chOff x="5402407" y="1253593"/>
            <a:chExt cx="4867485" cy="658235"/>
          </a:xfrm>
        </p:grpSpPr>
        <p:sp>
          <p:nvSpPr>
            <p:cNvPr id="16" name="文本框 15"/>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01559D"/>
                  </a:solidFill>
                  <a:latin typeface="微软雅黑" panose="020B0503020204020204" pitchFamily="34" charset="-122"/>
                  <a:ea typeface="微软雅黑" panose="020B0503020204020204" pitchFamily="34" charset="-122"/>
                </a:rPr>
                <a:t>计</a:t>
              </a:r>
              <a:r>
                <a:rPr lang="zh-CN" altLang="en-US" sz="2400" b="1" dirty="0" smtClean="0">
                  <a:solidFill>
                    <a:srgbClr val="01559D"/>
                  </a:solidFill>
                  <a:latin typeface="微软雅黑" panose="020B0503020204020204" pitchFamily="34" charset="-122"/>
                  <a:ea typeface="微软雅黑" panose="020B0503020204020204" pitchFamily="34" charset="-122"/>
                </a:rPr>
                <a:t>数</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200" dirty="0" smtClean="0">
                  <a:solidFill>
                    <a:srgbClr val="01559D"/>
                  </a:solidFill>
                  <a:latin typeface="微软雅黑" panose="020B0503020204020204" pitchFamily="34" charset="-122"/>
                  <a:ea typeface="微软雅黑" panose="020B0503020204020204" pitchFamily="34" charset="-122"/>
                </a:rPr>
                <a:t>Counting</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18" name="圆角矩形 17"/>
          <p:cNvSpPr/>
          <p:nvPr/>
        </p:nvSpPr>
        <p:spPr>
          <a:xfrm rot="2700000">
            <a:off x="5478145" y="1032095"/>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19" name="文本框 18"/>
          <p:cNvSpPr txBox="1"/>
          <p:nvPr/>
        </p:nvSpPr>
        <p:spPr>
          <a:xfrm>
            <a:off x="5524183" y="1047970"/>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1</a:t>
            </a:r>
            <a:endParaRPr lang="zh-CN" altLang="en-US" b="1" i="1" dirty="0">
              <a:solidFill>
                <a:schemeClr val="bg1"/>
              </a:solidFill>
              <a:latin typeface="Century Gothic" panose="020B0502020202020204" pitchFamily="34" charset="0"/>
            </a:endParaRPr>
          </a:p>
        </p:txBody>
      </p:sp>
      <p:grpSp>
        <p:nvGrpSpPr>
          <p:cNvPr id="20" name="组合 19"/>
          <p:cNvGrpSpPr/>
          <p:nvPr/>
        </p:nvGrpSpPr>
        <p:grpSpPr>
          <a:xfrm>
            <a:off x="5971540" y="1889979"/>
            <a:ext cx="4867275" cy="658343"/>
            <a:chOff x="5402407" y="1253593"/>
            <a:chExt cx="4867485" cy="658235"/>
          </a:xfrm>
        </p:grpSpPr>
        <p:sp>
          <p:nvSpPr>
            <p:cNvPr id="21" name="文本框 20"/>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rgbClr val="01559D"/>
                  </a:solidFill>
                  <a:effectLst/>
                  <a:uLnTx/>
                  <a:uFillTx/>
                  <a:latin typeface="微软雅黑" panose="020B0503020204020204" pitchFamily="34" charset="-122"/>
                  <a:ea typeface="微软雅黑" panose="020B0503020204020204" pitchFamily="34" charset="-122"/>
                  <a:sym typeface="+mn-ea"/>
                </a:rPr>
                <a:t>鸽巢原理</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200" dirty="0" smtClean="0">
                  <a:solidFill>
                    <a:srgbClr val="01559D"/>
                  </a:solidFill>
                  <a:latin typeface="微软雅黑" panose="020B0503020204020204" pitchFamily="34" charset="-122"/>
                  <a:ea typeface="微软雅黑" panose="020B0503020204020204" pitchFamily="34" charset="-122"/>
                </a:rPr>
                <a:t>The Pigeonhole Principle</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23" name="圆角矩形 22"/>
          <p:cNvSpPr/>
          <p:nvPr/>
        </p:nvSpPr>
        <p:spPr>
          <a:xfrm rot="2700000">
            <a:off x="5478145" y="2009995"/>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24" name="文本框 23"/>
          <p:cNvSpPr txBox="1"/>
          <p:nvPr/>
        </p:nvSpPr>
        <p:spPr>
          <a:xfrm>
            <a:off x="5524183" y="2025870"/>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2</a:t>
            </a:r>
            <a:endParaRPr lang="zh-CN" altLang="en-US" b="1" i="1" dirty="0">
              <a:solidFill>
                <a:schemeClr val="bg1"/>
              </a:solidFill>
              <a:latin typeface="Century Gothic" panose="020B0502020202020204" pitchFamily="34" charset="0"/>
            </a:endParaRPr>
          </a:p>
        </p:txBody>
      </p:sp>
      <p:grpSp>
        <p:nvGrpSpPr>
          <p:cNvPr id="25" name="组合 24"/>
          <p:cNvGrpSpPr/>
          <p:nvPr/>
        </p:nvGrpSpPr>
        <p:grpSpPr>
          <a:xfrm>
            <a:off x="5971540" y="2867244"/>
            <a:ext cx="4867275" cy="658343"/>
            <a:chOff x="5402407" y="1253593"/>
            <a:chExt cx="4867485" cy="658235"/>
          </a:xfrm>
        </p:grpSpPr>
        <p:sp>
          <p:nvSpPr>
            <p:cNvPr id="26" name="文本框 25"/>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rgbClr val="01559D"/>
                  </a:solidFill>
                  <a:effectLst/>
                  <a:uLnTx/>
                  <a:uFillTx/>
                  <a:latin typeface="微软雅黑" panose="020B0503020204020204" pitchFamily="34" charset="-122"/>
                  <a:ea typeface="微软雅黑" panose="020B0503020204020204" pitchFamily="34" charset="-122"/>
                  <a:sym typeface="+mn-ea"/>
                </a:rPr>
                <a:t>排列和组合</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200" noProof="0" dirty="0" smtClean="0">
                  <a:solidFill>
                    <a:srgbClr val="01559D"/>
                  </a:solidFill>
                  <a:latin typeface="微软雅黑" panose="020B0503020204020204" pitchFamily="34" charset="-122"/>
                  <a:ea typeface="微软雅黑" panose="020B0503020204020204" pitchFamily="34" charset="-122"/>
                </a:rPr>
                <a:t>Permutations and Combinations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28" name="圆角矩形 27"/>
          <p:cNvSpPr/>
          <p:nvPr/>
        </p:nvSpPr>
        <p:spPr>
          <a:xfrm rot="2700000">
            <a:off x="5478145" y="2987260"/>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29" name="文本框 28"/>
          <p:cNvSpPr txBox="1"/>
          <p:nvPr/>
        </p:nvSpPr>
        <p:spPr>
          <a:xfrm>
            <a:off x="5524183" y="3003770"/>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3</a:t>
            </a:r>
            <a:endParaRPr lang="zh-CN" altLang="en-US" b="1" i="1" dirty="0">
              <a:solidFill>
                <a:schemeClr val="bg1"/>
              </a:solidFill>
              <a:latin typeface="Century Gothic" panose="020B0502020202020204" pitchFamily="34" charset="0"/>
            </a:endParaRPr>
          </a:p>
        </p:txBody>
      </p:sp>
      <p:grpSp>
        <p:nvGrpSpPr>
          <p:cNvPr id="30" name="组合 29"/>
          <p:cNvGrpSpPr/>
          <p:nvPr/>
        </p:nvGrpSpPr>
        <p:grpSpPr>
          <a:xfrm>
            <a:off x="5971540" y="3845144"/>
            <a:ext cx="4867275" cy="658343"/>
            <a:chOff x="5402407" y="1253593"/>
            <a:chExt cx="4867485" cy="658235"/>
          </a:xfrm>
        </p:grpSpPr>
        <p:sp>
          <p:nvSpPr>
            <p:cNvPr id="31" name="文本框 30"/>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rgbClr val="01559D"/>
                  </a:solidFill>
                  <a:effectLst/>
                  <a:uLnTx/>
                  <a:uFillTx/>
                  <a:latin typeface="微软雅黑" panose="020B0503020204020204" pitchFamily="34" charset="-122"/>
                  <a:ea typeface="微软雅黑" panose="020B0503020204020204" pitchFamily="34" charset="-122"/>
                  <a:sym typeface="+mn-ea"/>
                </a:rPr>
                <a:t>二项式系数和恒等式</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32" name="文本框 31"/>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200" dirty="0" smtClean="0">
                  <a:solidFill>
                    <a:srgbClr val="01559D"/>
                  </a:solidFill>
                  <a:latin typeface="微软雅黑" panose="020B0503020204020204" pitchFamily="34" charset="-122"/>
                  <a:ea typeface="微软雅黑" panose="020B0503020204020204" pitchFamily="34" charset="-122"/>
                </a:rPr>
                <a:t>Binomial Coefficients and Identities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33" name="圆角矩形 32"/>
          <p:cNvSpPr/>
          <p:nvPr/>
        </p:nvSpPr>
        <p:spPr>
          <a:xfrm rot="2700000">
            <a:off x="5478145" y="3965160"/>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34" name="文本框 33"/>
          <p:cNvSpPr txBox="1"/>
          <p:nvPr/>
        </p:nvSpPr>
        <p:spPr>
          <a:xfrm>
            <a:off x="5524183" y="3981035"/>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4</a:t>
            </a:r>
            <a:endParaRPr lang="zh-CN" altLang="en-US" b="1" i="1" dirty="0">
              <a:solidFill>
                <a:schemeClr val="bg1"/>
              </a:solidFill>
              <a:latin typeface="Century Gothic" panose="020B0502020202020204" pitchFamily="34" charset="0"/>
            </a:endParaRPr>
          </a:p>
        </p:txBody>
      </p:sp>
      <p:grpSp>
        <p:nvGrpSpPr>
          <p:cNvPr id="36" name="组合 35"/>
          <p:cNvGrpSpPr/>
          <p:nvPr/>
        </p:nvGrpSpPr>
        <p:grpSpPr>
          <a:xfrm>
            <a:off x="5971540" y="4885471"/>
            <a:ext cx="4867275" cy="677130"/>
            <a:chOff x="5402407" y="1253593"/>
            <a:chExt cx="4867485" cy="677019"/>
          </a:xfrm>
        </p:grpSpPr>
        <p:sp>
          <p:nvSpPr>
            <p:cNvPr id="37" name="文本框 36"/>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rgbClr val="01559D"/>
                  </a:solidFill>
                  <a:effectLst/>
                  <a:uLnTx/>
                  <a:uFillTx/>
                  <a:latin typeface="微软雅黑" panose="020B0503020204020204" pitchFamily="34" charset="-122"/>
                  <a:ea typeface="微软雅黑" panose="020B0503020204020204" pitchFamily="34" charset="-122"/>
                  <a:sym typeface="+mn-ea"/>
                </a:rPr>
                <a:t>排列和组合的推广</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38" name="文本框 37"/>
            <p:cNvSpPr txBox="1"/>
            <p:nvPr/>
          </p:nvSpPr>
          <p:spPr>
            <a:xfrm>
              <a:off x="5402408" y="1616731"/>
              <a:ext cx="4867484" cy="31388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200" dirty="0" smtClean="0">
                  <a:solidFill>
                    <a:srgbClr val="01559D"/>
                  </a:solidFill>
                  <a:latin typeface="微软雅黑" panose="020B0503020204020204" pitchFamily="34" charset="-122"/>
                  <a:ea typeface="微软雅黑" panose="020B0503020204020204" pitchFamily="34" charset="-122"/>
                </a:rPr>
                <a:t>Generalized Permutations and Combinations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39" name="圆角矩形 38"/>
          <p:cNvSpPr/>
          <p:nvPr/>
        </p:nvSpPr>
        <p:spPr>
          <a:xfrm rot="2700000">
            <a:off x="5478145" y="4956971"/>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40" name="文本框 39"/>
          <p:cNvSpPr txBox="1"/>
          <p:nvPr/>
        </p:nvSpPr>
        <p:spPr>
          <a:xfrm>
            <a:off x="5529081" y="4973481"/>
            <a:ext cx="300082"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5</a:t>
            </a:r>
            <a:endParaRPr lang="zh-CN" altLang="en-US" b="1" i="1" dirty="0">
              <a:solidFill>
                <a:schemeClr val="bg1"/>
              </a:solidFill>
              <a:latin typeface="Century Gothic" panose="020B0502020202020204" pitchFamily="34" charset="0"/>
            </a:endParaRPr>
          </a:p>
        </p:txBody>
      </p:sp>
      <p:cxnSp>
        <p:nvCxnSpPr>
          <p:cNvPr id="42" name="直接连接符 41"/>
          <p:cNvCxnSpPr/>
          <p:nvPr/>
        </p:nvCxnSpPr>
        <p:spPr>
          <a:xfrm>
            <a:off x="5172049" y="685800"/>
            <a:ext cx="0" cy="548640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rotWithShape="1">
          <a:blip r:embed="rId3" cstate="print">
            <a:extLst>
              <a:ext uri="{28A0092B-C50C-407E-A947-70E740481C1C}">
                <a14:useLocalDpi xmlns:a14="http://schemas.microsoft.com/office/drawing/2010/main" val="0"/>
              </a:ext>
            </a:extLst>
          </a:blip>
          <a:srcRect l="1365" t="12185" r="-1365" b="14706"/>
          <a:stretch/>
        </p:blipFill>
        <p:spPr>
          <a:xfrm>
            <a:off x="-76200" y="0"/>
            <a:ext cx="5337360" cy="6858000"/>
          </a:xfrm>
          <a:prstGeom prst="rect">
            <a:avLst/>
          </a:prstGeom>
        </p:spPr>
      </p:pic>
      <p:sp>
        <p:nvSpPr>
          <p:cNvPr id="43" name="矩形 42"/>
          <p:cNvSpPr/>
          <p:nvPr/>
        </p:nvSpPr>
        <p:spPr>
          <a:xfrm>
            <a:off x="10724" y="13332"/>
            <a:ext cx="5161325" cy="684963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453762" y="788767"/>
            <a:ext cx="3664725" cy="2363484"/>
            <a:chOff x="1480473" y="320843"/>
            <a:chExt cx="3664725" cy="2363484"/>
          </a:xfrm>
        </p:grpSpPr>
        <p:sp>
          <p:nvSpPr>
            <p:cNvPr id="45" name="标题 1"/>
            <p:cNvSpPr txBox="1">
              <a:spLocks/>
            </p:cNvSpPr>
            <p:nvPr/>
          </p:nvSpPr>
          <p:spPr>
            <a:xfrm>
              <a:off x="1480473" y="320843"/>
              <a:ext cx="3193873" cy="23634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dirty="0" smtClean="0">
                  <a:solidFill>
                    <a:schemeClr val="bg1"/>
                  </a:solidFill>
                  <a:latin typeface="微软雅黑" panose="020B0503020204020204" pitchFamily="34" charset="-122"/>
                  <a:ea typeface="微软雅黑" panose="020B0503020204020204" pitchFamily="34" charset="-122"/>
                </a:rPr>
                <a:t>Contents</a:t>
              </a:r>
              <a:r>
                <a:rPr lang="zh-CN" altLang="en-US" sz="4800" dirty="0" smtClean="0">
                  <a:solidFill>
                    <a:schemeClr val="bg1"/>
                  </a:solidFill>
                  <a:latin typeface="微软雅黑" panose="020B0503020204020204" pitchFamily="34" charset="-122"/>
                  <a:ea typeface="微软雅黑" panose="020B0503020204020204" pitchFamily="34" charset="-122"/>
                </a:rPr>
                <a:t>  </a:t>
              </a:r>
              <a:endParaRPr lang="en-US" altLang="zh-CN" sz="4800" dirty="0" smtClean="0">
                <a:solidFill>
                  <a:schemeClr val="bg1"/>
                </a:solidFill>
                <a:latin typeface="微软雅黑" panose="020B0503020204020204" pitchFamily="34" charset="-122"/>
                <a:ea typeface="微软雅黑" panose="020B0503020204020204" pitchFamily="34" charset="-122"/>
              </a:endParaRPr>
            </a:p>
            <a:p>
              <a:endParaRPr lang="zh-CN" altLang="en-US" sz="4800"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V="1">
              <a:off x="2085198" y="1542583"/>
              <a:ext cx="3060000" cy="1455"/>
            </a:xfrm>
            <a:prstGeom prst="line">
              <a:avLst/>
            </a:prstGeom>
            <a:ln w="22225">
              <a:solidFill>
                <a:srgbClr val="FFFFFF"/>
              </a:solidFill>
              <a:headEnd type="ova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128730" y="1640460"/>
              <a:ext cx="1529995" cy="830997"/>
            </a:xfrm>
            <a:prstGeom prst="rect">
              <a:avLst/>
            </a:prstGeom>
          </p:spPr>
          <p:txBody>
            <a:bodyPr wrap="square">
              <a:spAutoFit/>
            </a:bodyPr>
            <a:lstStyle/>
            <a:p>
              <a:r>
                <a:rPr lang="zh-CN" altLang="en-US" sz="4800" dirty="0">
                  <a:solidFill>
                    <a:schemeClr val="bg1"/>
                  </a:solidFill>
                  <a:latin typeface="微软雅黑" panose="020B0503020204020204" pitchFamily="34" charset="-122"/>
                  <a:ea typeface="微软雅黑" panose="020B0503020204020204" pitchFamily="34" charset="-122"/>
                  <a:cs typeface="+mj-cs"/>
                </a:rPr>
                <a:t>提纲</a:t>
              </a:r>
              <a:endParaRPr lang="en-US" altLang="zh-CN" sz="4800" dirty="0">
                <a:solidFill>
                  <a:schemeClr val="bg1"/>
                </a:solidFill>
                <a:latin typeface="微软雅黑" panose="020B0503020204020204" pitchFamily="34" charset="-122"/>
                <a:ea typeface="微软雅黑" panose="020B0503020204020204" pitchFamily="34" charset="-122"/>
                <a:cs typeface="+mj-cs"/>
              </a:endParaRPr>
            </a:p>
          </p:txBody>
        </p:sp>
      </p:grpSp>
    </p:spTree>
    <p:extLst>
      <p:ext uri="{BB962C8B-B14F-4D97-AF65-F5344CB8AC3E}">
        <p14:creationId xmlns:p14="http://schemas.microsoft.com/office/powerpoint/2010/main" val="39042432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减法</a:t>
            </a:r>
            <a:r>
              <a:rPr lang="zh-CN" altLang="en-US" dirty="0"/>
              <a:t>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以</a:t>
                </a:r>
                <a:r>
                  <a:rPr lang="en-US" altLang="zh-CN" dirty="0" smtClean="0"/>
                  <a:t>1</a:t>
                </a:r>
                <a:r>
                  <a:rPr lang="zh-CN" altLang="en-US" dirty="0" smtClean="0"/>
                  <a:t>开始或者以</a:t>
                </a:r>
                <a:r>
                  <a:rPr lang="en-US" altLang="zh-CN" dirty="0" smtClean="0"/>
                  <a:t>00</a:t>
                </a:r>
                <a:r>
                  <a:rPr lang="zh-CN" altLang="en-US" dirty="0" smtClean="0"/>
                  <a:t>结束的</a:t>
                </a:r>
                <a:r>
                  <a:rPr lang="en-US" altLang="zh-CN" dirty="0" smtClean="0"/>
                  <a:t>8</a:t>
                </a:r>
                <a:r>
                  <a:rPr lang="zh-CN" altLang="en-US" dirty="0" smtClean="0"/>
                  <a:t>位位串有多少个？</a:t>
                </a:r>
                <a:endParaRPr lang="en-US" altLang="zh-CN" dirty="0" smtClean="0"/>
              </a:p>
              <a:p>
                <a:pPr algn="just"/>
                <a:r>
                  <a:rPr lang="zh-CN" altLang="en-US" dirty="0" smtClean="0"/>
                  <a:t>解</a:t>
                </a:r>
                <a:r>
                  <a:rPr lang="en-US" altLang="zh-CN" dirty="0" smtClean="0"/>
                  <a:t>:</a:t>
                </a:r>
                <a:r>
                  <a:rPr lang="zh-CN" altLang="en-US" dirty="0" smtClean="0"/>
                  <a:t>如下图所示</a:t>
                </a:r>
                <a:r>
                  <a:rPr lang="en-US" altLang="zh-CN" dirty="0" smtClean="0"/>
                  <a:t>, </a:t>
                </a:r>
                <a:r>
                  <a:rPr lang="zh-CN" altLang="en-US" dirty="0" smtClean="0"/>
                  <a:t>以</a:t>
                </a:r>
                <a:r>
                  <a:rPr lang="en-US" altLang="zh-CN" dirty="0" smtClean="0"/>
                  <a:t>1</a:t>
                </a:r>
                <a:r>
                  <a:rPr lang="zh-CN" altLang="en-US" dirty="0" smtClean="0"/>
                  <a:t>开始的</a:t>
                </a:r>
                <a:r>
                  <a:rPr lang="en-US" altLang="zh-CN" dirty="0" smtClean="0"/>
                  <a:t>8</a:t>
                </a:r>
                <a:r>
                  <a:rPr lang="zh-CN" altLang="en-US" dirty="0" smtClean="0"/>
                  <a:t>位位串共有</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7</m:t>
                        </m:r>
                      </m:sup>
                    </m:sSup>
                  </m:oMath>
                </a14:m>
                <a:r>
                  <a:rPr lang="en-US" dirty="0" smtClean="0"/>
                  <a:t> = 128</a:t>
                </a:r>
                <a:r>
                  <a:rPr lang="zh-CN" altLang="en-US" dirty="0" smtClean="0"/>
                  <a:t>种</a:t>
                </a:r>
                <a:r>
                  <a:rPr lang="en-US" altLang="zh-CN" dirty="0" smtClean="0"/>
                  <a:t>. </a:t>
                </a:r>
                <a:r>
                  <a:rPr lang="zh-CN" altLang="en-US" dirty="0" smtClean="0"/>
                  <a:t>以</a:t>
                </a:r>
                <a:r>
                  <a:rPr lang="en-US" altLang="zh-CN" dirty="0" smtClean="0"/>
                  <a:t>00</a:t>
                </a:r>
                <a:r>
                  <a:rPr lang="zh-CN" altLang="en-US" dirty="0" smtClean="0"/>
                  <a:t>结束的位串共有</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6</m:t>
                        </m:r>
                      </m:sup>
                    </m:sSup>
                  </m:oMath>
                </a14:m>
                <a:r>
                  <a:rPr lang="en-US" dirty="0" smtClean="0"/>
                  <a:t> = 64</a:t>
                </a:r>
                <a:r>
                  <a:rPr lang="zh-CN" altLang="en-US" dirty="0" smtClean="0"/>
                  <a:t>种</a:t>
                </a:r>
                <a:r>
                  <a:rPr lang="en-US" altLang="zh-CN" dirty="0" smtClean="0"/>
                  <a:t>. </a:t>
                </a:r>
                <a:r>
                  <a:rPr lang="zh-CN" altLang="en-US" dirty="0" smtClean="0"/>
                  <a:t>同时以</a:t>
                </a:r>
                <a:r>
                  <a:rPr lang="en-US" altLang="zh-CN" dirty="0" smtClean="0"/>
                  <a:t>1</a:t>
                </a:r>
                <a:r>
                  <a:rPr lang="zh-CN" altLang="en-US" dirty="0" smtClean="0"/>
                  <a:t>开始以</a:t>
                </a:r>
                <a:r>
                  <a:rPr lang="en-US" altLang="zh-CN" dirty="0" smtClean="0"/>
                  <a:t>00</a:t>
                </a:r>
                <a:r>
                  <a:rPr lang="zh-CN" altLang="en-US" dirty="0" smtClean="0"/>
                  <a:t>结束的位串有</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5</m:t>
                        </m:r>
                      </m:sup>
                    </m:sSup>
                  </m:oMath>
                </a14:m>
                <a:r>
                  <a:rPr lang="en-US" altLang="zh-CN" dirty="0" smtClean="0"/>
                  <a:t> </a:t>
                </a:r>
                <a:r>
                  <a:rPr lang="en-US" altLang="zh-CN" dirty="0"/>
                  <a:t>= </a:t>
                </a:r>
                <a:r>
                  <a:rPr lang="en-US" altLang="zh-CN" dirty="0" smtClean="0"/>
                  <a:t>32</a:t>
                </a:r>
                <a:r>
                  <a:rPr lang="zh-CN" altLang="en-US" dirty="0" smtClean="0"/>
                  <a:t>种</a:t>
                </a:r>
                <a:r>
                  <a:rPr lang="en-US" altLang="zh-CN" dirty="0" smtClean="0"/>
                  <a:t>. </a:t>
                </a:r>
                <a:r>
                  <a:rPr lang="zh-CN" altLang="en-US" dirty="0" smtClean="0"/>
                  <a:t>所以以</a:t>
                </a:r>
                <a:r>
                  <a:rPr lang="en-US" altLang="zh-CN" dirty="0" smtClean="0"/>
                  <a:t>1</a:t>
                </a:r>
                <a:r>
                  <a:rPr lang="zh-CN" altLang="en-US" dirty="0" smtClean="0"/>
                  <a:t>开始或者以</a:t>
                </a:r>
                <a:r>
                  <a:rPr lang="en-US" altLang="zh-CN" dirty="0" smtClean="0"/>
                  <a:t>00</a:t>
                </a:r>
                <a:r>
                  <a:rPr lang="zh-CN" altLang="en-US" dirty="0" smtClean="0"/>
                  <a:t>结束的情况共有</a:t>
                </a:r>
                <a:r>
                  <a:rPr lang="en-US" dirty="0" smtClean="0"/>
                  <a:t>128 + 64 − 32 = 160</a:t>
                </a:r>
                <a:r>
                  <a:rPr lang="zh-CN" altLang="en-US" dirty="0" smtClean="0"/>
                  <a:t>种</a:t>
                </a:r>
                <a:r>
                  <a:rPr lang="en-US" dirty="0" smtClean="0"/>
                  <a:t>.</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1110"/>
                </a:stretch>
              </a:blipFill>
            </p:spPr>
            <p:txBody>
              <a:bodyPr/>
              <a:lstStyle/>
              <a:p>
                <a:r>
                  <a:rPr lang="zh-CN" altLang="en-US">
                    <a:noFill/>
                  </a:rPr>
                  <a:t> </a:t>
                </a:r>
              </a:p>
            </p:txBody>
          </p:sp>
        </mc:Fallback>
      </mc:AlternateContent>
      <p:pic>
        <p:nvPicPr>
          <p:cNvPr id="4" name="Picture 3" descr="0503.jpg"/>
          <p:cNvPicPr>
            <a:picLocks noChangeAspect="1"/>
          </p:cNvPicPr>
          <p:nvPr/>
        </p:nvPicPr>
        <p:blipFill>
          <a:blip r:embed="rId3" cstate="print"/>
          <a:stretch>
            <a:fillRect/>
          </a:stretch>
        </p:blipFill>
        <p:spPr>
          <a:xfrm>
            <a:off x="3505200" y="3048000"/>
            <a:ext cx="2892922" cy="2998304"/>
          </a:xfrm>
          <a:prstGeom prst="rect">
            <a:avLst/>
          </a:prstGeom>
        </p:spPr>
      </p:pic>
      <p:sp>
        <p:nvSpPr>
          <p:cNvPr id="5" name="日期占位符 4"/>
          <p:cNvSpPr>
            <a:spLocks noGrp="1"/>
          </p:cNvSpPr>
          <p:nvPr>
            <p:ph type="dt" sz="half" idx="10"/>
          </p:nvPr>
        </p:nvSpPr>
        <p:spPr/>
        <p:txBody>
          <a:bodyPr/>
          <a:lstStyle/>
          <a:p>
            <a:fld id="{2AE65BC3-72AA-4DD2-A742-7CE610C9BC70}"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20</a:t>
            </a:fld>
            <a:endParaRPr lang="zh-CN" altLang="en-US" dirty="0"/>
          </a:p>
        </p:txBody>
      </p:sp>
      <p:sp>
        <p:nvSpPr>
          <p:cNvPr id="9" name="矩形 8"/>
          <p:cNvSpPr/>
          <p:nvPr/>
        </p:nvSpPr>
        <p:spPr>
          <a:xfrm>
            <a:off x="5105400" y="3733800"/>
            <a:ext cx="685800" cy="30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29200" y="4800600"/>
            <a:ext cx="685800" cy="30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29200" y="5741504"/>
            <a:ext cx="685800" cy="30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除法</a:t>
            </a:r>
            <a:r>
              <a:rPr lang="zh-CN" altLang="en-US" dirty="0"/>
              <a:t>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pPr algn="just"/>
                <a:r>
                  <a:rPr lang="zh-CN" altLang="en-US" b="1" dirty="0" smtClean="0">
                    <a:solidFill>
                      <a:srgbClr val="C00000"/>
                    </a:solidFill>
                  </a:rPr>
                  <a:t>除法法则</a:t>
                </a:r>
                <a:r>
                  <a:rPr lang="en-US" altLang="zh-CN" dirty="0" smtClean="0"/>
                  <a:t>:</a:t>
                </a:r>
                <a:r>
                  <a:rPr lang="zh-CN" altLang="en-US" dirty="0" smtClean="0"/>
                  <a:t>如果一个任务能由一个可以用</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种方式完成的过程实现</a:t>
                </a:r>
                <a:r>
                  <a:rPr lang="en-US" altLang="zh-CN" dirty="0" smtClean="0"/>
                  <a:t>, </a:t>
                </a:r>
                <a:r>
                  <a:rPr lang="zh-CN" altLang="en-US" dirty="0" smtClean="0"/>
                  <a:t>而对于</a:t>
                </a:r>
                <a:r>
                  <a:rPr lang="zh-CN" altLang="en-US" dirty="0"/>
                  <a:t>每种</a:t>
                </a:r>
                <a:r>
                  <a:rPr lang="zh-CN" altLang="en-US" dirty="0" smtClean="0"/>
                  <a:t>完成任务的方式</a:t>
                </a:r>
                <a14:m>
                  <m:oMath xmlns:m="http://schemas.openxmlformats.org/officeDocument/2006/math">
                    <m:r>
                      <a:rPr lang="en-US" altLang="zh-CN" i="1" dirty="0" smtClean="0">
                        <a:latin typeface="Cambria Math" panose="02040503050406030204" pitchFamily="18" charset="0"/>
                      </a:rPr>
                      <m:t>𝑤</m:t>
                    </m:r>
                  </m:oMath>
                </a14:m>
                <a:r>
                  <a:rPr lang="en-US" altLang="zh-CN" dirty="0" smtClean="0"/>
                  <a:t>, </a:t>
                </a:r>
                <a:r>
                  <a:rPr lang="zh-CN" altLang="en-US" dirty="0" smtClean="0"/>
                  <a:t>在</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种方式中正好有</a:t>
                </a:r>
                <a14:m>
                  <m:oMath xmlns:m="http://schemas.openxmlformats.org/officeDocument/2006/math">
                    <m:r>
                      <a:rPr lang="en-US" altLang="zh-CN" i="1" dirty="0" smtClean="0">
                        <a:latin typeface="Cambria Math" panose="02040503050406030204" pitchFamily="18" charset="0"/>
                      </a:rPr>
                      <m:t>𝑑</m:t>
                    </m:r>
                  </m:oMath>
                </a14:m>
                <a:r>
                  <a:rPr lang="zh-CN" altLang="en-US" dirty="0" smtClean="0"/>
                  <a:t>种与之对应</a:t>
                </a:r>
                <a:r>
                  <a:rPr lang="en-US" altLang="zh-CN" dirty="0" smtClean="0"/>
                  <a:t>, </a:t>
                </a:r>
                <a:r>
                  <a:rPr lang="zh-CN" altLang="en-US" dirty="0" smtClean="0"/>
                  <a:t>那么完成这个任务的方法数为</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𝑑</m:t>
                    </m:r>
                  </m:oMath>
                </a14:m>
                <a:r>
                  <a:rPr lang="en-US" dirty="0" smtClean="0"/>
                  <a:t>. </a:t>
                </a:r>
              </a:p>
              <a:p>
                <a:pPr algn="just"/>
                <a:r>
                  <a:rPr lang="zh-CN" altLang="en-US" dirty="0" smtClean="0"/>
                  <a:t>可以用集合的方式来描述除法法则</a:t>
                </a:r>
                <a:r>
                  <a:rPr lang="en-US" altLang="zh-CN" dirty="0" smtClean="0"/>
                  <a:t>: </a:t>
                </a:r>
                <a:r>
                  <a:rPr lang="zh-CN" altLang="en-US" dirty="0" smtClean="0"/>
                  <a:t>如果一个有限集</a:t>
                </a:r>
                <a14:m>
                  <m:oMath xmlns:m="http://schemas.openxmlformats.org/officeDocument/2006/math">
                    <m:r>
                      <a:rPr lang="en-US" altLang="zh-CN" i="1" dirty="0" smtClean="0">
                        <a:latin typeface="Cambria Math" panose="02040503050406030204" pitchFamily="18" charset="0"/>
                      </a:rPr>
                      <m:t>𝐴</m:t>
                    </m:r>
                  </m:oMath>
                </a14:m>
                <a:r>
                  <a:rPr lang="zh-CN" altLang="en-US" dirty="0" smtClean="0"/>
                  <a:t>是</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个有</a:t>
                </a:r>
                <a14:m>
                  <m:oMath xmlns:m="http://schemas.openxmlformats.org/officeDocument/2006/math">
                    <m:r>
                      <a:rPr lang="en-US" altLang="zh-CN" i="1" dirty="0" smtClean="0">
                        <a:latin typeface="Cambria Math" panose="02040503050406030204" pitchFamily="18" charset="0"/>
                      </a:rPr>
                      <m:t>𝑑</m:t>
                    </m:r>
                  </m:oMath>
                </a14:m>
                <a:r>
                  <a:rPr lang="zh-CN" altLang="en-US" dirty="0" smtClean="0"/>
                  <a:t>个元素的互斥集合的并集</a:t>
                </a:r>
                <a:r>
                  <a:rPr lang="en-US" altLang="zh-CN" dirty="0" smtClean="0"/>
                  <a:t>, </a:t>
                </a:r>
                <a:r>
                  <a:rPr lang="zh-CN" altLang="en-US" dirty="0" smtClean="0"/>
                  <a:t>那么</a:t>
                </a:r>
                <a14:m>
                  <m:oMath xmlns:m="http://schemas.openxmlformats.org/officeDocument/2006/math">
                    <m:r>
                      <a:rPr lang="en-US" i="1" dirty="0" smtClean="0">
                        <a:latin typeface="Cambria Math" panose="02040503050406030204" pitchFamily="18" charset="0"/>
                      </a:rPr>
                      <m:t>𝑛</m:t>
                    </m:r>
                  </m:oMath>
                </a14:m>
                <a:r>
                  <a:rPr lang="en-US" dirty="0" smtClean="0"/>
                  <a:t> = |</a:t>
                </a:r>
                <a14:m>
                  <m:oMath xmlns:m="http://schemas.openxmlformats.org/officeDocument/2006/math">
                    <m:r>
                      <a:rPr lang="en-US" i="1" dirty="0" smtClean="0">
                        <a:latin typeface="Cambria Math" panose="02040503050406030204" pitchFamily="18" charset="0"/>
                      </a:rPr>
                      <m:t>𝐴</m:t>
                    </m:r>
                  </m:oMath>
                </a14:m>
                <a:r>
                  <a:rPr lang="en-US" dirty="0" smtClean="0"/>
                  <a:t>|/</a:t>
                </a:r>
                <a14:m>
                  <m:oMath xmlns:m="http://schemas.openxmlformats.org/officeDocument/2006/math">
                    <m:r>
                      <a:rPr lang="en-US" i="1" dirty="0" smtClean="0">
                        <a:latin typeface="Cambria Math" panose="02040503050406030204" pitchFamily="18" charset="0"/>
                      </a:rPr>
                      <m:t>𝑑</m:t>
                    </m:r>
                  </m:oMath>
                </a14:m>
                <a:r>
                  <a:rPr lang="en-US" dirty="0" smtClean="0"/>
                  <a:t>.</a:t>
                </a:r>
              </a:p>
              <a:p>
                <a:pPr algn="just"/>
                <a:r>
                  <a:rPr lang="zh-CN" altLang="en-US" dirty="0" smtClean="0"/>
                  <a:t>也可以用函数的方式定义除法法则</a:t>
                </a:r>
                <a:r>
                  <a:rPr lang="en-US" altLang="zh-CN"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𝑓</m:t>
                    </m:r>
                  </m:oMath>
                </a14:m>
                <a:r>
                  <a:rPr lang="zh-CN" altLang="en-US" dirty="0" smtClean="0"/>
                  <a:t>是一个</a:t>
                </a:r>
                <a14:m>
                  <m:oMath xmlns:m="http://schemas.openxmlformats.org/officeDocument/2006/math">
                    <m:r>
                      <a:rPr lang="en-US" altLang="zh-CN" i="1" dirty="0" smtClean="0">
                        <a:latin typeface="Cambria Math" panose="02040503050406030204" pitchFamily="18" charset="0"/>
                      </a:rPr>
                      <m:t>𝐴</m:t>
                    </m:r>
                  </m:oMath>
                </a14:m>
                <a:r>
                  <a:rPr lang="zh-CN" altLang="en-US" dirty="0" smtClean="0"/>
                  <a:t>到</a:t>
                </a:r>
                <a14:m>
                  <m:oMath xmlns:m="http://schemas.openxmlformats.org/officeDocument/2006/math">
                    <m:r>
                      <a:rPr lang="en-US" altLang="zh-CN" i="1" dirty="0" smtClean="0">
                        <a:latin typeface="Cambria Math" panose="02040503050406030204" pitchFamily="18" charset="0"/>
                      </a:rPr>
                      <m:t>𝐵</m:t>
                    </m:r>
                  </m:oMath>
                </a14:m>
                <a:r>
                  <a:rPr lang="zh-CN" altLang="en-US" dirty="0" smtClean="0"/>
                  <a:t>的函数</a:t>
                </a:r>
                <a:r>
                  <a:rPr lang="en-US" altLang="zh-CN" dirty="0" smtClean="0"/>
                  <a:t>, </a:t>
                </a:r>
                <a14:m>
                  <m:oMath xmlns:m="http://schemas.openxmlformats.org/officeDocument/2006/math">
                    <m:r>
                      <a:rPr lang="en-US" altLang="zh-CN" i="1" dirty="0" smtClean="0">
                        <a:latin typeface="Cambria Math" panose="02040503050406030204" pitchFamily="18" charset="0"/>
                      </a:rPr>
                      <m:t>𝐴</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𝐵</m:t>
                    </m:r>
                  </m:oMath>
                </a14:m>
                <a:r>
                  <a:rPr lang="zh-CN" altLang="en-US" dirty="0" smtClean="0"/>
                  <a:t>都是有限集合</a:t>
                </a:r>
                <a:r>
                  <a:rPr lang="en-US" altLang="zh-CN" dirty="0" smtClean="0"/>
                  <a:t>, </a:t>
                </a:r>
                <a:r>
                  <a:rPr lang="zh-CN" altLang="en-US" dirty="0" smtClean="0"/>
                  <a:t>那么对于每一个取值</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𝐵</m:t>
                    </m:r>
                  </m:oMath>
                </a14:m>
                <a:r>
                  <a:rPr lang="en-US" altLang="zh-CN" dirty="0" smtClean="0"/>
                  <a:t>, </a:t>
                </a:r>
                <a:r>
                  <a:rPr lang="zh-CN" altLang="en-US" dirty="0" smtClean="0"/>
                  <a:t>正好有</a:t>
                </a:r>
                <a14:m>
                  <m:oMath xmlns:m="http://schemas.openxmlformats.org/officeDocument/2006/math">
                    <m:r>
                      <a:rPr lang="en-US" altLang="zh-CN" i="1" dirty="0" smtClean="0">
                        <a:latin typeface="Cambria Math" panose="02040503050406030204" pitchFamily="18" charset="0"/>
                      </a:rPr>
                      <m:t>𝑑</m:t>
                    </m:r>
                  </m:oMath>
                </a14:m>
                <a:r>
                  <a:rPr lang="zh-CN" altLang="en-US" dirty="0" smtClean="0"/>
                  <a:t>个值</a:t>
                </a:r>
                <a:r>
                  <a:rPr lang="en-US" dirty="0" smtClean="0"/>
                  <a:t> </a:t>
                </a:r>
                <a14:m>
                  <m:oMath xmlns:m="http://schemas.openxmlformats.org/officeDocument/2006/math">
                    <m:r>
                      <a:rPr lang="en-US" i="1" dirty="0" smtClean="0">
                        <a:latin typeface="Cambria Math" panose="02040503050406030204" pitchFamily="18" charset="0"/>
                      </a:rPr>
                      <m:t>𝑥</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𝐴</m:t>
                    </m:r>
                  </m:oMath>
                </a14:m>
                <a:r>
                  <a:rPr lang="zh-CN" altLang="en-US" dirty="0"/>
                  <a:t>使得</a:t>
                </a:r>
                <a:r>
                  <a:rPr lang="en-US" dirty="0" smtClean="0"/>
                  <a:t>  </a:t>
                </a:r>
                <a14:m>
                  <m:oMath xmlns:m="http://schemas.openxmlformats.org/officeDocument/2006/math">
                    <m:r>
                      <a:rPr lang="en-US" i="1" dirty="0" smtClean="0">
                        <a:latin typeface="Cambria Math" panose="02040503050406030204" pitchFamily="18" charset="0"/>
                      </a:rPr>
                      <m:t>𝑓</m:t>
                    </m:r>
                  </m:oMath>
                </a14:m>
                <a:r>
                  <a:rPr lang="en-US" dirty="0" smtClean="0"/>
                  <a:t>(</a:t>
                </a:r>
                <a14:m>
                  <m:oMath xmlns:m="http://schemas.openxmlformats.org/officeDocument/2006/math">
                    <m:r>
                      <a:rPr lang="en-US" i="1" dirty="0" smtClean="0">
                        <a:latin typeface="Cambria Math" panose="02040503050406030204" pitchFamily="18" charset="0"/>
                      </a:rPr>
                      <m:t>𝑥</m:t>
                    </m:r>
                  </m:oMath>
                </a14:m>
                <a:r>
                  <a:rPr lang="en-US" dirty="0" smtClean="0"/>
                  <a:t>) = </a:t>
                </a:r>
                <a14:m>
                  <m:oMath xmlns:m="http://schemas.openxmlformats.org/officeDocument/2006/math">
                    <m:r>
                      <a:rPr lang="en-US" i="1" dirty="0" smtClean="0">
                        <a:latin typeface="Cambria Math" panose="02040503050406030204" pitchFamily="18" charset="0"/>
                      </a:rPr>
                      <m:t>𝑦</m:t>
                    </m:r>
                  </m:oMath>
                </a14:m>
                <a:r>
                  <a:rPr lang="en-US" dirty="0" smtClean="0"/>
                  <a:t>, </a:t>
                </a:r>
                <a:r>
                  <a:rPr lang="zh-CN" altLang="en-US" dirty="0" smtClean="0"/>
                  <a:t>那么</a:t>
                </a:r>
                <a:r>
                  <a:rPr lang="en-US" dirty="0" smtClean="0"/>
                  <a:t>|</a:t>
                </a:r>
                <a14:m>
                  <m:oMath xmlns:m="http://schemas.openxmlformats.org/officeDocument/2006/math">
                    <m:r>
                      <a:rPr lang="en-US" i="1" dirty="0" smtClean="0">
                        <a:latin typeface="Cambria Math" panose="02040503050406030204" pitchFamily="18" charset="0"/>
                      </a:rPr>
                      <m:t>𝐵</m:t>
                    </m:r>
                  </m:oMath>
                </a14:m>
                <a:r>
                  <a:rPr lang="en-US" dirty="0" smtClean="0"/>
                  <a:t>| = |</a:t>
                </a:r>
                <a14:m>
                  <m:oMath xmlns:m="http://schemas.openxmlformats.org/officeDocument/2006/math">
                    <m:r>
                      <a:rPr lang="en-US" i="1" dirty="0" smtClean="0">
                        <a:latin typeface="Cambria Math" panose="02040503050406030204" pitchFamily="18" charset="0"/>
                      </a:rPr>
                      <m:t>𝐴</m:t>
                    </m:r>
                  </m:oMath>
                </a14:m>
                <a:r>
                  <a:rPr lang="en-US" dirty="0" smtClean="0"/>
                  <a:t>|/</a:t>
                </a:r>
                <a14:m>
                  <m:oMath xmlns:m="http://schemas.openxmlformats.org/officeDocument/2006/math">
                    <m:r>
                      <a:rPr lang="en-US" i="1" dirty="0" smtClean="0">
                        <a:latin typeface="Cambria Math" panose="02040503050406030204" pitchFamily="18" charset="0"/>
                      </a:rPr>
                      <m:t>𝑑</m:t>
                    </m:r>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FC4DF76-51C4-45C9-AEF7-577C553B4D28}"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除法</a:t>
            </a:r>
            <a:r>
              <a:rPr lang="zh-CN" altLang="en-US" dirty="0"/>
              <a:t>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例</a:t>
                </a:r>
                <a:r>
                  <a:rPr lang="en-US" altLang="zh-CN" dirty="0" smtClean="0"/>
                  <a:t>:</a:t>
                </a:r>
                <a:r>
                  <a:rPr lang="zh-CN" altLang="en-US" dirty="0" smtClean="0"/>
                  <a:t>在牧场中有个计数奶牛腿数的系统</a:t>
                </a:r>
                <a:r>
                  <a:rPr lang="en-US" altLang="zh-CN" dirty="0" smtClean="0"/>
                  <a:t>. </a:t>
                </a:r>
                <a:r>
                  <a:rPr lang="zh-CN" altLang="en-US" dirty="0" smtClean="0"/>
                  <a:t>该系统共统计该牧场上有</a:t>
                </a:r>
                <a:r>
                  <a:rPr lang="en-US" altLang="zh-CN" dirty="0" smtClean="0"/>
                  <a:t>572</a:t>
                </a:r>
                <a:r>
                  <a:rPr lang="zh-CN" altLang="en-US" dirty="0" smtClean="0"/>
                  <a:t>条腿</a:t>
                </a:r>
                <a:r>
                  <a:rPr lang="en-US" altLang="zh-CN" dirty="0" smtClean="0"/>
                  <a:t>, </a:t>
                </a:r>
                <a:r>
                  <a:rPr lang="zh-CN" altLang="en-US" dirty="0" smtClean="0"/>
                  <a:t>则该牧场有多少只奶牛</a:t>
                </a:r>
                <a:r>
                  <a:rPr lang="en-US" altLang="zh-CN" dirty="0" smtClean="0"/>
                  <a:t>? </a:t>
                </a:r>
                <a:r>
                  <a:rPr lang="zh-CN" altLang="en-US" dirty="0" smtClean="0"/>
                  <a:t>假设每只奶牛都有</a:t>
                </a:r>
                <a:r>
                  <a:rPr lang="en-US" altLang="zh-CN" dirty="0" smtClean="0"/>
                  <a:t>4</a:t>
                </a:r>
                <a:r>
                  <a:rPr lang="zh-CN" altLang="en-US" dirty="0" smtClean="0"/>
                  <a:t>条腿</a:t>
                </a:r>
                <a:r>
                  <a:rPr lang="en-US" altLang="zh-CN" dirty="0" smtClean="0"/>
                  <a:t>, </a:t>
                </a:r>
                <a:r>
                  <a:rPr lang="zh-CN" altLang="en-US" dirty="0" smtClean="0"/>
                  <a:t>并且该牧场没有其他动物</a:t>
                </a:r>
                <a:r>
                  <a:rPr lang="en-US" altLang="zh-CN" dirty="0" smtClean="0"/>
                  <a:t>.</a:t>
                </a:r>
              </a:p>
              <a:p>
                <a:r>
                  <a:rPr lang="zh-CN" altLang="en-US" dirty="0"/>
                  <a:t>解</a:t>
                </a:r>
                <a:r>
                  <a:rPr lang="en-US" altLang="zh-CN" dirty="0" smtClean="0"/>
                  <a:t>:</a:t>
                </a:r>
                <a:r>
                  <a:rPr lang="zh-CN" altLang="en-US" dirty="0" smtClean="0"/>
                  <a:t>如果牧场的奶牛腿数为</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而每只奶牛有</a:t>
                </a:r>
                <a:r>
                  <a:rPr lang="en-US" altLang="zh-CN" dirty="0" smtClean="0"/>
                  <a:t>4</a:t>
                </a:r>
                <a:r>
                  <a:rPr lang="zh-CN" altLang="en-US" dirty="0" smtClean="0"/>
                  <a:t>条腿</a:t>
                </a:r>
                <a:r>
                  <a:rPr lang="en-US" altLang="zh-CN" dirty="0" smtClean="0"/>
                  <a:t>, </a:t>
                </a:r>
                <a:r>
                  <a:rPr lang="zh-CN" altLang="en-US" dirty="0" smtClean="0"/>
                  <a:t>那么该牧场有</a:t>
                </a:r>
                <a14:m>
                  <m:oMath xmlns:m="http://schemas.openxmlformats.org/officeDocument/2006/math">
                    <m:r>
                      <a:rPr lang="en-US" altLang="zh-CN" i="1" dirty="0" smtClean="0">
                        <a:latin typeface="Cambria Math" panose="02040503050406030204" pitchFamily="18" charset="0"/>
                      </a:rPr>
                      <m:t>𝑛</m:t>
                    </m:r>
                  </m:oMath>
                </a14:m>
                <a:r>
                  <a:rPr lang="en-US" altLang="zh-CN" dirty="0" smtClean="0"/>
                  <a:t>/4</a:t>
                </a:r>
                <a:r>
                  <a:rPr lang="zh-CN" altLang="en-US" dirty="0" smtClean="0"/>
                  <a:t>只奶牛</a:t>
                </a:r>
                <a:r>
                  <a:rPr lang="en-US" altLang="zh-CN" dirty="0" smtClean="0"/>
                  <a:t>. </a:t>
                </a:r>
                <a:r>
                  <a:rPr lang="zh-CN" altLang="en-US" dirty="0" smtClean="0"/>
                  <a:t>现在</a:t>
                </a:r>
                <a14:m>
                  <m:oMath xmlns:m="http://schemas.openxmlformats.org/officeDocument/2006/math">
                    <m:r>
                      <a:rPr lang="en-US" altLang="zh-CN" i="1" dirty="0" smtClean="0">
                        <a:latin typeface="Cambria Math" panose="02040503050406030204" pitchFamily="18" charset="0"/>
                      </a:rPr>
                      <m:t>𝑛</m:t>
                    </m:r>
                  </m:oMath>
                </a14:m>
                <a:r>
                  <a:rPr lang="en-US" altLang="zh-CN" dirty="0" smtClean="0"/>
                  <a:t>=572, </a:t>
                </a:r>
                <a:r>
                  <a:rPr lang="zh-CN" altLang="en-US" dirty="0" smtClean="0"/>
                  <a:t>所以</a:t>
                </a:r>
                <a:r>
                  <a:rPr lang="zh-CN" altLang="en-US" dirty="0"/>
                  <a:t>共有</a:t>
                </a:r>
                <a14:m>
                  <m:oMath xmlns:m="http://schemas.openxmlformats.org/officeDocument/2006/math">
                    <m:r>
                      <a:rPr lang="en-US" altLang="zh-CN" i="1" dirty="0" smtClean="0">
                        <a:latin typeface="Cambria Math" panose="02040503050406030204" pitchFamily="18" charset="0"/>
                      </a:rPr>
                      <m:t>𝑛</m:t>
                    </m:r>
                  </m:oMath>
                </a14:m>
                <a:r>
                  <a:rPr lang="en-US" altLang="zh-CN" dirty="0" smtClean="0"/>
                  <a:t>/4=143</a:t>
                </a:r>
                <a:r>
                  <a:rPr lang="zh-CN" altLang="en-US" dirty="0" smtClean="0"/>
                  <a:t>只奶牛</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FC4DF76-51C4-45C9-AEF7-577C553B4D28}"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22</a:t>
            </a:fld>
            <a:endParaRPr lang="zh-CN" altLang="en-US" dirty="0"/>
          </a:p>
        </p:txBody>
      </p:sp>
    </p:spTree>
    <p:extLst>
      <p:ext uri="{BB962C8B-B14F-4D97-AF65-F5344CB8AC3E}">
        <p14:creationId xmlns:p14="http://schemas.microsoft.com/office/powerpoint/2010/main" val="268339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除法</a:t>
            </a:r>
            <a:r>
              <a:rPr lang="zh-CN" altLang="en-US" dirty="0"/>
              <a:t>法则</a:t>
            </a:r>
            <a:endParaRPr lang="en-US" dirty="0"/>
          </a:p>
        </p:txBody>
      </p:sp>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:4</a:t>
            </a:r>
            <a:r>
              <a:rPr lang="zh-CN" altLang="en-US" dirty="0" smtClean="0"/>
              <a:t>个人坐一个圆桌</a:t>
            </a:r>
            <a:r>
              <a:rPr lang="en-US" altLang="zh-CN" dirty="0" smtClean="0"/>
              <a:t>, </a:t>
            </a:r>
            <a:r>
              <a:rPr lang="zh-CN" altLang="en-US" dirty="0" smtClean="0"/>
              <a:t>有多少种坐法？</a:t>
            </a:r>
            <a:r>
              <a:rPr lang="zh-CN" altLang="en-US" b="1" dirty="0" smtClean="0"/>
              <a:t>其中如果每个人左右相邻的人都相同就认为是同一种坐法</a:t>
            </a:r>
            <a:r>
              <a:rPr lang="en-US" altLang="zh-CN" b="1" dirty="0" smtClean="0"/>
              <a:t>.</a:t>
            </a:r>
          </a:p>
        </p:txBody>
      </p:sp>
      <p:sp>
        <p:nvSpPr>
          <p:cNvPr id="4" name="日期占位符 3"/>
          <p:cNvSpPr>
            <a:spLocks noGrp="1"/>
          </p:cNvSpPr>
          <p:nvPr>
            <p:ph type="dt" sz="half" idx="10"/>
          </p:nvPr>
        </p:nvSpPr>
        <p:spPr/>
        <p:txBody>
          <a:bodyPr/>
          <a:lstStyle/>
          <a:p>
            <a:fld id="{EFC4DF76-51C4-45C9-AEF7-577C553B4D28}"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23</a:t>
            </a:fld>
            <a:endParaRPr lang="zh-CN" altLang="en-US" dirty="0"/>
          </a:p>
        </p:txBody>
      </p:sp>
      <p:grpSp>
        <p:nvGrpSpPr>
          <p:cNvPr id="15" name="组合 14"/>
          <p:cNvGrpSpPr/>
          <p:nvPr/>
        </p:nvGrpSpPr>
        <p:grpSpPr>
          <a:xfrm>
            <a:off x="869571" y="2088602"/>
            <a:ext cx="1981200" cy="1447800"/>
            <a:chOff x="1168786" y="4688349"/>
            <a:chExt cx="2184014" cy="1952896"/>
          </a:xfrm>
        </p:grpSpPr>
        <p:sp>
          <p:nvSpPr>
            <p:cNvPr id="8" name="椭圆 7"/>
            <p:cNvSpPr/>
            <p:nvPr/>
          </p:nvSpPr>
          <p:spPr>
            <a:xfrm>
              <a:off x="1676400" y="5029200"/>
              <a:ext cx="1143000" cy="10287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315548" y="4688349"/>
              <a:ext cx="19438" cy="274320"/>
            </a:xfrm>
            <a:custGeom>
              <a:avLst/>
              <a:gdLst>
                <a:gd name="connsiteX0" fmla="*/ 0 w 19438"/>
                <a:gd name="connsiteY0" fmla="*/ 0 h 274320"/>
                <a:gd name="connsiteX1" fmla="*/ 13063 w 19438"/>
                <a:gd name="connsiteY1" fmla="*/ 274320 h 274320"/>
              </a:gdLst>
              <a:ahLst/>
              <a:cxnLst>
                <a:cxn ang="0">
                  <a:pos x="connsiteX0" y="connsiteY0"/>
                </a:cxn>
                <a:cxn ang="0">
                  <a:pos x="connsiteX1" y="connsiteY1"/>
                </a:cxn>
              </a:cxnLst>
              <a:rect l="l" t="t" r="r" b="b"/>
              <a:pathLst>
                <a:path w="19438" h="274320">
                  <a:moveTo>
                    <a:pt x="0" y="0"/>
                  </a:moveTo>
                  <a:cubicBezTo>
                    <a:pt x="33997" y="118988"/>
                    <a:pt x="13063" y="29870"/>
                    <a:pt x="13063" y="27432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993572" y="5365016"/>
              <a:ext cx="359228" cy="483339"/>
            </a:xfrm>
            <a:custGeom>
              <a:avLst/>
              <a:gdLst>
                <a:gd name="connsiteX0" fmla="*/ 0 w 359228"/>
                <a:gd name="connsiteY0" fmla="*/ 156754 h 483339"/>
                <a:gd name="connsiteX1" fmla="*/ 45720 w 359228"/>
                <a:gd name="connsiteY1" fmla="*/ 26126 h 483339"/>
                <a:gd name="connsiteX2" fmla="*/ 65314 w 359228"/>
                <a:gd name="connsiteY2" fmla="*/ 19594 h 483339"/>
                <a:gd name="connsiteX3" fmla="*/ 104503 w 359228"/>
                <a:gd name="connsiteY3" fmla="*/ 0 h 483339"/>
                <a:gd name="connsiteX4" fmla="*/ 143691 w 359228"/>
                <a:gd name="connsiteY4" fmla="*/ 6531 h 483339"/>
                <a:gd name="connsiteX5" fmla="*/ 163285 w 359228"/>
                <a:gd name="connsiteY5" fmla="*/ 19594 h 483339"/>
                <a:gd name="connsiteX6" fmla="*/ 202474 w 359228"/>
                <a:gd name="connsiteY6" fmla="*/ 39189 h 483339"/>
                <a:gd name="connsiteX7" fmla="*/ 215537 w 359228"/>
                <a:gd name="connsiteY7" fmla="*/ 58783 h 483339"/>
                <a:gd name="connsiteX8" fmla="*/ 241663 w 359228"/>
                <a:gd name="connsiteY8" fmla="*/ 117566 h 483339"/>
                <a:gd name="connsiteX9" fmla="*/ 254725 w 359228"/>
                <a:gd name="connsiteY9" fmla="*/ 189411 h 483339"/>
                <a:gd name="connsiteX10" fmla="*/ 248194 w 359228"/>
                <a:gd name="connsiteY10" fmla="*/ 300446 h 483339"/>
                <a:gd name="connsiteX11" fmla="*/ 241663 w 359228"/>
                <a:gd name="connsiteY11" fmla="*/ 320040 h 483339"/>
                <a:gd name="connsiteX12" fmla="*/ 222068 w 359228"/>
                <a:gd name="connsiteY12" fmla="*/ 339634 h 483339"/>
                <a:gd name="connsiteX13" fmla="*/ 209005 w 359228"/>
                <a:gd name="connsiteY13" fmla="*/ 359229 h 483339"/>
                <a:gd name="connsiteX14" fmla="*/ 163285 w 359228"/>
                <a:gd name="connsiteY14" fmla="*/ 385354 h 483339"/>
                <a:gd name="connsiteX15" fmla="*/ 91440 w 359228"/>
                <a:gd name="connsiteY15" fmla="*/ 431074 h 483339"/>
                <a:gd name="connsiteX16" fmla="*/ 52251 w 359228"/>
                <a:gd name="connsiteY16" fmla="*/ 470263 h 483339"/>
                <a:gd name="connsiteX17" fmla="*/ 117565 w 359228"/>
                <a:gd name="connsiteY17" fmla="*/ 476794 h 483339"/>
                <a:gd name="connsiteX18" fmla="*/ 359228 w 359228"/>
                <a:gd name="connsiteY18" fmla="*/ 470263 h 48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9228" h="483339">
                  <a:moveTo>
                    <a:pt x="0" y="156754"/>
                  </a:moveTo>
                  <a:cubicBezTo>
                    <a:pt x="15240" y="113211"/>
                    <a:pt x="25886" y="67777"/>
                    <a:pt x="45720" y="26126"/>
                  </a:cubicBezTo>
                  <a:cubicBezTo>
                    <a:pt x="48680" y="19910"/>
                    <a:pt x="59156" y="22673"/>
                    <a:pt x="65314" y="19594"/>
                  </a:cubicBezTo>
                  <a:cubicBezTo>
                    <a:pt x="115949" y="-5725"/>
                    <a:pt x="55260" y="16413"/>
                    <a:pt x="104503" y="0"/>
                  </a:cubicBezTo>
                  <a:cubicBezTo>
                    <a:pt x="117566" y="2177"/>
                    <a:pt x="131128" y="2343"/>
                    <a:pt x="143691" y="6531"/>
                  </a:cubicBezTo>
                  <a:cubicBezTo>
                    <a:pt x="151138" y="9013"/>
                    <a:pt x="156264" y="16083"/>
                    <a:pt x="163285" y="19594"/>
                  </a:cubicBezTo>
                  <a:cubicBezTo>
                    <a:pt x="217367" y="46636"/>
                    <a:pt x="146322" y="1753"/>
                    <a:pt x="202474" y="39189"/>
                  </a:cubicBezTo>
                  <a:cubicBezTo>
                    <a:pt x="206828" y="45720"/>
                    <a:pt x="212349" y="51610"/>
                    <a:pt x="215537" y="58783"/>
                  </a:cubicBezTo>
                  <a:cubicBezTo>
                    <a:pt x="246629" y="128739"/>
                    <a:pt x="212099" y="73219"/>
                    <a:pt x="241663" y="117566"/>
                  </a:cubicBezTo>
                  <a:cubicBezTo>
                    <a:pt x="247379" y="140432"/>
                    <a:pt x="254725" y="166008"/>
                    <a:pt x="254725" y="189411"/>
                  </a:cubicBezTo>
                  <a:cubicBezTo>
                    <a:pt x="254725" y="226487"/>
                    <a:pt x="251883" y="263554"/>
                    <a:pt x="248194" y="300446"/>
                  </a:cubicBezTo>
                  <a:cubicBezTo>
                    <a:pt x="247509" y="307296"/>
                    <a:pt x="245482" y="314312"/>
                    <a:pt x="241663" y="320040"/>
                  </a:cubicBezTo>
                  <a:cubicBezTo>
                    <a:pt x="236539" y="327726"/>
                    <a:pt x="227981" y="332538"/>
                    <a:pt x="222068" y="339634"/>
                  </a:cubicBezTo>
                  <a:cubicBezTo>
                    <a:pt x="217042" y="345665"/>
                    <a:pt x="214556" y="353678"/>
                    <a:pt x="209005" y="359229"/>
                  </a:cubicBezTo>
                  <a:cubicBezTo>
                    <a:pt x="198743" y="369491"/>
                    <a:pt x="174808" y="378952"/>
                    <a:pt x="163285" y="385354"/>
                  </a:cubicBezTo>
                  <a:cubicBezTo>
                    <a:pt x="151953" y="391649"/>
                    <a:pt x="98171" y="424343"/>
                    <a:pt x="91440" y="431074"/>
                  </a:cubicBezTo>
                  <a:lnTo>
                    <a:pt x="52251" y="470263"/>
                  </a:lnTo>
                  <a:cubicBezTo>
                    <a:pt x="97832" y="493054"/>
                    <a:pt x="58422" y="479751"/>
                    <a:pt x="117565" y="476794"/>
                  </a:cubicBezTo>
                  <a:cubicBezTo>
                    <a:pt x="252023" y="470071"/>
                    <a:pt x="273882" y="470263"/>
                    <a:pt x="359228" y="470263"/>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207623" y="6124431"/>
              <a:ext cx="254726" cy="516814"/>
            </a:xfrm>
            <a:custGeom>
              <a:avLst/>
              <a:gdLst>
                <a:gd name="connsiteX0" fmla="*/ 0 w 254726"/>
                <a:gd name="connsiteY0" fmla="*/ 137991 h 516814"/>
                <a:gd name="connsiteX1" fmla="*/ 143691 w 254726"/>
                <a:gd name="connsiteY1" fmla="*/ 7363 h 516814"/>
                <a:gd name="connsiteX2" fmla="*/ 163286 w 254726"/>
                <a:gd name="connsiteY2" fmla="*/ 33488 h 516814"/>
                <a:gd name="connsiteX3" fmla="*/ 163286 w 254726"/>
                <a:gd name="connsiteY3" fmla="*/ 177180 h 516814"/>
                <a:gd name="connsiteX4" fmla="*/ 143691 w 254726"/>
                <a:gd name="connsiteY4" fmla="*/ 216368 h 516814"/>
                <a:gd name="connsiteX5" fmla="*/ 124097 w 254726"/>
                <a:gd name="connsiteY5" fmla="*/ 235963 h 516814"/>
                <a:gd name="connsiteX6" fmla="*/ 84908 w 254726"/>
                <a:gd name="connsiteY6" fmla="*/ 275151 h 516814"/>
                <a:gd name="connsiteX7" fmla="*/ 65314 w 254726"/>
                <a:gd name="connsiteY7" fmla="*/ 288214 h 516814"/>
                <a:gd name="connsiteX8" fmla="*/ 130628 w 254726"/>
                <a:gd name="connsiteY8" fmla="*/ 275151 h 516814"/>
                <a:gd name="connsiteX9" fmla="*/ 241663 w 254726"/>
                <a:gd name="connsiteY9" fmla="*/ 281683 h 516814"/>
                <a:gd name="connsiteX10" fmla="*/ 254726 w 254726"/>
                <a:gd name="connsiteY10" fmla="*/ 320871 h 516814"/>
                <a:gd name="connsiteX11" fmla="*/ 248194 w 254726"/>
                <a:gd name="connsiteY11" fmla="*/ 451500 h 516814"/>
                <a:gd name="connsiteX12" fmla="*/ 241663 w 254726"/>
                <a:gd name="connsiteY12" fmla="*/ 471094 h 516814"/>
                <a:gd name="connsiteX13" fmla="*/ 222068 w 254726"/>
                <a:gd name="connsiteY13" fmla="*/ 497220 h 516814"/>
                <a:gd name="connsiteX14" fmla="*/ 182880 w 254726"/>
                <a:gd name="connsiteY14" fmla="*/ 516814 h 516814"/>
                <a:gd name="connsiteX15" fmla="*/ 84908 w 254726"/>
                <a:gd name="connsiteY15" fmla="*/ 510283 h 516814"/>
                <a:gd name="connsiteX16" fmla="*/ 45720 w 254726"/>
                <a:gd name="connsiteY16" fmla="*/ 497220 h 5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726" h="516814">
                  <a:moveTo>
                    <a:pt x="0" y="137991"/>
                  </a:moveTo>
                  <a:cubicBezTo>
                    <a:pt x="8668" y="127284"/>
                    <a:pt x="73991" y="-36199"/>
                    <a:pt x="143691" y="7363"/>
                  </a:cubicBezTo>
                  <a:cubicBezTo>
                    <a:pt x="152922" y="13132"/>
                    <a:pt x="156754" y="24780"/>
                    <a:pt x="163286" y="33488"/>
                  </a:cubicBezTo>
                  <a:cubicBezTo>
                    <a:pt x="174384" y="100079"/>
                    <a:pt x="173729" y="77975"/>
                    <a:pt x="163286" y="177180"/>
                  </a:cubicBezTo>
                  <a:cubicBezTo>
                    <a:pt x="161866" y="190666"/>
                    <a:pt x="151913" y="206501"/>
                    <a:pt x="143691" y="216368"/>
                  </a:cubicBezTo>
                  <a:cubicBezTo>
                    <a:pt x="137778" y="223464"/>
                    <a:pt x="130010" y="228867"/>
                    <a:pt x="124097" y="235963"/>
                  </a:cubicBezTo>
                  <a:cubicBezTo>
                    <a:pt x="94918" y="270979"/>
                    <a:pt x="131289" y="242022"/>
                    <a:pt x="84908" y="275151"/>
                  </a:cubicBezTo>
                  <a:cubicBezTo>
                    <a:pt x="78520" y="279714"/>
                    <a:pt x="57464" y="288214"/>
                    <a:pt x="65314" y="288214"/>
                  </a:cubicBezTo>
                  <a:cubicBezTo>
                    <a:pt x="87517" y="288214"/>
                    <a:pt x="108857" y="279505"/>
                    <a:pt x="130628" y="275151"/>
                  </a:cubicBezTo>
                  <a:cubicBezTo>
                    <a:pt x="167640" y="277328"/>
                    <a:pt x="206873" y="268866"/>
                    <a:pt x="241663" y="281683"/>
                  </a:cubicBezTo>
                  <a:cubicBezTo>
                    <a:pt x="254583" y="286443"/>
                    <a:pt x="254726" y="320871"/>
                    <a:pt x="254726" y="320871"/>
                  </a:cubicBezTo>
                  <a:cubicBezTo>
                    <a:pt x="252549" y="364414"/>
                    <a:pt x="251971" y="408066"/>
                    <a:pt x="248194" y="451500"/>
                  </a:cubicBezTo>
                  <a:cubicBezTo>
                    <a:pt x="247598" y="458359"/>
                    <a:pt x="245079" y="465117"/>
                    <a:pt x="241663" y="471094"/>
                  </a:cubicBezTo>
                  <a:cubicBezTo>
                    <a:pt x="236262" y="480546"/>
                    <a:pt x="229766" y="489522"/>
                    <a:pt x="222068" y="497220"/>
                  </a:cubicBezTo>
                  <a:cubicBezTo>
                    <a:pt x="209406" y="509882"/>
                    <a:pt x="198817" y="511502"/>
                    <a:pt x="182880" y="516814"/>
                  </a:cubicBezTo>
                  <a:cubicBezTo>
                    <a:pt x="150223" y="514637"/>
                    <a:pt x="117276" y="515138"/>
                    <a:pt x="84908" y="510283"/>
                  </a:cubicBezTo>
                  <a:cubicBezTo>
                    <a:pt x="-7571" y="496411"/>
                    <a:pt x="74708" y="497220"/>
                    <a:pt x="45720" y="49722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168786" y="5257255"/>
              <a:ext cx="372631" cy="698863"/>
            </a:xfrm>
            <a:custGeom>
              <a:avLst/>
              <a:gdLst>
                <a:gd name="connsiteX0" fmla="*/ 130629 w 372631"/>
                <a:gd name="connsiteY0" fmla="*/ 0 h 698863"/>
                <a:gd name="connsiteX1" fmla="*/ 111034 w 372631"/>
                <a:gd name="connsiteY1" fmla="*/ 58783 h 698863"/>
                <a:gd name="connsiteX2" fmla="*/ 97971 w 372631"/>
                <a:gd name="connsiteY2" fmla="*/ 104503 h 698863"/>
                <a:gd name="connsiteX3" fmla="*/ 78377 w 372631"/>
                <a:gd name="connsiteY3" fmla="*/ 137160 h 698863"/>
                <a:gd name="connsiteX4" fmla="*/ 71846 w 372631"/>
                <a:gd name="connsiteY4" fmla="*/ 156754 h 698863"/>
                <a:gd name="connsiteX5" fmla="*/ 58783 w 372631"/>
                <a:gd name="connsiteY5" fmla="*/ 182880 h 698863"/>
                <a:gd name="connsiteX6" fmla="*/ 52251 w 372631"/>
                <a:gd name="connsiteY6" fmla="*/ 202474 h 698863"/>
                <a:gd name="connsiteX7" fmla="*/ 26126 w 372631"/>
                <a:gd name="connsiteY7" fmla="*/ 254726 h 698863"/>
                <a:gd name="connsiteX8" fmla="*/ 13063 w 372631"/>
                <a:gd name="connsiteY8" fmla="*/ 306977 h 698863"/>
                <a:gd name="connsiteX9" fmla="*/ 0 w 372631"/>
                <a:gd name="connsiteY9" fmla="*/ 333103 h 698863"/>
                <a:gd name="connsiteX10" fmla="*/ 6531 w 372631"/>
                <a:gd name="connsiteY10" fmla="*/ 352697 h 698863"/>
                <a:gd name="connsiteX11" fmla="*/ 32657 w 372631"/>
                <a:gd name="connsiteY11" fmla="*/ 365760 h 698863"/>
                <a:gd name="connsiteX12" fmla="*/ 143691 w 372631"/>
                <a:gd name="connsiteY12" fmla="*/ 385354 h 698863"/>
                <a:gd name="connsiteX13" fmla="*/ 339634 w 372631"/>
                <a:gd name="connsiteY13" fmla="*/ 391886 h 698863"/>
                <a:gd name="connsiteX14" fmla="*/ 372291 w 372631"/>
                <a:gd name="connsiteY14" fmla="*/ 365760 h 698863"/>
                <a:gd name="connsiteX15" fmla="*/ 352697 w 372631"/>
                <a:gd name="connsiteY15" fmla="*/ 352697 h 698863"/>
                <a:gd name="connsiteX16" fmla="*/ 339634 w 372631"/>
                <a:gd name="connsiteY16" fmla="*/ 333103 h 698863"/>
                <a:gd name="connsiteX17" fmla="*/ 300446 w 372631"/>
                <a:gd name="connsiteY17" fmla="*/ 313509 h 698863"/>
                <a:gd name="connsiteX18" fmla="*/ 254726 w 372631"/>
                <a:gd name="connsiteY18" fmla="*/ 287383 h 698863"/>
                <a:gd name="connsiteX19" fmla="*/ 241663 w 372631"/>
                <a:gd name="connsiteY19" fmla="*/ 306977 h 698863"/>
                <a:gd name="connsiteX20" fmla="*/ 235131 w 372631"/>
                <a:gd name="connsiteY20" fmla="*/ 698863 h 69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2631" h="698863">
                  <a:moveTo>
                    <a:pt x="130629" y="0"/>
                  </a:moveTo>
                  <a:cubicBezTo>
                    <a:pt x="118502" y="72759"/>
                    <a:pt x="133995" y="12861"/>
                    <a:pt x="111034" y="58783"/>
                  </a:cubicBezTo>
                  <a:cubicBezTo>
                    <a:pt x="95123" y="90605"/>
                    <a:pt x="114702" y="66858"/>
                    <a:pt x="97971" y="104503"/>
                  </a:cubicBezTo>
                  <a:cubicBezTo>
                    <a:pt x="92815" y="116104"/>
                    <a:pt x="84054" y="125805"/>
                    <a:pt x="78377" y="137160"/>
                  </a:cubicBezTo>
                  <a:cubicBezTo>
                    <a:pt x="75298" y="143318"/>
                    <a:pt x="74558" y="150426"/>
                    <a:pt x="71846" y="156754"/>
                  </a:cubicBezTo>
                  <a:cubicBezTo>
                    <a:pt x="68011" y="165703"/>
                    <a:pt x="62619" y="173931"/>
                    <a:pt x="58783" y="182880"/>
                  </a:cubicBezTo>
                  <a:cubicBezTo>
                    <a:pt x="56071" y="189208"/>
                    <a:pt x="55100" y="196206"/>
                    <a:pt x="52251" y="202474"/>
                  </a:cubicBezTo>
                  <a:cubicBezTo>
                    <a:pt x="44193" y="220202"/>
                    <a:pt x="26126" y="254726"/>
                    <a:pt x="26126" y="254726"/>
                  </a:cubicBezTo>
                  <a:cubicBezTo>
                    <a:pt x="22293" y="273889"/>
                    <a:pt x="20593" y="289406"/>
                    <a:pt x="13063" y="306977"/>
                  </a:cubicBezTo>
                  <a:cubicBezTo>
                    <a:pt x="9228" y="315926"/>
                    <a:pt x="4354" y="324394"/>
                    <a:pt x="0" y="333103"/>
                  </a:cubicBezTo>
                  <a:cubicBezTo>
                    <a:pt x="2177" y="339634"/>
                    <a:pt x="1663" y="347829"/>
                    <a:pt x="6531" y="352697"/>
                  </a:cubicBezTo>
                  <a:cubicBezTo>
                    <a:pt x="13416" y="359582"/>
                    <a:pt x="23351" y="362897"/>
                    <a:pt x="32657" y="365760"/>
                  </a:cubicBezTo>
                  <a:cubicBezTo>
                    <a:pt x="73059" y="378192"/>
                    <a:pt x="102579" y="380215"/>
                    <a:pt x="143691" y="385354"/>
                  </a:cubicBezTo>
                  <a:cubicBezTo>
                    <a:pt x="232493" y="414955"/>
                    <a:pt x="169122" y="398990"/>
                    <a:pt x="339634" y="391886"/>
                  </a:cubicBezTo>
                  <a:cubicBezTo>
                    <a:pt x="348630" y="388887"/>
                    <a:pt x="375984" y="384224"/>
                    <a:pt x="372291" y="365760"/>
                  </a:cubicBezTo>
                  <a:cubicBezTo>
                    <a:pt x="370751" y="358063"/>
                    <a:pt x="359228" y="357051"/>
                    <a:pt x="352697" y="352697"/>
                  </a:cubicBezTo>
                  <a:cubicBezTo>
                    <a:pt x="348343" y="346166"/>
                    <a:pt x="345185" y="338654"/>
                    <a:pt x="339634" y="333103"/>
                  </a:cubicBezTo>
                  <a:cubicBezTo>
                    <a:pt x="323943" y="317412"/>
                    <a:pt x="319040" y="321478"/>
                    <a:pt x="300446" y="313509"/>
                  </a:cubicBezTo>
                  <a:cubicBezTo>
                    <a:pt x="277243" y="303565"/>
                    <a:pt x="274404" y="300502"/>
                    <a:pt x="254726" y="287383"/>
                  </a:cubicBezTo>
                  <a:cubicBezTo>
                    <a:pt x="250372" y="293914"/>
                    <a:pt x="242637" y="299188"/>
                    <a:pt x="241663" y="306977"/>
                  </a:cubicBezTo>
                  <a:cubicBezTo>
                    <a:pt x="231092" y="391542"/>
                    <a:pt x="235131" y="653262"/>
                    <a:pt x="235131" y="698863"/>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6" name="文本框 15"/>
              <p:cNvSpPr txBox="1"/>
              <p:nvPr/>
            </p:nvSpPr>
            <p:spPr>
              <a:xfrm>
                <a:off x="2875797" y="2017534"/>
                <a:ext cx="8274316" cy="1938992"/>
              </a:xfrm>
              <a:prstGeom prst="rect">
                <a:avLst/>
              </a:prstGeom>
              <a:noFill/>
            </p:spPr>
            <p:txBody>
              <a:bodyPr wrap="none" rtlCol="0">
                <a:spAutoFit/>
              </a:bodyPr>
              <a:lstStyle/>
              <a:p>
                <a:r>
                  <a:rPr lang="en-US" altLang="zh-CN" sz="2400" dirty="0" err="1">
                    <a:latin typeface="微软雅黑" panose="020B0503020204020204" pitchFamily="34" charset="-122"/>
                    <a:ea typeface="微软雅黑" panose="020B0503020204020204" pitchFamily="34" charset="-122"/>
                  </a:rPr>
                  <a:t>a</a:t>
                </a:r>
                <a:r>
                  <a:rPr lang="en-US" altLang="zh-CN" sz="2400" dirty="0" err="1" smtClean="0">
                    <a:latin typeface="微软雅黑" panose="020B0503020204020204" pitchFamily="34" charset="-122"/>
                    <a:ea typeface="微软雅黑" panose="020B0503020204020204" pitchFamily="34" charset="-122"/>
                  </a:rPr>
                  <a:t>bcd</a:t>
                </a:r>
                <a:r>
                  <a:rPr lang="zh-CN" altLang="en-US" sz="2400" dirty="0" smtClean="0">
                    <a:latin typeface="微软雅黑" panose="020B0503020204020204" pitchFamily="34" charset="-122"/>
                    <a:ea typeface="微软雅黑" panose="020B0503020204020204" pitchFamily="34" charset="-122"/>
                  </a:rPr>
                  <a:t>四个人。</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座位</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选择</a:t>
                </a:r>
                <a:r>
                  <a:rPr lang="en-US" altLang="zh-CN" sz="2400" dirty="0" smtClean="0">
                    <a:latin typeface="微软雅黑" panose="020B0503020204020204" pitchFamily="34" charset="-122"/>
                    <a:ea typeface="微软雅黑" panose="020B0503020204020204" pitchFamily="34" charset="-122"/>
                  </a:rPr>
                  <a:t>a</a:t>
                </a:r>
                <a:r>
                  <a:rPr lang="zh-CN" altLang="en-US" sz="2400" dirty="0" smtClean="0">
                    <a:latin typeface="微软雅黑" panose="020B0503020204020204" pitchFamily="34" charset="-122"/>
                    <a:ea typeface="微软雅黑" panose="020B0503020204020204" pitchFamily="34" charset="-122"/>
                  </a:rPr>
                  <a:t>时：</a:t>
                </a:r>
                <a:r>
                  <a:rPr lang="en-US" altLang="zh-CN" sz="2400" dirty="0" err="1" smtClean="0">
                    <a:solidFill>
                      <a:srgbClr val="C00000"/>
                    </a:solidFill>
                    <a:latin typeface="微软雅黑" panose="020B0503020204020204" pitchFamily="34" charset="-122"/>
                    <a:ea typeface="微软雅黑" panose="020B0503020204020204" pitchFamily="34" charset="-122"/>
                  </a:rPr>
                  <a:t>abcd</a:t>
                </a:r>
                <a:r>
                  <a:rPr lang="en-US" altLang="zh-CN" sz="2400" dirty="0" err="1" smtClean="0">
                    <a:latin typeface="微软雅黑" panose="020B0503020204020204" pitchFamily="34" charset="-122"/>
                    <a:ea typeface="微软雅黑" panose="020B0503020204020204" pitchFamily="34" charset="-122"/>
                  </a:rPr>
                  <a:t>;</a:t>
                </a:r>
                <a:r>
                  <a:rPr lang="en-US" altLang="zh-CN" sz="2400" dirty="0" err="1" smtClean="0">
                    <a:solidFill>
                      <a:schemeClr val="accent1"/>
                    </a:solidFill>
                    <a:latin typeface="微软雅黑" panose="020B0503020204020204" pitchFamily="34" charset="-122"/>
                    <a:ea typeface="微软雅黑" panose="020B0503020204020204" pitchFamily="34" charset="-122"/>
                  </a:rPr>
                  <a:t>abdc</a:t>
                </a:r>
                <a:r>
                  <a:rPr lang="en-US" altLang="zh-CN" sz="2400" dirty="0" err="1" smtClean="0">
                    <a:latin typeface="微软雅黑" panose="020B0503020204020204" pitchFamily="34" charset="-122"/>
                    <a:ea typeface="微软雅黑" panose="020B0503020204020204" pitchFamily="34" charset="-122"/>
                  </a:rPr>
                  <a:t>;</a:t>
                </a:r>
                <a:r>
                  <a:rPr lang="en-US" altLang="zh-CN" sz="2400" dirty="0" err="1" smtClean="0">
                    <a:solidFill>
                      <a:schemeClr val="accent6"/>
                    </a:solidFill>
                    <a:latin typeface="微软雅黑" panose="020B0503020204020204" pitchFamily="34" charset="-122"/>
                    <a:ea typeface="微软雅黑" panose="020B0503020204020204" pitchFamily="34" charset="-122"/>
                  </a:rPr>
                  <a:t>acbd</a:t>
                </a:r>
                <a:r>
                  <a:rPr lang="en-US" altLang="zh-CN" sz="2400" dirty="0" err="1" smtClean="0">
                    <a:latin typeface="微软雅黑" panose="020B0503020204020204" pitchFamily="34" charset="-122"/>
                    <a:ea typeface="微软雅黑" panose="020B0503020204020204" pitchFamily="34" charset="-122"/>
                  </a:rPr>
                  <a:t>;</a:t>
                </a:r>
                <a:r>
                  <a:rPr lang="en-US" altLang="zh-CN" sz="2400" dirty="0" err="1" smtClean="0">
                    <a:solidFill>
                      <a:srgbClr val="7030A0"/>
                    </a:solidFill>
                    <a:latin typeface="微软雅黑" panose="020B0503020204020204" pitchFamily="34" charset="-122"/>
                    <a:ea typeface="微软雅黑" panose="020B0503020204020204" pitchFamily="34" charset="-122"/>
                  </a:rPr>
                  <a:t>acdb</a:t>
                </a:r>
                <a:r>
                  <a:rPr lang="en-US" altLang="zh-CN" sz="2400" dirty="0" err="1" smtClean="0">
                    <a:latin typeface="微软雅黑" panose="020B0503020204020204" pitchFamily="34" charset="-122"/>
                    <a:ea typeface="微软雅黑" panose="020B0503020204020204" pitchFamily="34" charset="-122"/>
                  </a:rPr>
                  <a:t>;</a:t>
                </a:r>
                <a:r>
                  <a:rPr lang="en-US" altLang="zh-CN" sz="2400" dirty="0" err="1" smtClean="0">
                    <a:solidFill>
                      <a:srgbClr val="FFC000"/>
                    </a:solidFill>
                    <a:latin typeface="微软雅黑" panose="020B0503020204020204" pitchFamily="34" charset="-122"/>
                    <a:ea typeface="微软雅黑" panose="020B0503020204020204" pitchFamily="34" charset="-122"/>
                  </a:rPr>
                  <a:t>adcb</a:t>
                </a:r>
                <a:r>
                  <a:rPr lang="en-US" altLang="zh-CN" sz="2400" dirty="0" err="1" smtClean="0">
                    <a:latin typeface="微软雅黑" panose="020B0503020204020204" pitchFamily="34" charset="-122"/>
                    <a:ea typeface="微软雅黑" panose="020B0503020204020204" pitchFamily="34" charset="-122"/>
                  </a:rPr>
                  <a:t>;adbc</a:t>
                </a:r>
                <a:r>
                  <a:rPr lang="zh-CN" altLang="en-US"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种坐法</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座位</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选择</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时：</a:t>
                </a:r>
                <a:r>
                  <a:rPr lang="en-US" altLang="zh-CN" sz="2400" dirty="0" err="1" smtClean="0">
                    <a:solidFill>
                      <a:srgbClr val="7030A0"/>
                    </a:solidFill>
                    <a:latin typeface="微软雅黑" panose="020B0503020204020204" pitchFamily="34" charset="-122"/>
                    <a:ea typeface="微软雅黑" panose="020B0503020204020204" pitchFamily="34" charset="-122"/>
                  </a:rPr>
                  <a:t>bacd</a:t>
                </a:r>
                <a:r>
                  <a:rPr lang="en-US" altLang="zh-CN" sz="2400" dirty="0" err="1" smtClean="0">
                    <a:latin typeface="微软雅黑" panose="020B0503020204020204" pitchFamily="34" charset="-122"/>
                    <a:ea typeface="微软雅黑" panose="020B0503020204020204" pitchFamily="34" charset="-122"/>
                  </a:rPr>
                  <a:t>;</a:t>
                </a:r>
                <a:r>
                  <a:rPr lang="en-US" altLang="zh-CN" sz="2400" dirty="0" err="1" smtClean="0">
                    <a:solidFill>
                      <a:srgbClr val="FFC000"/>
                    </a:solidFill>
                    <a:latin typeface="微软雅黑" panose="020B0503020204020204" pitchFamily="34" charset="-122"/>
                    <a:ea typeface="微软雅黑" panose="020B0503020204020204" pitchFamily="34" charset="-122"/>
                  </a:rPr>
                  <a:t>badc</a:t>
                </a:r>
                <a:r>
                  <a:rPr lang="en-US" altLang="zh-CN" sz="2400" dirty="0" err="1" smtClean="0">
                    <a:latin typeface="微软雅黑" panose="020B0503020204020204" pitchFamily="34" charset="-122"/>
                    <a:ea typeface="微软雅黑" panose="020B0503020204020204" pitchFamily="34" charset="-122"/>
                  </a:rPr>
                  <a:t>;bcad;</a:t>
                </a:r>
                <a:r>
                  <a:rPr lang="en-US" altLang="zh-CN" sz="2400" dirty="0" err="1" smtClean="0">
                    <a:solidFill>
                      <a:srgbClr val="C00000"/>
                    </a:solidFill>
                    <a:latin typeface="微软雅黑" panose="020B0503020204020204" pitchFamily="34" charset="-122"/>
                    <a:ea typeface="微软雅黑" panose="020B0503020204020204" pitchFamily="34" charset="-122"/>
                  </a:rPr>
                  <a:t>bcda</a:t>
                </a:r>
                <a:r>
                  <a:rPr lang="en-US" altLang="zh-CN" sz="2400" dirty="0" err="1" smtClean="0">
                    <a:latin typeface="微软雅黑" panose="020B0503020204020204" pitchFamily="34" charset="-122"/>
                    <a:ea typeface="微软雅黑" panose="020B0503020204020204" pitchFamily="34" charset="-122"/>
                  </a:rPr>
                  <a:t>;</a:t>
                </a:r>
                <a:r>
                  <a:rPr lang="en-US" altLang="zh-CN" sz="2400" dirty="0" err="1" smtClean="0">
                    <a:solidFill>
                      <a:schemeClr val="accent6"/>
                    </a:solidFill>
                    <a:latin typeface="微软雅黑" panose="020B0503020204020204" pitchFamily="34" charset="-122"/>
                    <a:ea typeface="微软雅黑" panose="020B0503020204020204" pitchFamily="34" charset="-122"/>
                  </a:rPr>
                  <a:t>bdac</a:t>
                </a:r>
                <a:r>
                  <a:rPr lang="en-US" altLang="zh-CN" sz="2400" dirty="0" err="1" smtClean="0">
                    <a:latin typeface="微软雅黑" panose="020B0503020204020204" pitchFamily="34" charset="-122"/>
                    <a:ea typeface="微软雅黑" panose="020B0503020204020204" pitchFamily="34" charset="-122"/>
                  </a:rPr>
                  <a:t>;</a:t>
                </a:r>
                <a:r>
                  <a:rPr lang="en-US" altLang="zh-CN" sz="2400" dirty="0" err="1" smtClean="0">
                    <a:solidFill>
                      <a:schemeClr val="accent1"/>
                    </a:solidFill>
                    <a:latin typeface="微软雅黑" panose="020B0503020204020204" pitchFamily="34" charset="-122"/>
                    <a:ea typeface="微软雅黑" panose="020B0503020204020204" pitchFamily="34" charset="-122"/>
                  </a:rPr>
                  <a:t>bdca</a:t>
                </a:r>
                <a:r>
                  <a:rPr lang="en-US" altLang="zh-CN" sz="2400" dirty="0" smtClean="0">
                    <a:latin typeface="微软雅黑" panose="020B0503020204020204" pitchFamily="34" charset="-122"/>
                    <a:ea typeface="微软雅黑" panose="020B0503020204020204" pitchFamily="34" charset="-122"/>
                  </a:rPr>
                  <a:t> 6</a:t>
                </a:r>
                <a:r>
                  <a:rPr lang="zh-CN" altLang="en-US" sz="2400" dirty="0" smtClean="0">
                    <a:latin typeface="微软雅黑" panose="020B0503020204020204" pitchFamily="34" charset="-122"/>
                    <a:ea typeface="微软雅黑" panose="020B0503020204020204" pitchFamily="34" charset="-122"/>
                  </a:rPr>
                  <a:t>种坐法</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a:t>
                </a:r>
              </a:p>
              <a:p>
                <a:r>
                  <a:rPr lang="zh-CN" altLang="en-US" sz="2400" dirty="0" smtClean="0">
                    <a:latin typeface="微软雅黑" panose="020B0503020204020204" pitchFamily="34" charset="-122"/>
                    <a:ea typeface="微软雅黑" panose="020B0503020204020204" pitchFamily="34" charset="-122"/>
                  </a:rPr>
                  <a:t>共计</a:t>
                </a:r>
                <a:r>
                  <a:rPr lang="en-US" altLang="zh-CN" sz="2400" dirty="0" smtClean="0">
                    <a:latin typeface="微软雅黑" panose="020B0503020204020204" pitchFamily="34" charset="-122"/>
                    <a:ea typeface="微软雅黑" panose="020B0503020204020204" pitchFamily="34" charset="-122"/>
                  </a:rPr>
                  <a:t>6</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m:t>
                    </m:r>
                  </m:oMath>
                </a14:m>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种坐法</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875797" y="2017534"/>
                <a:ext cx="8274316" cy="1938992"/>
              </a:xfrm>
              <a:prstGeom prst="rect">
                <a:avLst/>
              </a:prstGeom>
              <a:blipFill>
                <a:blip r:embed="rId3"/>
                <a:stretch>
                  <a:fillRect l="-1179" t="-2516" r="-147" b="-6289"/>
                </a:stretch>
              </a:blipFill>
            </p:spPr>
            <p:txBody>
              <a:bodyPr/>
              <a:lstStyle/>
              <a:p>
                <a:r>
                  <a:rPr lang="zh-CN" altLang="en-US">
                    <a:noFill/>
                  </a:rPr>
                  <a:t> </a:t>
                </a:r>
              </a:p>
            </p:txBody>
          </p:sp>
        </mc:Fallback>
      </mc:AlternateContent>
      <p:grpSp>
        <p:nvGrpSpPr>
          <p:cNvPr id="45" name="组合 44"/>
          <p:cNvGrpSpPr/>
          <p:nvPr/>
        </p:nvGrpSpPr>
        <p:grpSpPr>
          <a:xfrm>
            <a:off x="682109" y="4192217"/>
            <a:ext cx="2079511" cy="1962995"/>
            <a:chOff x="683008" y="4244785"/>
            <a:chExt cx="2079511" cy="1962995"/>
          </a:xfrm>
        </p:grpSpPr>
        <p:sp>
          <p:nvSpPr>
            <p:cNvPr id="18" name="椭圆 17"/>
            <p:cNvSpPr/>
            <p:nvPr/>
          </p:nvSpPr>
          <p:spPr>
            <a:xfrm>
              <a:off x="1214245" y="4580746"/>
              <a:ext cx="1143000" cy="10287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662351" y="4244785"/>
              <a:ext cx="363581" cy="363616"/>
            </a:xfrm>
            <a:custGeom>
              <a:avLst/>
              <a:gdLst>
                <a:gd name="connsiteX0" fmla="*/ 169618 w 363581"/>
                <a:gd name="connsiteY0" fmla="*/ 43730 h 363616"/>
                <a:gd name="connsiteX1" fmla="*/ 100345 w 363581"/>
                <a:gd name="connsiteY1" fmla="*/ 2167 h 363616"/>
                <a:gd name="connsiteX2" fmla="*/ 44927 w 363581"/>
                <a:gd name="connsiteY2" fmla="*/ 57585 h 363616"/>
                <a:gd name="connsiteX3" fmla="*/ 17218 w 363581"/>
                <a:gd name="connsiteY3" fmla="*/ 99148 h 363616"/>
                <a:gd name="connsiteX4" fmla="*/ 17218 w 363581"/>
                <a:gd name="connsiteY4" fmla="*/ 293112 h 363616"/>
                <a:gd name="connsiteX5" fmla="*/ 114200 w 363581"/>
                <a:gd name="connsiteY5" fmla="*/ 279258 h 363616"/>
                <a:gd name="connsiteX6" fmla="*/ 183472 w 363581"/>
                <a:gd name="connsiteY6" fmla="*/ 209985 h 363616"/>
                <a:gd name="connsiteX7" fmla="*/ 225036 w 363581"/>
                <a:gd name="connsiteY7" fmla="*/ 168421 h 363616"/>
                <a:gd name="connsiteX8" fmla="*/ 238891 w 363581"/>
                <a:gd name="connsiteY8" fmla="*/ 237694 h 363616"/>
                <a:gd name="connsiteX9" fmla="*/ 280454 w 363581"/>
                <a:gd name="connsiteY9" fmla="*/ 279258 h 363616"/>
                <a:gd name="connsiteX10" fmla="*/ 349727 w 363581"/>
                <a:gd name="connsiteY10" fmla="*/ 362385 h 363616"/>
                <a:gd name="connsiteX11" fmla="*/ 363581 w 363581"/>
                <a:gd name="connsiteY11" fmla="*/ 362385 h 36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581" h="363616">
                  <a:moveTo>
                    <a:pt x="169618" y="43730"/>
                  </a:moveTo>
                  <a:cubicBezTo>
                    <a:pt x="146527" y="29876"/>
                    <a:pt x="126469" y="8698"/>
                    <a:pt x="100345" y="2167"/>
                  </a:cubicBezTo>
                  <a:cubicBezTo>
                    <a:pt x="51083" y="-10148"/>
                    <a:pt x="57242" y="32954"/>
                    <a:pt x="44927" y="57585"/>
                  </a:cubicBezTo>
                  <a:cubicBezTo>
                    <a:pt x="37481" y="72478"/>
                    <a:pt x="26454" y="85294"/>
                    <a:pt x="17218" y="99148"/>
                  </a:cubicBezTo>
                  <a:cubicBezTo>
                    <a:pt x="10800" y="137657"/>
                    <a:pt x="-18091" y="262217"/>
                    <a:pt x="17218" y="293112"/>
                  </a:cubicBezTo>
                  <a:cubicBezTo>
                    <a:pt x="41794" y="314616"/>
                    <a:pt x="81873" y="283876"/>
                    <a:pt x="114200" y="279258"/>
                  </a:cubicBezTo>
                  <a:lnTo>
                    <a:pt x="183472" y="209985"/>
                  </a:lnTo>
                  <a:lnTo>
                    <a:pt x="225036" y="168421"/>
                  </a:lnTo>
                  <a:cubicBezTo>
                    <a:pt x="229654" y="191512"/>
                    <a:pt x="228360" y="216632"/>
                    <a:pt x="238891" y="237694"/>
                  </a:cubicBezTo>
                  <a:cubicBezTo>
                    <a:pt x="247653" y="255219"/>
                    <a:pt x="267911" y="264206"/>
                    <a:pt x="280454" y="279258"/>
                  </a:cubicBezTo>
                  <a:cubicBezTo>
                    <a:pt x="319567" y="326193"/>
                    <a:pt x="295759" y="321909"/>
                    <a:pt x="349727" y="362385"/>
                  </a:cubicBezTo>
                  <a:cubicBezTo>
                    <a:pt x="353421" y="365156"/>
                    <a:pt x="358963" y="362385"/>
                    <a:pt x="363581" y="362385"/>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2374592" y="4697398"/>
              <a:ext cx="387927" cy="654430"/>
            </a:xfrm>
            <a:custGeom>
              <a:avLst/>
              <a:gdLst>
                <a:gd name="connsiteX0" fmla="*/ 0 w 387927"/>
                <a:gd name="connsiteY0" fmla="*/ 0 h 654430"/>
                <a:gd name="connsiteX1" fmla="*/ 13855 w 387927"/>
                <a:gd name="connsiteY1" fmla="*/ 484909 h 654430"/>
                <a:gd name="connsiteX2" fmla="*/ 27709 w 387927"/>
                <a:gd name="connsiteY2" fmla="*/ 429491 h 654430"/>
                <a:gd name="connsiteX3" fmla="*/ 55418 w 387927"/>
                <a:gd name="connsiteY3" fmla="*/ 346363 h 654430"/>
                <a:gd name="connsiteX4" fmla="*/ 69273 w 387927"/>
                <a:gd name="connsiteY4" fmla="*/ 304800 h 654430"/>
                <a:gd name="connsiteX5" fmla="*/ 180109 w 387927"/>
                <a:gd name="connsiteY5" fmla="*/ 235527 h 654430"/>
                <a:gd name="connsiteX6" fmla="*/ 332509 w 387927"/>
                <a:gd name="connsiteY6" fmla="*/ 277091 h 654430"/>
                <a:gd name="connsiteX7" fmla="*/ 360218 w 387927"/>
                <a:gd name="connsiteY7" fmla="*/ 318654 h 654430"/>
                <a:gd name="connsiteX8" fmla="*/ 387927 w 387927"/>
                <a:gd name="connsiteY8" fmla="*/ 401781 h 654430"/>
                <a:gd name="connsiteX9" fmla="*/ 374073 w 387927"/>
                <a:gd name="connsiteY9" fmla="*/ 595745 h 654430"/>
                <a:gd name="connsiteX10" fmla="*/ 277091 w 387927"/>
                <a:gd name="connsiteY10" fmla="*/ 651163 h 654430"/>
                <a:gd name="connsiteX11" fmla="*/ 55418 w 387927"/>
                <a:gd name="connsiteY11" fmla="*/ 651163 h 6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927" h="654430">
                  <a:moveTo>
                    <a:pt x="0" y="0"/>
                  </a:moveTo>
                  <a:cubicBezTo>
                    <a:pt x="4618" y="161636"/>
                    <a:pt x="3444" y="323542"/>
                    <a:pt x="13855" y="484909"/>
                  </a:cubicBezTo>
                  <a:cubicBezTo>
                    <a:pt x="15081" y="503911"/>
                    <a:pt x="22238" y="447729"/>
                    <a:pt x="27709" y="429491"/>
                  </a:cubicBezTo>
                  <a:cubicBezTo>
                    <a:pt x="36102" y="401515"/>
                    <a:pt x="46181" y="374072"/>
                    <a:pt x="55418" y="346363"/>
                  </a:cubicBezTo>
                  <a:cubicBezTo>
                    <a:pt x="60036" y="332509"/>
                    <a:pt x="58947" y="315127"/>
                    <a:pt x="69273" y="304800"/>
                  </a:cubicBezTo>
                  <a:cubicBezTo>
                    <a:pt x="128421" y="245650"/>
                    <a:pt x="92644" y="270513"/>
                    <a:pt x="180109" y="235527"/>
                  </a:cubicBezTo>
                  <a:cubicBezTo>
                    <a:pt x="245679" y="243723"/>
                    <a:pt x="287600" y="232181"/>
                    <a:pt x="332509" y="277091"/>
                  </a:cubicBezTo>
                  <a:cubicBezTo>
                    <a:pt x="344283" y="288865"/>
                    <a:pt x="353455" y="303438"/>
                    <a:pt x="360218" y="318654"/>
                  </a:cubicBezTo>
                  <a:cubicBezTo>
                    <a:pt x="372080" y="345344"/>
                    <a:pt x="387927" y="401781"/>
                    <a:pt x="387927" y="401781"/>
                  </a:cubicBezTo>
                  <a:cubicBezTo>
                    <a:pt x="383309" y="466436"/>
                    <a:pt x="389794" y="532861"/>
                    <a:pt x="374073" y="595745"/>
                  </a:cubicBezTo>
                  <a:cubicBezTo>
                    <a:pt x="371351" y="606633"/>
                    <a:pt x="277910" y="651081"/>
                    <a:pt x="277091" y="651163"/>
                  </a:cubicBezTo>
                  <a:cubicBezTo>
                    <a:pt x="203567" y="658515"/>
                    <a:pt x="129309" y="651163"/>
                    <a:pt x="55418" y="651163"/>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1582586" y="5614811"/>
              <a:ext cx="443346" cy="592969"/>
            </a:xfrm>
            <a:custGeom>
              <a:avLst/>
              <a:gdLst>
                <a:gd name="connsiteX0" fmla="*/ 443346 w 443346"/>
                <a:gd name="connsiteY0" fmla="*/ 130891 h 592969"/>
                <a:gd name="connsiteX1" fmla="*/ 166255 w 443346"/>
                <a:gd name="connsiteY1" fmla="*/ 33909 h 592969"/>
                <a:gd name="connsiteX2" fmla="*/ 124691 w 443346"/>
                <a:gd name="connsiteY2" fmla="*/ 75473 h 592969"/>
                <a:gd name="connsiteX3" fmla="*/ 69273 w 443346"/>
                <a:gd name="connsiteY3" fmla="*/ 158600 h 592969"/>
                <a:gd name="connsiteX4" fmla="*/ 55419 w 443346"/>
                <a:gd name="connsiteY4" fmla="*/ 200164 h 592969"/>
                <a:gd name="connsiteX5" fmla="*/ 27709 w 443346"/>
                <a:gd name="connsiteY5" fmla="*/ 269437 h 592969"/>
                <a:gd name="connsiteX6" fmla="*/ 0 w 443346"/>
                <a:gd name="connsiteY6" fmla="*/ 380273 h 592969"/>
                <a:gd name="connsiteX7" fmla="*/ 13855 w 443346"/>
                <a:gd name="connsiteY7" fmla="*/ 546528 h 592969"/>
                <a:gd name="connsiteX8" fmla="*/ 69273 w 443346"/>
                <a:gd name="connsiteY8" fmla="*/ 574237 h 592969"/>
                <a:gd name="connsiteX9" fmla="*/ 277091 w 443346"/>
                <a:gd name="connsiteY9" fmla="*/ 588091 h 59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346" h="592969">
                  <a:moveTo>
                    <a:pt x="443346" y="130891"/>
                  </a:moveTo>
                  <a:cubicBezTo>
                    <a:pt x="268450" y="38299"/>
                    <a:pt x="267609" y="-50552"/>
                    <a:pt x="166255" y="33909"/>
                  </a:cubicBezTo>
                  <a:cubicBezTo>
                    <a:pt x="151203" y="46452"/>
                    <a:pt x="138546" y="61618"/>
                    <a:pt x="124691" y="75473"/>
                  </a:cubicBezTo>
                  <a:cubicBezTo>
                    <a:pt x="91750" y="174302"/>
                    <a:pt x="138460" y="54820"/>
                    <a:pt x="69273" y="158600"/>
                  </a:cubicBezTo>
                  <a:cubicBezTo>
                    <a:pt x="61172" y="170751"/>
                    <a:pt x="60547" y="186490"/>
                    <a:pt x="55419" y="200164"/>
                  </a:cubicBezTo>
                  <a:cubicBezTo>
                    <a:pt x="46687" y="223450"/>
                    <a:pt x="35023" y="245667"/>
                    <a:pt x="27709" y="269437"/>
                  </a:cubicBezTo>
                  <a:cubicBezTo>
                    <a:pt x="16509" y="305835"/>
                    <a:pt x="0" y="380273"/>
                    <a:pt x="0" y="380273"/>
                  </a:cubicBezTo>
                  <a:cubicBezTo>
                    <a:pt x="4618" y="435691"/>
                    <a:pt x="-4849" y="494157"/>
                    <a:pt x="13855" y="546528"/>
                  </a:cubicBezTo>
                  <a:cubicBezTo>
                    <a:pt x="20801" y="565978"/>
                    <a:pt x="50290" y="566101"/>
                    <a:pt x="69273" y="574237"/>
                  </a:cubicBezTo>
                  <a:cubicBezTo>
                    <a:pt x="142489" y="605615"/>
                    <a:pt x="175625" y="588091"/>
                    <a:pt x="277091" y="58809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683008" y="4779054"/>
              <a:ext cx="627858" cy="734291"/>
            </a:xfrm>
            <a:custGeom>
              <a:avLst/>
              <a:gdLst>
                <a:gd name="connsiteX0" fmla="*/ 334450 w 627858"/>
                <a:gd name="connsiteY0" fmla="*/ 290946 h 734291"/>
                <a:gd name="connsiteX1" fmla="*/ 195905 w 627858"/>
                <a:gd name="connsiteY1" fmla="*/ 180110 h 734291"/>
                <a:gd name="connsiteX2" fmla="*/ 154341 w 627858"/>
                <a:gd name="connsiteY2" fmla="*/ 193964 h 734291"/>
                <a:gd name="connsiteX3" fmla="*/ 85068 w 627858"/>
                <a:gd name="connsiteY3" fmla="*/ 290946 h 734291"/>
                <a:gd name="connsiteX4" fmla="*/ 57359 w 627858"/>
                <a:gd name="connsiteY4" fmla="*/ 374073 h 734291"/>
                <a:gd name="connsiteX5" fmla="*/ 43505 w 627858"/>
                <a:gd name="connsiteY5" fmla="*/ 415637 h 734291"/>
                <a:gd name="connsiteX6" fmla="*/ 15795 w 627858"/>
                <a:gd name="connsiteY6" fmla="*/ 457200 h 734291"/>
                <a:gd name="connsiteX7" fmla="*/ 29650 w 627858"/>
                <a:gd name="connsiteY7" fmla="*/ 706582 h 734291"/>
                <a:gd name="connsiteX8" fmla="*/ 112777 w 627858"/>
                <a:gd name="connsiteY8" fmla="*/ 734291 h 734291"/>
                <a:gd name="connsiteX9" fmla="*/ 251323 w 627858"/>
                <a:gd name="connsiteY9" fmla="*/ 720437 h 734291"/>
                <a:gd name="connsiteX10" fmla="*/ 306741 w 627858"/>
                <a:gd name="connsiteY10" fmla="*/ 609600 h 734291"/>
                <a:gd name="connsiteX11" fmla="*/ 376014 w 627858"/>
                <a:gd name="connsiteY11" fmla="*/ 512619 h 734291"/>
                <a:gd name="connsiteX12" fmla="*/ 389868 w 627858"/>
                <a:gd name="connsiteY12" fmla="*/ 457200 h 734291"/>
                <a:gd name="connsiteX13" fmla="*/ 445286 w 627858"/>
                <a:gd name="connsiteY13" fmla="*/ 346364 h 734291"/>
                <a:gd name="connsiteX14" fmla="*/ 459141 w 627858"/>
                <a:gd name="connsiteY14" fmla="*/ 290946 h 734291"/>
                <a:gd name="connsiteX15" fmla="*/ 486850 w 627858"/>
                <a:gd name="connsiteY15" fmla="*/ 207819 h 734291"/>
                <a:gd name="connsiteX16" fmla="*/ 500705 w 627858"/>
                <a:gd name="connsiteY16" fmla="*/ 166255 h 734291"/>
                <a:gd name="connsiteX17" fmla="*/ 542268 w 627858"/>
                <a:gd name="connsiteY17" fmla="*/ 27710 h 734291"/>
                <a:gd name="connsiteX18" fmla="*/ 569977 w 627858"/>
                <a:gd name="connsiteY18" fmla="*/ 0 h 734291"/>
                <a:gd name="connsiteX19" fmla="*/ 556123 w 627858"/>
                <a:gd name="connsiteY19" fmla="*/ 166255 h 734291"/>
                <a:gd name="connsiteX20" fmla="*/ 528414 w 627858"/>
                <a:gd name="connsiteY20" fmla="*/ 374073 h 734291"/>
                <a:gd name="connsiteX21" fmla="*/ 542268 w 627858"/>
                <a:gd name="connsiteY21" fmla="*/ 637310 h 734291"/>
                <a:gd name="connsiteX22" fmla="*/ 625395 w 627858"/>
                <a:gd name="connsiteY22" fmla="*/ 706582 h 734291"/>
                <a:gd name="connsiteX23" fmla="*/ 625395 w 627858"/>
                <a:gd name="connsiteY23" fmla="*/ 734291 h 7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7858" h="734291">
                  <a:moveTo>
                    <a:pt x="334450" y="290946"/>
                  </a:moveTo>
                  <a:cubicBezTo>
                    <a:pt x="288268" y="254001"/>
                    <a:pt x="247977" y="208149"/>
                    <a:pt x="195905" y="180110"/>
                  </a:cubicBezTo>
                  <a:cubicBezTo>
                    <a:pt x="183047" y="173186"/>
                    <a:pt x="165560" y="184615"/>
                    <a:pt x="154341" y="193964"/>
                  </a:cubicBezTo>
                  <a:cubicBezTo>
                    <a:pt x="141450" y="204706"/>
                    <a:pt x="97704" y="271991"/>
                    <a:pt x="85068" y="290946"/>
                  </a:cubicBezTo>
                  <a:lnTo>
                    <a:pt x="57359" y="374073"/>
                  </a:lnTo>
                  <a:cubicBezTo>
                    <a:pt x="52741" y="387928"/>
                    <a:pt x="51606" y="403486"/>
                    <a:pt x="43505" y="415637"/>
                  </a:cubicBezTo>
                  <a:lnTo>
                    <a:pt x="15795" y="457200"/>
                  </a:lnTo>
                  <a:cubicBezTo>
                    <a:pt x="4172" y="538562"/>
                    <a:pt x="-18974" y="627568"/>
                    <a:pt x="29650" y="706582"/>
                  </a:cubicBezTo>
                  <a:cubicBezTo>
                    <a:pt x="44958" y="731457"/>
                    <a:pt x="112777" y="734291"/>
                    <a:pt x="112777" y="734291"/>
                  </a:cubicBezTo>
                  <a:cubicBezTo>
                    <a:pt x="158959" y="729673"/>
                    <a:pt x="208004" y="737098"/>
                    <a:pt x="251323" y="720437"/>
                  </a:cubicBezTo>
                  <a:cubicBezTo>
                    <a:pt x="298691" y="702219"/>
                    <a:pt x="291920" y="644182"/>
                    <a:pt x="306741" y="609600"/>
                  </a:cubicBezTo>
                  <a:cubicBezTo>
                    <a:pt x="313494" y="593843"/>
                    <a:pt x="371283" y="518927"/>
                    <a:pt x="376014" y="512619"/>
                  </a:cubicBezTo>
                  <a:cubicBezTo>
                    <a:pt x="380632" y="494146"/>
                    <a:pt x="382135" y="474600"/>
                    <a:pt x="389868" y="457200"/>
                  </a:cubicBezTo>
                  <a:cubicBezTo>
                    <a:pt x="445356" y="332351"/>
                    <a:pt x="419440" y="436824"/>
                    <a:pt x="445286" y="346364"/>
                  </a:cubicBezTo>
                  <a:cubicBezTo>
                    <a:pt x="450517" y="328055"/>
                    <a:pt x="453669" y="309184"/>
                    <a:pt x="459141" y="290946"/>
                  </a:cubicBezTo>
                  <a:cubicBezTo>
                    <a:pt x="467534" y="262970"/>
                    <a:pt x="477614" y="235528"/>
                    <a:pt x="486850" y="207819"/>
                  </a:cubicBezTo>
                  <a:cubicBezTo>
                    <a:pt x="491468" y="193964"/>
                    <a:pt x="497163" y="180423"/>
                    <a:pt x="500705" y="166255"/>
                  </a:cubicBezTo>
                  <a:cubicBezTo>
                    <a:pt x="506984" y="141139"/>
                    <a:pt x="531023" y="38955"/>
                    <a:pt x="542268" y="27710"/>
                  </a:cubicBezTo>
                  <a:lnTo>
                    <a:pt x="569977" y="0"/>
                  </a:lnTo>
                  <a:cubicBezTo>
                    <a:pt x="565359" y="55418"/>
                    <a:pt x="561656" y="110921"/>
                    <a:pt x="556123" y="166255"/>
                  </a:cubicBezTo>
                  <a:cubicBezTo>
                    <a:pt x="550157" y="225911"/>
                    <a:pt x="537061" y="313540"/>
                    <a:pt x="528414" y="374073"/>
                  </a:cubicBezTo>
                  <a:cubicBezTo>
                    <a:pt x="533032" y="461819"/>
                    <a:pt x="526550" y="550860"/>
                    <a:pt x="542268" y="637310"/>
                  </a:cubicBezTo>
                  <a:cubicBezTo>
                    <a:pt x="548895" y="673759"/>
                    <a:pt x="607226" y="682356"/>
                    <a:pt x="625395" y="706582"/>
                  </a:cubicBezTo>
                  <a:cubicBezTo>
                    <a:pt x="630937" y="713971"/>
                    <a:pt x="625395" y="725055"/>
                    <a:pt x="625395" y="73429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3612820" y="4047192"/>
            <a:ext cx="1894992" cy="2253045"/>
            <a:chOff x="3864365" y="3917570"/>
            <a:chExt cx="1894992" cy="2253045"/>
          </a:xfrm>
        </p:grpSpPr>
        <p:sp>
          <p:nvSpPr>
            <p:cNvPr id="26" name="椭圆 25"/>
            <p:cNvSpPr/>
            <p:nvPr/>
          </p:nvSpPr>
          <p:spPr>
            <a:xfrm>
              <a:off x="4173011" y="4531886"/>
              <a:ext cx="1143000" cy="10287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3864365" y="4877230"/>
              <a:ext cx="363581" cy="363616"/>
            </a:xfrm>
            <a:custGeom>
              <a:avLst/>
              <a:gdLst>
                <a:gd name="connsiteX0" fmla="*/ 169618 w 363581"/>
                <a:gd name="connsiteY0" fmla="*/ 43730 h 363616"/>
                <a:gd name="connsiteX1" fmla="*/ 100345 w 363581"/>
                <a:gd name="connsiteY1" fmla="*/ 2167 h 363616"/>
                <a:gd name="connsiteX2" fmla="*/ 44927 w 363581"/>
                <a:gd name="connsiteY2" fmla="*/ 57585 h 363616"/>
                <a:gd name="connsiteX3" fmla="*/ 17218 w 363581"/>
                <a:gd name="connsiteY3" fmla="*/ 99148 h 363616"/>
                <a:gd name="connsiteX4" fmla="*/ 17218 w 363581"/>
                <a:gd name="connsiteY4" fmla="*/ 293112 h 363616"/>
                <a:gd name="connsiteX5" fmla="*/ 114200 w 363581"/>
                <a:gd name="connsiteY5" fmla="*/ 279258 h 363616"/>
                <a:gd name="connsiteX6" fmla="*/ 183472 w 363581"/>
                <a:gd name="connsiteY6" fmla="*/ 209985 h 363616"/>
                <a:gd name="connsiteX7" fmla="*/ 225036 w 363581"/>
                <a:gd name="connsiteY7" fmla="*/ 168421 h 363616"/>
                <a:gd name="connsiteX8" fmla="*/ 238891 w 363581"/>
                <a:gd name="connsiteY8" fmla="*/ 237694 h 363616"/>
                <a:gd name="connsiteX9" fmla="*/ 280454 w 363581"/>
                <a:gd name="connsiteY9" fmla="*/ 279258 h 363616"/>
                <a:gd name="connsiteX10" fmla="*/ 349727 w 363581"/>
                <a:gd name="connsiteY10" fmla="*/ 362385 h 363616"/>
                <a:gd name="connsiteX11" fmla="*/ 363581 w 363581"/>
                <a:gd name="connsiteY11" fmla="*/ 362385 h 36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581" h="363616">
                  <a:moveTo>
                    <a:pt x="169618" y="43730"/>
                  </a:moveTo>
                  <a:cubicBezTo>
                    <a:pt x="146527" y="29876"/>
                    <a:pt x="126469" y="8698"/>
                    <a:pt x="100345" y="2167"/>
                  </a:cubicBezTo>
                  <a:cubicBezTo>
                    <a:pt x="51083" y="-10148"/>
                    <a:pt x="57242" y="32954"/>
                    <a:pt x="44927" y="57585"/>
                  </a:cubicBezTo>
                  <a:cubicBezTo>
                    <a:pt x="37481" y="72478"/>
                    <a:pt x="26454" y="85294"/>
                    <a:pt x="17218" y="99148"/>
                  </a:cubicBezTo>
                  <a:cubicBezTo>
                    <a:pt x="10800" y="137657"/>
                    <a:pt x="-18091" y="262217"/>
                    <a:pt x="17218" y="293112"/>
                  </a:cubicBezTo>
                  <a:cubicBezTo>
                    <a:pt x="41794" y="314616"/>
                    <a:pt x="81873" y="283876"/>
                    <a:pt x="114200" y="279258"/>
                  </a:cubicBezTo>
                  <a:lnTo>
                    <a:pt x="183472" y="209985"/>
                  </a:lnTo>
                  <a:lnTo>
                    <a:pt x="225036" y="168421"/>
                  </a:lnTo>
                  <a:cubicBezTo>
                    <a:pt x="229654" y="191512"/>
                    <a:pt x="228360" y="216632"/>
                    <a:pt x="238891" y="237694"/>
                  </a:cubicBezTo>
                  <a:cubicBezTo>
                    <a:pt x="247653" y="255219"/>
                    <a:pt x="267911" y="264206"/>
                    <a:pt x="280454" y="279258"/>
                  </a:cubicBezTo>
                  <a:cubicBezTo>
                    <a:pt x="319567" y="326193"/>
                    <a:pt x="295759" y="321909"/>
                    <a:pt x="349727" y="362385"/>
                  </a:cubicBezTo>
                  <a:cubicBezTo>
                    <a:pt x="353421" y="365156"/>
                    <a:pt x="358963" y="362385"/>
                    <a:pt x="363581" y="362385"/>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675931" y="3917570"/>
              <a:ext cx="387927" cy="654430"/>
            </a:xfrm>
            <a:custGeom>
              <a:avLst/>
              <a:gdLst>
                <a:gd name="connsiteX0" fmla="*/ 0 w 387927"/>
                <a:gd name="connsiteY0" fmla="*/ 0 h 654430"/>
                <a:gd name="connsiteX1" fmla="*/ 13855 w 387927"/>
                <a:gd name="connsiteY1" fmla="*/ 484909 h 654430"/>
                <a:gd name="connsiteX2" fmla="*/ 27709 w 387927"/>
                <a:gd name="connsiteY2" fmla="*/ 429491 h 654430"/>
                <a:gd name="connsiteX3" fmla="*/ 55418 w 387927"/>
                <a:gd name="connsiteY3" fmla="*/ 346363 h 654430"/>
                <a:gd name="connsiteX4" fmla="*/ 69273 w 387927"/>
                <a:gd name="connsiteY4" fmla="*/ 304800 h 654430"/>
                <a:gd name="connsiteX5" fmla="*/ 180109 w 387927"/>
                <a:gd name="connsiteY5" fmla="*/ 235527 h 654430"/>
                <a:gd name="connsiteX6" fmla="*/ 332509 w 387927"/>
                <a:gd name="connsiteY6" fmla="*/ 277091 h 654430"/>
                <a:gd name="connsiteX7" fmla="*/ 360218 w 387927"/>
                <a:gd name="connsiteY7" fmla="*/ 318654 h 654430"/>
                <a:gd name="connsiteX8" fmla="*/ 387927 w 387927"/>
                <a:gd name="connsiteY8" fmla="*/ 401781 h 654430"/>
                <a:gd name="connsiteX9" fmla="*/ 374073 w 387927"/>
                <a:gd name="connsiteY9" fmla="*/ 595745 h 654430"/>
                <a:gd name="connsiteX10" fmla="*/ 277091 w 387927"/>
                <a:gd name="connsiteY10" fmla="*/ 651163 h 654430"/>
                <a:gd name="connsiteX11" fmla="*/ 55418 w 387927"/>
                <a:gd name="connsiteY11" fmla="*/ 651163 h 6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927" h="654430">
                  <a:moveTo>
                    <a:pt x="0" y="0"/>
                  </a:moveTo>
                  <a:cubicBezTo>
                    <a:pt x="4618" y="161636"/>
                    <a:pt x="3444" y="323542"/>
                    <a:pt x="13855" y="484909"/>
                  </a:cubicBezTo>
                  <a:cubicBezTo>
                    <a:pt x="15081" y="503911"/>
                    <a:pt x="22238" y="447729"/>
                    <a:pt x="27709" y="429491"/>
                  </a:cubicBezTo>
                  <a:cubicBezTo>
                    <a:pt x="36102" y="401515"/>
                    <a:pt x="46181" y="374072"/>
                    <a:pt x="55418" y="346363"/>
                  </a:cubicBezTo>
                  <a:cubicBezTo>
                    <a:pt x="60036" y="332509"/>
                    <a:pt x="58947" y="315127"/>
                    <a:pt x="69273" y="304800"/>
                  </a:cubicBezTo>
                  <a:cubicBezTo>
                    <a:pt x="128421" y="245650"/>
                    <a:pt x="92644" y="270513"/>
                    <a:pt x="180109" y="235527"/>
                  </a:cubicBezTo>
                  <a:cubicBezTo>
                    <a:pt x="245679" y="243723"/>
                    <a:pt x="287600" y="232181"/>
                    <a:pt x="332509" y="277091"/>
                  </a:cubicBezTo>
                  <a:cubicBezTo>
                    <a:pt x="344283" y="288865"/>
                    <a:pt x="353455" y="303438"/>
                    <a:pt x="360218" y="318654"/>
                  </a:cubicBezTo>
                  <a:cubicBezTo>
                    <a:pt x="372080" y="345344"/>
                    <a:pt x="387927" y="401781"/>
                    <a:pt x="387927" y="401781"/>
                  </a:cubicBezTo>
                  <a:cubicBezTo>
                    <a:pt x="383309" y="466436"/>
                    <a:pt x="389794" y="532861"/>
                    <a:pt x="374073" y="595745"/>
                  </a:cubicBezTo>
                  <a:cubicBezTo>
                    <a:pt x="371351" y="606633"/>
                    <a:pt x="277910" y="651081"/>
                    <a:pt x="277091" y="651163"/>
                  </a:cubicBezTo>
                  <a:cubicBezTo>
                    <a:pt x="203567" y="658515"/>
                    <a:pt x="129309" y="651163"/>
                    <a:pt x="55418" y="651163"/>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5316011" y="4714358"/>
              <a:ext cx="443346" cy="592969"/>
            </a:xfrm>
            <a:custGeom>
              <a:avLst/>
              <a:gdLst>
                <a:gd name="connsiteX0" fmla="*/ 443346 w 443346"/>
                <a:gd name="connsiteY0" fmla="*/ 130891 h 592969"/>
                <a:gd name="connsiteX1" fmla="*/ 166255 w 443346"/>
                <a:gd name="connsiteY1" fmla="*/ 33909 h 592969"/>
                <a:gd name="connsiteX2" fmla="*/ 124691 w 443346"/>
                <a:gd name="connsiteY2" fmla="*/ 75473 h 592969"/>
                <a:gd name="connsiteX3" fmla="*/ 69273 w 443346"/>
                <a:gd name="connsiteY3" fmla="*/ 158600 h 592969"/>
                <a:gd name="connsiteX4" fmla="*/ 55419 w 443346"/>
                <a:gd name="connsiteY4" fmla="*/ 200164 h 592969"/>
                <a:gd name="connsiteX5" fmla="*/ 27709 w 443346"/>
                <a:gd name="connsiteY5" fmla="*/ 269437 h 592969"/>
                <a:gd name="connsiteX6" fmla="*/ 0 w 443346"/>
                <a:gd name="connsiteY6" fmla="*/ 380273 h 592969"/>
                <a:gd name="connsiteX7" fmla="*/ 13855 w 443346"/>
                <a:gd name="connsiteY7" fmla="*/ 546528 h 592969"/>
                <a:gd name="connsiteX8" fmla="*/ 69273 w 443346"/>
                <a:gd name="connsiteY8" fmla="*/ 574237 h 592969"/>
                <a:gd name="connsiteX9" fmla="*/ 277091 w 443346"/>
                <a:gd name="connsiteY9" fmla="*/ 588091 h 59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346" h="592969">
                  <a:moveTo>
                    <a:pt x="443346" y="130891"/>
                  </a:moveTo>
                  <a:cubicBezTo>
                    <a:pt x="268450" y="38299"/>
                    <a:pt x="267609" y="-50552"/>
                    <a:pt x="166255" y="33909"/>
                  </a:cubicBezTo>
                  <a:cubicBezTo>
                    <a:pt x="151203" y="46452"/>
                    <a:pt x="138546" y="61618"/>
                    <a:pt x="124691" y="75473"/>
                  </a:cubicBezTo>
                  <a:cubicBezTo>
                    <a:pt x="91750" y="174302"/>
                    <a:pt x="138460" y="54820"/>
                    <a:pt x="69273" y="158600"/>
                  </a:cubicBezTo>
                  <a:cubicBezTo>
                    <a:pt x="61172" y="170751"/>
                    <a:pt x="60547" y="186490"/>
                    <a:pt x="55419" y="200164"/>
                  </a:cubicBezTo>
                  <a:cubicBezTo>
                    <a:pt x="46687" y="223450"/>
                    <a:pt x="35023" y="245667"/>
                    <a:pt x="27709" y="269437"/>
                  </a:cubicBezTo>
                  <a:cubicBezTo>
                    <a:pt x="16509" y="305835"/>
                    <a:pt x="0" y="380273"/>
                    <a:pt x="0" y="380273"/>
                  </a:cubicBezTo>
                  <a:cubicBezTo>
                    <a:pt x="4618" y="435691"/>
                    <a:pt x="-4849" y="494157"/>
                    <a:pt x="13855" y="546528"/>
                  </a:cubicBezTo>
                  <a:cubicBezTo>
                    <a:pt x="20801" y="565978"/>
                    <a:pt x="50290" y="566101"/>
                    <a:pt x="69273" y="574237"/>
                  </a:cubicBezTo>
                  <a:cubicBezTo>
                    <a:pt x="142489" y="605615"/>
                    <a:pt x="175625" y="588091"/>
                    <a:pt x="277091" y="58809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526470" y="5436324"/>
              <a:ext cx="627858" cy="734291"/>
            </a:xfrm>
            <a:custGeom>
              <a:avLst/>
              <a:gdLst>
                <a:gd name="connsiteX0" fmla="*/ 334450 w 627858"/>
                <a:gd name="connsiteY0" fmla="*/ 290946 h 734291"/>
                <a:gd name="connsiteX1" fmla="*/ 195905 w 627858"/>
                <a:gd name="connsiteY1" fmla="*/ 180110 h 734291"/>
                <a:gd name="connsiteX2" fmla="*/ 154341 w 627858"/>
                <a:gd name="connsiteY2" fmla="*/ 193964 h 734291"/>
                <a:gd name="connsiteX3" fmla="*/ 85068 w 627858"/>
                <a:gd name="connsiteY3" fmla="*/ 290946 h 734291"/>
                <a:gd name="connsiteX4" fmla="*/ 57359 w 627858"/>
                <a:gd name="connsiteY4" fmla="*/ 374073 h 734291"/>
                <a:gd name="connsiteX5" fmla="*/ 43505 w 627858"/>
                <a:gd name="connsiteY5" fmla="*/ 415637 h 734291"/>
                <a:gd name="connsiteX6" fmla="*/ 15795 w 627858"/>
                <a:gd name="connsiteY6" fmla="*/ 457200 h 734291"/>
                <a:gd name="connsiteX7" fmla="*/ 29650 w 627858"/>
                <a:gd name="connsiteY7" fmla="*/ 706582 h 734291"/>
                <a:gd name="connsiteX8" fmla="*/ 112777 w 627858"/>
                <a:gd name="connsiteY8" fmla="*/ 734291 h 734291"/>
                <a:gd name="connsiteX9" fmla="*/ 251323 w 627858"/>
                <a:gd name="connsiteY9" fmla="*/ 720437 h 734291"/>
                <a:gd name="connsiteX10" fmla="*/ 306741 w 627858"/>
                <a:gd name="connsiteY10" fmla="*/ 609600 h 734291"/>
                <a:gd name="connsiteX11" fmla="*/ 376014 w 627858"/>
                <a:gd name="connsiteY11" fmla="*/ 512619 h 734291"/>
                <a:gd name="connsiteX12" fmla="*/ 389868 w 627858"/>
                <a:gd name="connsiteY12" fmla="*/ 457200 h 734291"/>
                <a:gd name="connsiteX13" fmla="*/ 445286 w 627858"/>
                <a:gd name="connsiteY13" fmla="*/ 346364 h 734291"/>
                <a:gd name="connsiteX14" fmla="*/ 459141 w 627858"/>
                <a:gd name="connsiteY14" fmla="*/ 290946 h 734291"/>
                <a:gd name="connsiteX15" fmla="*/ 486850 w 627858"/>
                <a:gd name="connsiteY15" fmla="*/ 207819 h 734291"/>
                <a:gd name="connsiteX16" fmla="*/ 500705 w 627858"/>
                <a:gd name="connsiteY16" fmla="*/ 166255 h 734291"/>
                <a:gd name="connsiteX17" fmla="*/ 542268 w 627858"/>
                <a:gd name="connsiteY17" fmla="*/ 27710 h 734291"/>
                <a:gd name="connsiteX18" fmla="*/ 569977 w 627858"/>
                <a:gd name="connsiteY18" fmla="*/ 0 h 734291"/>
                <a:gd name="connsiteX19" fmla="*/ 556123 w 627858"/>
                <a:gd name="connsiteY19" fmla="*/ 166255 h 734291"/>
                <a:gd name="connsiteX20" fmla="*/ 528414 w 627858"/>
                <a:gd name="connsiteY20" fmla="*/ 374073 h 734291"/>
                <a:gd name="connsiteX21" fmla="*/ 542268 w 627858"/>
                <a:gd name="connsiteY21" fmla="*/ 637310 h 734291"/>
                <a:gd name="connsiteX22" fmla="*/ 625395 w 627858"/>
                <a:gd name="connsiteY22" fmla="*/ 706582 h 734291"/>
                <a:gd name="connsiteX23" fmla="*/ 625395 w 627858"/>
                <a:gd name="connsiteY23" fmla="*/ 734291 h 7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7858" h="734291">
                  <a:moveTo>
                    <a:pt x="334450" y="290946"/>
                  </a:moveTo>
                  <a:cubicBezTo>
                    <a:pt x="288268" y="254001"/>
                    <a:pt x="247977" y="208149"/>
                    <a:pt x="195905" y="180110"/>
                  </a:cubicBezTo>
                  <a:cubicBezTo>
                    <a:pt x="183047" y="173186"/>
                    <a:pt x="165560" y="184615"/>
                    <a:pt x="154341" y="193964"/>
                  </a:cubicBezTo>
                  <a:cubicBezTo>
                    <a:pt x="141450" y="204706"/>
                    <a:pt x="97704" y="271991"/>
                    <a:pt x="85068" y="290946"/>
                  </a:cubicBezTo>
                  <a:lnTo>
                    <a:pt x="57359" y="374073"/>
                  </a:lnTo>
                  <a:cubicBezTo>
                    <a:pt x="52741" y="387928"/>
                    <a:pt x="51606" y="403486"/>
                    <a:pt x="43505" y="415637"/>
                  </a:cubicBezTo>
                  <a:lnTo>
                    <a:pt x="15795" y="457200"/>
                  </a:lnTo>
                  <a:cubicBezTo>
                    <a:pt x="4172" y="538562"/>
                    <a:pt x="-18974" y="627568"/>
                    <a:pt x="29650" y="706582"/>
                  </a:cubicBezTo>
                  <a:cubicBezTo>
                    <a:pt x="44958" y="731457"/>
                    <a:pt x="112777" y="734291"/>
                    <a:pt x="112777" y="734291"/>
                  </a:cubicBezTo>
                  <a:cubicBezTo>
                    <a:pt x="158959" y="729673"/>
                    <a:pt x="208004" y="737098"/>
                    <a:pt x="251323" y="720437"/>
                  </a:cubicBezTo>
                  <a:cubicBezTo>
                    <a:pt x="298691" y="702219"/>
                    <a:pt x="291920" y="644182"/>
                    <a:pt x="306741" y="609600"/>
                  </a:cubicBezTo>
                  <a:cubicBezTo>
                    <a:pt x="313494" y="593843"/>
                    <a:pt x="371283" y="518927"/>
                    <a:pt x="376014" y="512619"/>
                  </a:cubicBezTo>
                  <a:cubicBezTo>
                    <a:pt x="380632" y="494146"/>
                    <a:pt x="382135" y="474600"/>
                    <a:pt x="389868" y="457200"/>
                  </a:cubicBezTo>
                  <a:cubicBezTo>
                    <a:pt x="445356" y="332351"/>
                    <a:pt x="419440" y="436824"/>
                    <a:pt x="445286" y="346364"/>
                  </a:cubicBezTo>
                  <a:cubicBezTo>
                    <a:pt x="450517" y="328055"/>
                    <a:pt x="453669" y="309184"/>
                    <a:pt x="459141" y="290946"/>
                  </a:cubicBezTo>
                  <a:cubicBezTo>
                    <a:pt x="467534" y="262970"/>
                    <a:pt x="477614" y="235528"/>
                    <a:pt x="486850" y="207819"/>
                  </a:cubicBezTo>
                  <a:cubicBezTo>
                    <a:pt x="491468" y="193964"/>
                    <a:pt x="497163" y="180423"/>
                    <a:pt x="500705" y="166255"/>
                  </a:cubicBezTo>
                  <a:cubicBezTo>
                    <a:pt x="506984" y="141139"/>
                    <a:pt x="531023" y="38955"/>
                    <a:pt x="542268" y="27710"/>
                  </a:cubicBezTo>
                  <a:lnTo>
                    <a:pt x="569977" y="0"/>
                  </a:lnTo>
                  <a:cubicBezTo>
                    <a:pt x="565359" y="55418"/>
                    <a:pt x="561656" y="110921"/>
                    <a:pt x="556123" y="166255"/>
                  </a:cubicBezTo>
                  <a:cubicBezTo>
                    <a:pt x="550157" y="225911"/>
                    <a:pt x="537061" y="313540"/>
                    <a:pt x="528414" y="374073"/>
                  </a:cubicBezTo>
                  <a:cubicBezTo>
                    <a:pt x="533032" y="461819"/>
                    <a:pt x="526550" y="550860"/>
                    <a:pt x="542268" y="637310"/>
                  </a:cubicBezTo>
                  <a:cubicBezTo>
                    <a:pt x="548895" y="673759"/>
                    <a:pt x="607226" y="682356"/>
                    <a:pt x="625395" y="706582"/>
                  </a:cubicBezTo>
                  <a:cubicBezTo>
                    <a:pt x="630937" y="713971"/>
                    <a:pt x="625395" y="725055"/>
                    <a:pt x="625395" y="73429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6540582" y="4136575"/>
            <a:ext cx="2209238" cy="2007777"/>
            <a:chOff x="6940039" y="3903519"/>
            <a:chExt cx="2209238" cy="2007777"/>
          </a:xfrm>
        </p:grpSpPr>
        <p:sp>
          <p:nvSpPr>
            <p:cNvPr id="34" name="椭圆 33"/>
            <p:cNvSpPr/>
            <p:nvPr/>
          </p:nvSpPr>
          <p:spPr>
            <a:xfrm>
              <a:off x="7371100" y="4510263"/>
              <a:ext cx="1143000" cy="10287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895409" y="5547680"/>
              <a:ext cx="363581" cy="363616"/>
            </a:xfrm>
            <a:custGeom>
              <a:avLst/>
              <a:gdLst>
                <a:gd name="connsiteX0" fmla="*/ 169618 w 363581"/>
                <a:gd name="connsiteY0" fmla="*/ 43730 h 363616"/>
                <a:gd name="connsiteX1" fmla="*/ 100345 w 363581"/>
                <a:gd name="connsiteY1" fmla="*/ 2167 h 363616"/>
                <a:gd name="connsiteX2" fmla="*/ 44927 w 363581"/>
                <a:gd name="connsiteY2" fmla="*/ 57585 h 363616"/>
                <a:gd name="connsiteX3" fmla="*/ 17218 w 363581"/>
                <a:gd name="connsiteY3" fmla="*/ 99148 h 363616"/>
                <a:gd name="connsiteX4" fmla="*/ 17218 w 363581"/>
                <a:gd name="connsiteY4" fmla="*/ 293112 h 363616"/>
                <a:gd name="connsiteX5" fmla="*/ 114200 w 363581"/>
                <a:gd name="connsiteY5" fmla="*/ 279258 h 363616"/>
                <a:gd name="connsiteX6" fmla="*/ 183472 w 363581"/>
                <a:gd name="connsiteY6" fmla="*/ 209985 h 363616"/>
                <a:gd name="connsiteX7" fmla="*/ 225036 w 363581"/>
                <a:gd name="connsiteY7" fmla="*/ 168421 h 363616"/>
                <a:gd name="connsiteX8" fmla="*/ 238891 w 363581"/>
                <a:gd name="connsiteY8" fmla="*/ 237694 h 363616"/>
                <a:gd name="connsiteX9" fmla="*/ 280454 w 363581"/>
                <a:gd name="connsiteY9" fmla="*/ 279258 h 363616"/>
                <a:gd name="connsiteX10" fmla="*/ 349727 w 363581"/>
                <a:gd name="connsiteY10" fmla="*/ 362385 h 363616"/>
                <a:gd name="connsiteX11" fmla="*/ 363581 w 363581"/>
                <a:gd name="connsiteY11" fmla="*/ 362385 h 36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581" h="363616">
                  <a:moveTo>
                    <a:pt x="169618" y="43730"/>
                  </a:moveTo>
                  <a:cubicBezTo>
                    <a:pt x="146527" y="29876"/>
                    <a:pt x="126469" y="8698"/>
                    <a:pt x="100345" y="2167"/>
                  </a:cubicBezTo>
                  <a:cubicBezTo>
                    <a:pt x="51083" y="-10148"/>
                    <a:pt x="57242" y="32954"/>
                    <a:pt x="44927" y="57585"/>
                  </a:cubicBezTo>
                  <a:cubicBezTo>
                    <a:pt x="37481" y="72478"/>
                    <a:pt x="26454" y="85294"/>
                    <a:pt x="17218" y="99148"/>
                  </a:cubicBezTo>
                  <a:cubicBezTo>
                    <a:pt x="10800" y="137657"/>
                    <a:pt x="-18091" y="262217"/>
                    <a:pt x="17218" y="293112"/>
                  </a:cubicBezTo>
                  <a:cubicBezTo>
                    <a:pt x="41794" y="314616"/>
                    <a:pt x="81873" y="283876"/>
                    <a:pt x="114200" y="279258"/>
                  </a:cubicBezTo>
                  <a:lnTo>
                    <a:pt x="183472" y="209985"/>
                  </a:lnTo>
                  <a:lnTo>
                    <a:pt x="225036" y="168421"/>
                  </a:lnTo>
                  <a:cubicBezTo>
                    <a:pt x="229654" y="191512"/>
                    <a:pt x="228360" y="216632"/>
                    <a:pt x="238891" y="237694"/>
                  </a:cubicBezTo>
                  <a:cubicBezTo>
                    <a:pt x="247653" y="255219"/>
                    <a:pt x="267911" y="264206"/>
                    <a:pt x="280454" y="279258"/>
                  </a:cubicBezTo>
                  <a:cubicBezTo>
                    <a:pt x="319567" y="326193"/>
                    <a:pt x="295759" y="321909"/>
                    <a:pt x="349727" y="362385"/>
                  </a:cubicBezTo>
                  <a:cubicBezTo>
                    <a:pt x="353421" y="365156"/>
                    <a:pt x="358963" y="362385"/>
                    <a:pt x="363581" y="362385"/>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6940039" y="4568951"/>
              <a:ext cx="387927" cy="654430"/>
            </a:xfrm>
            <a:custGeom>
              <a:avLst/>
              <a:gdLst>
                <a:gd name="connsiteX0" fmla="*/ 0 w 387927"/>
                <a:gd name="connsiteY0" fmla="*/ 0 h 654430"/>
                <a:gd name="connsiteX1" fmla="*/ 13855 w 387927"/>
                <a:gd name="connsiteY1" fmla="*/ 484909 h 654430"/>
                <a:gd name="connsiteX2" fmla="*/ 27709 w 387927"/>
                <a:gd name="connsiteY2" fmla="*/ 429491 h 654430"/>
                <a:gd name="connsiteX3" fmla="*/ 55418 w 387927"/>
                <a:gd name="connsiteY3" fmla="*/ 346363 h 654430"/>
                <a:gd name="connsiteX4" fmla="*/ 69273 w 387927"/>
                <a:gd name="connsiteY4" fmla="*/ 304800 h 654430"/>
                <a:gd name="connsiteX5" fmla="*/ 180109 w 387927"/>
                <a:gd name="connsiteY5" fmla="*/ 235527 h 654430"/>
                <a:gd name="connsiteX6" fmla="*/ 332509 w 387927"/>
                <a:gd name="connsiteY6" fmla="*/ 277091 h 654430"/>
                <a:gd name="connsiteX7" fmla="*/ 360218 w 387927"/>
                <a:gd name="connsiteY7" fmla="*/ 318654 h 654430"/>
                <a:gd name="connsiteX8" fmla="*/ 387927 w 387927"/>
                <a:gd name="connsiteY8" fmla="*/ 401781 h 654430"/>
                <a:gd name="connsiteX9" fmla="*/ 374073 w 387927"/>
                <a:gd name="connsiteY9" fmla="*/ 595745 h 654430"/>
                <a:gd name="connsiteX10" fmla="*/ 277091 w 387927"/>
                <a:gd name="connsiteY10" fmla="*/ 651163 h 654430"/>
                <a:gd name="connsiteX11" fmla="*/ 55418 w 387927"/>
                <a:gd name="connsiteY11" fmla="*/ 651163 h 6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927" h="654430">
                  <a:moveTo>
                    <a:pt x="0" y="0"/>
                  </a:moveTo>
                  <a:cubicBezTo>
                    <a:pt x="4618" y="161636"/>
                    <a:pt x="3444" y="323542"/>
                    <a:pt x="13855" y="484909"/>
                  </a:cubicBezTo>
                  <a:cubicBezTo>
                    <a:pt x="15081" y="503911"/>
                    <a:pt x="22238" y="447729"/>
                    <a:pt x="27709" y="429491"/>
                  </a:cubicBezTo>
                  <a:cubicBezTo>
                    <a:pt x="36102" y="401515"/>
                    <a:pt x="46181" y="374072"/>
                    <a:pt x="55418" y="346363"/>
                  </a:cubicBezTo>
                  <a:cubicBezTo>
                    <a:pt x="60036" y="332509"/>
                    <a:pt x="58947" y="315127"/>
                    <a:pt x="69273" y="304800"/>
                  </a:cubicBezTo>
                  <a:cubicBezTo>
                    <a:pt x="128421" y="245650"/>
                    <a:pt x="92644" y="270513"/>
                    <a:pt x="180109" y="235527"/>
                  </a:cubicBezTo>
                  <a:cubicBezTo>
                    <a:pt x="245679" y="243723"/>
                    <a:pt x="287600" y="232181"/>
                    <a:pt x="332509" y="277091"/>
                  </a:cubicBezTo>
                  <a:cubicBezTo>
                    <a:pt x="344283" y="288865"/>
                    <a:pt x="353455" y="303438"/>
                    <a:pt x="360218" y="318654"/>
                  </a:cubicBezTo>
                  <a:cubicBezTo>
                    <a:pt x="372080" y="345344"/>
                    <a:pt x="387927" y="401781"/>
                    <a:pt x="387927" y="401781"/>
                  </a:cubicBezTo>
                  <a:cubicBezTo>
                    <a:pt x="383309" y="466436"/>
                    <a:pt x="389794" y="532861"/>
                    <a:pt x="374073" y="595745"/>
                  </a:cubicBezTo>
                  <a:cubicBezTo>
                    <a:pt x="371351" y="606633"/>
                    <a:pt x="277910" y="651081"/>
                    <a:pt x="277091" y="651163"/>
                  </a:cubicBezTo>
                  <a:cubicBezTo>
                    <a:pt x="203567" y="658515"/>
                    <a:pt x="129309" y="651163"/>
                    <a:pt x="55418" y="651163"/>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845035" y="3903519"/>
              <a:ext cx="443346" cy="592969"/>
            </a:xfrm>
            <a:custGeom>
              <a:avLst/>
              <a:gdLst>
                <a:gd name="connsiteX0" fmla="*/ 443346 w 443346"/>
                <a:gd name="connsiteY0" fmla="*/ 130891 h 592969"/>
                <a:gd name="connsiteX1" fmla="*/ 166255 w 443346"/>
                <a:gd name="connsiteY1" fmla="*/ 33909 h 592969"/>
                <a:gd name="connsiteX2" fmla="*/ 124691 w 443346"/>
                <a:gd name="connsiteY2" fmla="*/ 75473 h 592969"/>
                <a:gd name="connsiteX3" fmla="*/ 69273 w 443346"/>
                <a:gd name="connsiteY3" fmla="*/ 158600 h 592969"/>
                <a:gd name="connsiteX4" fmla="*/ 55419 w 443346"/>
                <a:gd name="connsiteY4" fmla="*/ 200164 h 592969"/>
                <a:gd name="connsiteX5" fmla="*/ 27709 w 443346"/>
                <a:gd name="connsiteY5" fmla="*/ 269437 h 592969"/>
                <a:gd name="connsiteX6" fmla="*/ 0 w 443346"/>
                <a:gd name="connsiteY6" fmla="*/ 380273 h 592969"/>
                <a:gd name="connsiteX7" fmla="*/ 13855 w 443346"/>
                <a:gd name="connsiteY7" fmla="*/ 546528 h 592969"/>
                <a:gd name="connsiteX8" fmla="*/ 69273 w 443346"/>
                <a:gd name="connsiteY8" fmla="*/ 574237 h 592969"/>
                <a:gd name="connsiteX9" fmla="*/ 277091 w 443346"/>
                <a:gd name="connsiteY9" fmla="*/ 588091 h 59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346" h="592969">
                  <a:moveTo>
                    <a:pt x="443346" y="130891"/>
                  </a:moveTo>
                  <a:cubicBezTo>
                    <a:pt x="268450" y="38299"/>
                    <a:pt x="267609" y="-50552"/>
                    <a:pt x="166255" y="33909"/>
                  </a:cubicBezTo>
                  <a:cubicBezTo>
                    <a:pt x="151203" y="46452"/>
                    <a:pt x="138546" y="61618"/>
                    <a:pt x="124691" y="75473"/>
                  </a:cubicBezTo>
                  <a:cubicBezTo>
                    <a:pt x="91750" y="174302"/>
                    <a:pt x="138460" y="54820"/>
                    <a:pt x="69273" y="158600"/>
                  </a:cubicBezTo>
                  <a:cubicBezTo>
                    <a:pt x="61172" y="170751"/>
                    <a:pt x="60547" y="186490"/>
                    <a:pt x="55419" y="200164"/>
                  </a:cubicBezTo>
                  <a:cubicBezTo>
                    <a:pt x="46687" y="223450"/>
                    <a:pt x="35023" y="245667"/>
                    <a:pt x="27709" y="269437"/>
                  </a:cubicBezTo>
                  <a:cubicBezTo>
                    <a:pt x="16509" y="305835"/>
                    <a:pt x="0" y="380273"/>
                    <a:pt x="0" y="380273"/>
                  </a:cubicBezTo>
                  <a:cubicBezTo>
                    <a:pt x="4618" y="435691"/>
                    <a:pt x="-4849" y="494157"/>
                    <a:pt x="13855" y="546528"/>
                  </a:cubicBezTo>
                  <a:cubicBezTo>
                    <a:pt x="20801" y="565978"/>
                    <a:pt x="50290" y="566101"/>
                    <a:pt x="69273" y="574237"/>
                  </a:cubicBezTo>
                  <a:cubicBezTo>
                    <a:pt x="142489" y="605615"/>
                    <a:pt x="175625" y="588091"/>
                    <a:pt x="277091" y="58809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8521419" y="4476413"/>
              <a:ext cx="627858" cy="734291"/>
            </a:xfrm>
            <a:custGeom>
              <a:avLst/>
              <a:gdLst>
                <a:gd name="connsiteX0" fmla="*/ 334450 w 627858"/>
                <a:gd name="connsiteY0" fmla="*/ 290946 h 734291"/>
                <a:gd name="connsiteX1" fmla="*/ 195905 w 627858"/>
                <a:gd name="connsiteY1" fmla="*/ 180110 h 734291"/>
                <a:gd name="connsiteX2" fmla="*/ 154341 w 627858"/>
                <a:gd name="connsiteY2" fmla="*/ 193964 h 734291"/>
                <a:gd name="connsiteX3" fmla="*/ 85068 w 627858"/>
                <a:gd name="connsiteY3" fmla="*/ 290946 h 734291"/>
                <a:gd name="connsiteX4" fmla="*/ 57359 w 627858"/>
                <a:gd name="connsiteY4" fmla="*/ 374073 h 734291"/>
                <a:gd name="connsiteX5" fmla="*/ 43505 w 627858"/>
                <a:gd name="connsiteY5" fmla="*/ 415637 h 734291"/>
                <a:gd name="connsiteX6" fmla="*/ 15795 w 627858"/>
                <a:gd name="connsiteY6" fmla="*/ 457200 h 734291"/>
                <a:gd name="connsiteX7" fmla="*/ 29650 w 627858"/>
                <a:gd name="connsiteY7" fmla="*/ 706582 h 734291"/>
                <a:gd name="connsiteX8" fmla="*/ 112777 w 627858"/>
                <a:gd name="connsiteY8" fmla="*/ 734291 h 734291"/>
                <a:gd name="connsiteX9" fmla="*/ 251323 w 627858"/>
                <a:gd name="connsiteY9" fmla="*/ 720437 h 734291"/>
                <a:gd name="connsiteX10" fmla="*/ 306741 w 627858"/>
                <a:gd name="connsiteY10" fmla="*/ 609600 h 734291"/>
                <a:gd name="connsiteX11" fmla="*/ 376014 w 627858"/>
                <a:gd name="connsiteY11" fmla="*/ 512619 h 734291"/>
                <a:gd name="connsiteX12" fmla="*/ 389868 w 627858"/>
                <a:gd name="connsiteY12" fmla="*/ 457200 h 734291"/>
                <a:gd name="connsiteX13" fmla="*/ 445286 w 627858"/>
                <a:gd name="connsiteY13" fmla="*/ 346364 h 734291"/>
                <a:gd name="connsiteX14" fmla="*/ 459141 w 627858"/>
                <a:gd name="connsiteY14" fmla="*/ 290946 h 734291"/>
                <a:gd name="connsiteX15" fmla="*/ 486850 w 627858"/>
                <a:gd name="connsiteY15" fmla="*/ 207819 h 734291"/>
                <a:gd name="connsiteX16" fmla="*/ 500705 w 627858"/>
                <a:gd name="connsiteY16" fmla="*/ 166255 h 734291"/>
                <a:gd name="connsiteX17" fmla="*/ 542268 w 627858"/>
                <a:gd name="connsiteY17" fmla="*/ 27710 h 734291"/>
                <a:gd name="connsiteX18" fmla="*/ 569977 w 627858"/>
                <a:gd name="connsiteY18" fmla="*/ 0 h 734291"/>
                <a:gd name="connsiteX19" fmla="*/ 556123 w 627858"/>
                <a:gd name="connsiteY19" fmla="*/ 166255 h 734291"/>
                <a:gd name="connsiteX20" fmla="*/ 528414 w 627858"/>
                <a:gd name="connsiteY20" fmla="*/ 374073 h 734291"/>
                <a:gd name="connsiteX21" fmla="*/ 542268 w 627858"/>
                <a:gd name="connsiteY21" fmla="*/ 637310 h 734291"/>
                <a:gd name="connsiteX22" fmla="*/ 625395 w 627858"/>
                <a:gd name="connsiteY22" fmla="*/ 706582 h 734291"/>
                <a:gd name="connsiteX23" fmla="*/ 625395 w 627858"/>
                <a:gd name="connsiteY23" fmla="*/ 734291 h 7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7858" h="734291">
                  <a:moveTo>
                    <a:pt x="334450" y="290946"/>
                  </a:moveTo>
                  <a:cubicBezTo>
                    <a:pt x="288268" y="254001"/>
                    <a:pt x="247977" y="208149"/>
                    <a:pt x="195905" y="180110"/>
                  </a:cubicBezTo>
                  <a:cubicBezTo>
                    <a:pt x="183047" y="173186"/>
                    <a:pt x="165560" y="184615"/>
                    <a:pt x="154341" y="193964"/>
                  </a:cubicBezTo>
                  <a:cubicBezTo>
                    <a:pt x="141450" y="204706"/>
                    <a:pt x="97704" y="271991"/>
                    <a:pt x="85068" y="290946"/>
                  </a:cubicBezTo>
                  <a:lnTo>
                    <a:pt x="57359" y="374073"/>
                  </a:lnTo>
                  <a:cubicBezTo>
                    <a:pt x="52741" y="387928"/>
                    <a:pt x="51606" y="403486"/>
                    <a:pt x="43505" y="415637"/>
                  </a:cubicBezTo>
                  <a:lnTo>
                    <a:pt x="15795" y="457200"/>
                  </a:lnTo>
                  <a:cubicBezTo>
                    <a:pt x="4172" y="538562"/>
                    <a:pt x="-18974" y="627568"/>
                    <a:pt x="29650" y="706582"/>
                  </a:cubicBezTo>
                  <a:cubicBezTo>
                    <a:pt x="44958" y="731457"/>
                    <a:pt x="112777" y="734291"/>
                    <a:pt x="112777" y="734291"/>
                  </a:cubicBezTo>
                  <a:cubicBezTo>
                    <a:pt x="158959" y="729673"/>
                    <a:pt x="208004" y="737098"/>
                    <a:pt x="251323" y="720437"/>
                  </a:cubicBezTo>
                  <a:cubicBezTo>
                    <a:pt x="298691" y="702219"/>
                    <a:pt x="291920" y="644182"/>
                    <a:pt x="306741" y="609600"/>
                  </a:cubicBezTo>
                  <a:cubicBezTo>
                    <a:pt x="313494" y="593843"/>
                    <a:pt x="371283" y="518927"/>
                    <a:pt x="376014" y="512619"/>
                  </a:cubicBezTo>
                  <a:cubicBezTo>
                    <a:pt x="380632" y="494146"/>
                    <a:pt x="382135" y="474600"/>
                    <a:pt x="389868" y="457200"/>
                  </a:cubicBezTo>
                  <a:cubicBezTo>
                    <a:pt x="445356" y="332351"/>
                    <a:pt x="419440" y="436824"/>
                    <a:pt x="445286" y="346364"/>
                  </a:cubicBezTo>
                  <a:cubicBezTo>
                    <a:pt x="450517" y="328055"/>
                    <a:pt x="453669" y="309184"/>
                    <a:pt x="459141" y="290946"/>
                  </a:cubicBezTo>
                  <a:cubicBezTo>
                    <a:pt x="467534" y="262970"/>
                    <a:pt x="477614" y="235528"/>
                    <a:pt x="486850" y="207819"/>
                  </a:cubicBezTo>
                  <a:cubicBezTo>
                    <a:pt x="491468" y="193964"/>
                    <a:pt x="497163" y="180423"/>
                    <a:pt x="500705" y="166255"/>
                  </a:cubicBezTo>
                  <a:cubicBezTo>
                    <a:pt x="506984" y="141139"/>
                    <a:pt x="531023" y="38955"/>
                    <a:pt x="542268" y="27710"/>
                  </a:cubicBezTo>
                  <a:lnTo>
                    <a:pt x="569977" y="0"/>
                  </a:lnTo>
                  <a:cubicBezTo>
                    <a:pt x="565359" y="55418"/>
                    <a:pt x="561656" y="110921"/>
                    <a:pt x="556123" y="166255"/>
                  </a:cubicBezTo>
                  <a:cubicBezTo>
                    <a:pt x="550157" y="225911"/>
                    <a:pt x="537061" y="313540"/>
                    <a:pt x="528414" y="374073"/>
                  </a:cubicBezTo>
                  <a:cubicBezTo>
                    <a:pt x="533032" y="461819"/>
                    <a:pt x="526550" y="550860"/>
                    <a:pt x="542268" y="637310"/>
                  </a:cubicBezTo>
                  <a:cubicBezTo>
                    <a:pt x="548895" y="673759"/>
                    <a:pt x="607226" y="682356"/>
                    <a:pt x="625395" y="706582"/>
                  </a:cubicBezTo>
                  <a:cubicBezTo>
                    <a:pt x="630937" y="713971"/>
                    <a:pt x="625395" y="725055"/>
                    <a:pt x="625395" y="73429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693299" y="3938276"/>
            <a:ext cx="1979521" cy="2465135"/>
            <a:chOff x="9871281" y="3702640"/>
            <a:chExt cx="1979521" cy="2465135"/>
          </a:xfrm>
        </p:grpSpPr>
        <p:sp>
          <p:nvSpPr>
            <p:cNvPr id="40" name="椭圆 39"/>
            <p:cNvSpPr/>
            <p:nvPr/>
          </p:nvSpPr>
          <p:spPr>
            <a:xfrm>
              <a:off x="10266177" y="4442120"/>
              <a:ext cx="1143000" cy="10287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1487221" y="4714358"/>
              <a:ext cx="363581" cy="363616"/>
            </a:xfrm>
            <a:custGeom>
              <a:avLst/>
              <a:gdLst>
                <a:gd name="connsiteX0" fmla="*/ 169618 w 363581"/>
                <a:gd name="connsiteY0" fmla="*/ 43730 h 363616"/>
                <a:gd name="connsiteX1" fmla="*/ 100345 w 363581"/>
                <a:gd name="connsiteY1" fmla="*/ 2167 h 363616"/>
                <a:gd name="connsiteX2" fmla="*/ 44927 w 363581"/>
                <a:gd name="connsiteY2" fmla="*/ 57585 h 363616"/>
                <a:gd name="connsiteX3" fmla="*/ 17218 w 363581"/>
                <a:gd name="connsiteY3" fmla="*/ 99148 h 363616"/>
                <a:gd name="connsiteX4" fmla="*/ 17218 w 363581"/>
                <a:gd name="connsiteY4" fmla="*/ 293112 h 363616"/>
                <a:gd name="connsiteX5" fmla="*/ 114200 w 363581"/>
                <a:gd name="connsiteY5" fmla="*/ 279258 h 363616"/>
                <a:gd name="connsiteX6" fmla="*/ 183472 w 363581"/>
                <a:gd name="connsiteY6" fmla="*/ 209985 h 363616"/>
                <a:gd name="connsiteX7" fmla="*/ 225036 w 363581"/>
                <a:gd name="connsiteY7" fmla="*/ 168421 h 363616"/>
                <a:gd name="connsiteX8" fmla="*/ 238891 w 363581"/>
                <a:gd name="connsiteY8" fmla="*/ 237694 h 363616"/>
                <a:gd name="connsiteX9" fmla="*/ 280454 w 363581"/>
                <a:gd name="connsiteY9" fmla="*/ 279258 h 363616"/>
                <a:gd name="connsiteX10" fmla="*/ 349727 w 363581"/>
                <a:gd name="connsiteY10" fmla="*/ 362385 h 363616"/>
                <a:gd name="connsiteX11" fmla="*/ 363581 w 363581"/>
                <a:gd name="connsiteY11" fmla="*/ 362385 h 36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581" h="363616">
                  <a:moveTo>
                    <a:pt x="169618" y="43730"/>
                  </a:moveTo>
                  <a:cubicBezTo>
                    <a:pt x="146527" y="29876"/>
                    <a:pt x="126469" y="8698"/>
                    <a:pt x="100345" y="2167"/>
                  </a:cubicBezTo>
                  <a:cubicBezTo>
                    <a:pt x="51083" y="-10148"/>
                    <a:pt x="57242" y="32954"/>
                    <a:pt x="44927" y="57585"/>
                  </a:cubicBezTo>
                  <a:cubicBezTo>
                    <a:pt x="37481" y="72478"/>
                    <a:pt x="26454" y="85294"/>
                    <a:pt x="17218" y="99148"/>
                  </a:cubicBezTo>
                  <a:cubicBezTo>
                    <a:pt x="10800" y="137657"/>
                    <a:pt x="-18091" y="262217"/>
                    <a:pt x="17218" y="293112"/>
                  </a:cubicBezTo>
                  <a:cubicBezTo>
                    <a:pt x="41794" y="314616"/>
                    <a:pt x="81873" y="283876"/>
                    <a:pt x="114200" y="279258"/>
                  </a:cubicBezTo>
                  <a:lnTo>
                    <a:pt x="183472" y="209985"/>
                  </a:lnTo>
                  <a:lnTo>
                    <a:pt x="225036" y="168421"/>
                  </a:lnTo>
                  <a:cubicBezTo>
                    <a:pt x="229654" y="191512"/>
                    <a:pt x="228360" y="216632"/>
                    <a:pt x="238891" y="237694"/>
                  </a:cubicBezTo>
                  <a:cubicBezTo>
                    <a:pt x="247653" y="255219"/>
                    <a:pt x="267911" y="264206"/>
                    <a:pt x="280454" y="279258"/>
                  </a:cubicBezTo>
                  <a:cubicBezTo>
                    <a:pt x="319567" y="326193"/>
                    <a:pt x="295759" y="321909"/>
                    <a:pt x="349727" y="362385"/>
                  </a:cubicBezTo>
                  <a:cubicBezTo>
                    <a:pt x="353421" y="365156"/>
                    <a:pt x="358963" y="362385"/>
                    <a:pt x="363581" y="362385"/>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0854175" y="5513345"/>
              <a:ext cx="387927" cy="654430"/>
            </a:xfrm>
            <a:custGeom>
              <a:avLst/>
              <a:gdLst>
                <a:gd name="connsiteX0" fmla="*/ 0 w 387927"/>
                <a:gd name="connsiteY0" fmla="*/ 0 h 654430"/>
                <a:gd name="connsiteX1" fmla="*/ 13855 w 387927"/>
                <a:gd name="connsiteY1" fmla="*/ 484909 h 654430"/>
                <a:gd name="connsiteX2" fmla="*/ 27709 w 387927"/>
                <a:gd name="connsiteY2" fmla="*/ 429491 h 654430"/>
                <a:gd name="connsiteX3" fmla="*/ 55418 w 387927"/>
                <a:gd name="connsiteY3" fmla="*/ 346363 h 654430"/>
                <a:gd name="connsiteX4" fmla="*/ 69273 w 387927"/>
                <a:gd name="connsiteY4" fmla="*/ 304800 h 654430"/>
                <a:gd name="connsiteX5" fmla="*/ 180109 w 387927"/>
                <a:gd name="connsiteY5" fmla="*/ 235527 h 654430"/>
                <a:gd name="connsiteX6" fmla="*/ 332509 w 387927"/>
                <a:gd name="connsiteY6" fmla="*/ 277091 h 654430"/>
                <a:gd name="connsiteX7" fmla="*/ 360218 w 387927"/>
                <a:gd name="connsiteY7" fmla="*/ 318654 h 654430"/>
                <a:gd name="connsiteX8" fmla="*/ 387927 w 387927"/>
                <a:gd name="connsiteY8" fmla="*/ 401781 h 654430"/>
                <a:gd name="connsiteX9" fmla="*/ 374073 w 387927"/>
                <a:gd name="connsiteY9" fmla="*/ 595745 h 654430"/>
                <a:gd name="connsiteX10" fmla="*/ 277091 w 387927"/>
                <a:gd name="connsiteY10" fmla="*/ 651163 h 654430"/>
                <a:gd name="connsiteX11" fmla="*/ 55418 w 387927"/>
                <a:gd name="connsiteY11" fmla="*/ 651163 h 6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927" h="654430">
                  <a:moveTo>
                    <a:pt x="0" y="0"/>
                  </a:moveTo>
                  <a:cubicBezTo>
                    <a:pt x="4618" y="161636"/>
                    <a:pt x="3444" y="323542"/>
                    <a:pt x="13855" y="484909"/>
                  </a:cubicBezTo>
                  <a:cubicBezTo>
                    <a:pt x="15081" y="503911"/>
                    <a:pt x="22238" y="447729"/>
                    <a:pt x="27709" y="429491"/>
                  </a:cubicBezTo>
                  <a:cubicBezTo>
                    <a:pt x="36102" y="401515"/>
                    <a:pt x="46181" y="374072"/>
                    <a:pt x="55418" y="346363"/>
                  </a:cubicBezTo>
                  <a:cubicBezTo>
                    <a:pt x="60036" y="332509"/>
                    <a:pt x="58947" y="315127"/>
                    <a:pt x="69273" y="304800"/>
                  </a:cubicBezTo>
                  <a:cubicBezTo>
                    <a:pt x="128421" y="245650"/>
                    <a:pt x="92644" y="270513"/>
                    <a:pt x="180109" y="235527"/>
                  </a:cubicBezTo>
                  <a:cubicBezTo>
                    <a:pt x="245679" y="243723"/>
                    <a:pt x="287600" y="232181"/>
                    <a:pt x="332509" y="277091"/>
                  </a:cubicBezTo>
                  <a:cubicBezTo>
                    <a:pt x="344283" y="288865"/>
                    <a:pt x="353455" y="303438"/>
                    <a:pt x="360218" y="318654"/>
                  </a:cubicBezTo>
                  <a:cubicBezTo>
                    <a:pt x="372080" y="345344"/>
                    <a:pt x="387927" y="401781"/>
                    <a:pt x="387927" y="401781"/>
                  </a:cubicBezTo>
                  <a:cubicBezTo>
                    <a:pt x="383309" y="466436"/>
                    <a:pt x="389794" y="532861"/>
                    <a:pt x="374073" y="595745"/>
                  </a:cubicBezTo>
                  <a:cubicBezTo>
                    <a:pt x="371351" y="606633"/>
                    <a:pt x="277910" y="651081"/>
                    <a:pt x="277091" y="651163"/>
                  </a:cubicBezTo>
                  <a:cubicBezTo>
                    <a:pt x="203567" y="658515"/>
                    <a:pt x="129309" y="651163"/>
                    <a:pt x="55418" y="651163"/>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9871281" y="4580746"/>
              <a:ext cx="443346" cy="592969"/>
            </a:xfrm>
            <a:custGeom>
              <a:avLst/>
              <a:gdLst>
                <a:gd name="connsiteX0" fmla="*/ 443346 w 443346"/>
                <a:gd name="connsiteY0" fmla="*/ 130891 h 592969"/>
                <a:gd name="connsiteX1" fmla="*/ 166255 w 443346"/>
                <a:gd name="connsiteY1" fmla="*/ 33909 h 592969"/>
                <a:gd name="connsiteX2" fmla="*/ 124691 w 443346"/>
                <a:gd name="connsiteY2" fmla="*/ 75473 h 592969"/>
                <a:gd name="connsiteX3" fmla="*/ 69273 w 443346"/>
                <a:gd name="connsiteY3" fmla="*/ 158600 h 592969"/>
                <a:gd name="connsiteX4" fmla="*/ 55419 w 443346"/>
                <a:gd name="connsiteY4" fmla="*/ 200164 h 592969"/>
                <a:gd name="connsiteX5" fmla="*/ 27709 w 443346"/>
                <a:gd name="connsiteY5" fmla="*/ 269437 h 592969"/>
                <a:gd name="connsiteX6" fmla="*/ 0 w 443346"/>
                <a:gd name="connsiteY6" fmla="*/ 380273 h 592969"/>
                <a:gd name="connsiteX7" fmla="*/ 13855 w 443346"/>
                <a:gd name="connsiteY7" fmla="*/ 546528 h 592969"/>
                <a:gd name="connsiteX8" fmla="*/ 69273 w 443346"/>
                <a:gd name="connsiteY8" fmla="*/ 574237 h 592969"/>
                <a:gd name="connsiteX9" fmla="*/ 277091 w 443346"/>
                <a:gd name="connsiteY9" fmla="*/ 588091 h 59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346" h="592969">
                  <a:moveTo>
                    <a:pt x="443346" y="130891"/>
                  </a:moveTo>
                  <a:cubicBezTo>
                    <a:pt x="268450" y="38299"/>
                    <a:pt x="267609" y="-50552"/>
                    <a:pt x="166255" y="33909"/>
                  </a:cubicBezTo>
                  <a:cubicBezTo>
                    <a:pt x="151203" y="46452"/>
                    <a:pt x="138546" y="61618"/>
                    <a:pt x="124691" y="75473"/>
                  </a:cubicBezTo>
                  <a:cubicBezTo>
                    <a:pt x="91750" y="174302"/>
                    <a:pt x="138460" y="54820"/>
                    <a:pt x="69273" y="158600"/>
                  </a:cubicBezTo>
                  <a:cubicBezTo>
                    <a:pt x="61172" y="170751"/>
                    <a:pt x="60547" y="186490"/>
                    <a:pt x="55419" y="200164"/>
                  </a:cubicBezTo>
                  <a:cubicBezTo>
                    <a:pt x="46687" y="223450"/>
                    <a:pt x="35023" y="245667"/>
                    <a:pt x="27709" y="269437"/>
                  </a:cubicBezTo>
                  <a:cubicBezTo>
                    <a:pt x="16509" y="305835"/>
                    <a:pt x="0" y="380273"/>
                    <a:pt x="0" y="380273"/>
                  </a:cubicBezTo>
                  <a:cubicBezTo>
                    <a:pt x="4618" y="435691"/>
                    <a:pt x="-4849" y="494157"/>
                    <a:pt x="13855" y="546528"/>
                  </a:cubicBezTo>
                  <a:cubicBezTo>
                    <a:pt x="20801" y="565978"/>
                    <a:pt x="50290" y="566101"/>
                    <a:pt x="69273" y="574237"/>
                  </a:cubicBezTo>
                  <a:cubicBezTo>
                    <a:pt x="142489" y="605615"/>
                    <a:pt x="175625" y="588091"/>
                    <a:pt x="277091" y="58809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10627429" y="3702640"/>
              <a:ext cx="627858" cy="734291"/>
            </a:xfrm>
            <a:custGeom>
              <a:avLst/>
              <a:gdLst>
                <a:gd name="connsiteX0" fmla="*/ 334450 w 627858"/>
                <a:gd name="connsiteY0" fmla="*/ 290946 h 734291"/>
                <a:gd name="connsiteX1" fmla="*/ 195905 w 627858"/>
                <a:gd name="connsiteY1" fmla="*/ 180110 h 734291"/>
                <a:gd name="connsiteX2" fmla="*/ 154341 w 627858"/>
                <a:gd name="connsiteY2" fmla="*/ 193964 h 734291"/>
                <a:gd name="connsiteX3" fmla="*/ 85068 w 627858"/>
                <a:gd name="connsiteY3" fmla="*/ 290946 h 734291"/>
                <a:gd name="connsiteX4" fmla="*/ 57359 w 627858"/>
                <a:gd name="connsiteY4" fmla="*/ 374073 h 734291"/>
                <a:gd name="connsiteX5" fmla="*/ 43505 w 627858"/>
                <a:gd name="connsiteY5" fmla="*/ 415637 h 734291"/>
                <a:gd name="connsiteX6" fmla="*/ 15795 w 627858"/>
                <a:gd name="connsiteY6" fmla="*/ 457200 h 734291"/>
                <a:gd name="connsiteX7" fmla="*/ 29650 w 627858"/>
                <a:gd name="connsiteY7" fmla="*/ 706582 h 734291"/>
                <a:gd name="connsiteX8" fmla="*/ 112777 w 627858"/>
                <a:gd name="connsiteY8" fmla="*/ 734291 h 734291"/>
                <a:gd name="connsiteX9" fmla="*/ 251323 w 627858"/>
                <a:gd name="connsiteY9" fmla="*/ 720437 h 734291"/>
                <a:gd name="connsiteX10" fmla="*/ 306741 w 627858"/>
                <a:gd name="connsiteY10" fmla="*/ 609600 h 734291"/>
                <a:gd name="connsiteX11" fmla="*/ 376014 w 627858"/>
                <a:gd name="connsiteY11" fmla="*/ 512619 h 734291"/>
                <a:gd name="connsiteX12" fmla="*/ 389868 w 627858"/>
                <a:gd name="connsiteY12" fmla="*/ 457200 h 734291"/>
                <a:gd name="connsiteX13" fmla="*/ 445286 w 627858"/>
                <a:gd name="connsiteY13" fmla="*/ 346364 h 734291"/>
                <a:gd name="connsiteX14" fmla="*/ 459141 w 627858"/>
                <a:gd name="connsiteY14" fmla="*/ 290946 h 734291"/>
                <a:gd name="connsiteX15" fmla="*/ 486850 w 627858"/>
                <a:gd name="connsiteY15" fmla="*/ 207819 h 734291"/>
                <a:gd name="connsiteX16" fmla="*/ 500705 w 627858"/>
                <a:gd name="connsiteY16" fmla="*/ 166255 h 734291"/>
                <a:gd name="connsiteX17" fmla="*/ 542268 w 627858"/>
                <a:gd name="connsiteY17" fmla="*/ 27710 h 734291"/>
                <a:gd name="connsiteX18" fmla="*/ 569977 w 627858"/>
                <a:gd name="connsiteY18" fmla="*/ 0 h 734291"/>
                <a:gd name="connsiteX19" fmla="*/ 556123 w 627858"/>
                <a:gd name="connsiteY19" fmla="*/ 166255 h 734291"/>
                <a:gd name="connsiteX20" fmla="*/ 528414 w 627858"/>
                <a:gd name="connsiteY20" fmla="*/ 374073 h 734291"/>
                <a:gd name="connsiteX21" fmla="*/ 542268 w 627858"/>
                <a:gd name="connsiteY21" fmla="*/ 637310 h 734291"/>
                <a:gd name="connsiteX22" fmla="*/ 625395 w 627858"/>
                <a:gd name="connsiteY22" fmla="*/ 706582 h 734291"/>
                <a:gd name="connsiteX23" fmla="*/ 625395 w 627858"/>
                <a:gd name="connsiteY23" fmla="*/ 734291 h 7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7858" h="734291">
                  <a:moveTo>
                    <a:pt x="334450" y="290946"/>
                  </a:moveTo>
                  <a:cubicBezTo>
                    <a:pt x="288268" y="254001"/>
                    <a:pt x="247977" y="208149"/>
                    <a:pt x="195905" y="180110"/>
                  </a:cubicBezTo>
                  <a:cubicBezTo>
                    <a:pt x="183047" y="173186"/>
                    <a:pt x="165560" y="184615"/>
                    <a:pt x="154341" y="193964"/>
                  </a:cubicBezTo>
                  <a:cubicBezTo>
                    <a:pt x="141450" y="204706"/>
                    <a:pt x="97704" y="271991"/>
                    <a:pt x="85068" y="290946"/>
                  </a:cubicBezTo>
                  <a:lnTo>
                    <a:pt x="57359" y="374073"/>
                  </a:lnTo>
                  <a:cubicBezTo>
                    <a:pt x="52741" y="387928"/>
                    <a:pt x="51606" y="403486"/>
                    <a:pt x="43505" y="415637"/>
                  </a:cubicBezTo>
                  <a:lnTo>
                    <a:pt x="15795" y="457200"/>
                  </a:lnTo>
                  <a:cubicBezTo>
                    <a:pt x="4172" y="538562"/>
                    <a:pt x="-18974" y="627568"/>
                    <a:pt x="29650" y="706582"/>
                  </a:cubicBezTo>
                  <a:cubicBezTo>
                    <a:pt x="44958" y="731457"/>
                    <a:pt x="112777" y="734291"/>
                    <a:pt x="112777" y="734291"/>
                  </a:cubicBezTo>
                  <a:cubicBezTo>
                    <a:pt x="158959" y="729673"/>
                    <a:pt x="208004" y="737098"/>
                    <a:pt x="251323" y="720437"/>
                  </a:cubicBezTo>
                  <a:cubicBezTo>
                    <a:pt x="298691" y="702219"/>
                    <a:pt x="291920" y="644182"/>
                    <a:pt x="306741" y="609600"/>
                  </a:cubicBezTo>
                  <a:cubicBezTo>
                    <a:pt x="313494" y="593843"/>
                    <a:pt x="371283" y="518927"/>
                    <a:pt x="376014" y="512619"/>
                  </a:cubicBezTo>
                  <a:cubicBezTo>
                    <a:pt x="380632" y="494146"/>
                    <a:pt x="382135" y="474600"/>
                    <a:pt x="389868" y="457200"/>
                  </a:cubicBezTo>
                  <a:cubicBezTo>
                    <a:pt x="445356" y="332351"/>
                    <a:pt x="419440" y="436824"/>
                    <a:pt x="445286" y="346364"/>
                  </a:cubicBezTo>
                  <a:cubicBezTo>
                    <a:pt x="450517" y="328055"/>
                    <a:pt x="453669" y="309184"/>
                    <a:pt x="459141" y="290946"/>
                  </a:cubicBezTo>
                  <a:cubicBezTo>
                    <a:pt x="467534" y="262970"/>
                    <a:pt x="477614" y="235528"/>
                    <a:pt x="486850" y="207819"/>
                  </a:cubicBezTo>
                  <a:cubicBezTo>
                    <a:pt x="491468" y="193964"/>
                    <a:pt x="497163" y="180423"/>
                    <a:pt x="500705" y="166255"/>
                  </a:cubicBezTo>
                  <a:cubicBezTo>
                    <a:pt x="506984" y="141139"/>
                    <a:pt x="531023" y="38955"/>
                    <a:pt x="542268" y="27710"/>
                  </a:cubicBezTo>
                  <a:lnTo>
                    <a:pt x="569977" y="0"/>
                  </a:lnTo>
                  <a:cubicBezTo>
                    <a:pt x="565359" y="55418"/>
                    <a:pt x="561656" y="110921"/>
                    <a:pt x="556123" y="166255"/>
                  </a:cubicBezTo>
                  <a:cubicBezTo>
                    <a:pt x="550157" y="225911"/>
                    <a:pt x="537061" y="313540"/>
                    <a:pt x="528414" y="374073"/>
                  </a:cubicBezTo>
                  <a:cubicBezTo>
                    <a:pt x="533032" y="461819"/>
                    <a:pt x="526550" y="550860"/>
                    <a:pt x="542268" y="637310"/>
                  </a:cubicBezTo>
                  <a:cubicBezTo>
                    <a:pt x="548895" y="673759"/>
                    <a:pt x="607226" y="682356"/>
                    <a:pt x="625395" y="706582"/>
                  </a:cubicBezTo>
                  <a:cubicBezTo>
                    <a:pt x="630937" y="713971"/>
                    <a:pt x="625395" y="725055"/>
                    <a:pt x="625395" y="73429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 name="直接连接符 18"/>
          <p:cNvCxnSpPr/>
          <p:nvPr/>
        </p:nvCxnSpPr>
        <p:spPr>
          <a:xfrm>
            <a:off x="2971800" y="4949994"/>
            <a:ext cx="533400" cy="0"/>
          </a:xfrm>
          <a:prstGeom prst="line">
            <a:avLst/>
          </a:prstGeom>
          <a:ln w="4127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971800" y="5105400"/>
            <a:ext cx="533400" cy="0"/>
          </a:xfrm>
          <a:prstGeom prst="line">
            <a:avLst/>
          </a:prstGeom>
          <a:ln w="4127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829300" y="4944678"/>
            <a:ext cx="533400" cy="0"/>
          </a:xfrm>
          <a:prstGeom prst="line">
            <a:avLst/>
          </a:prstGeom>
          <a:ln w="4127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829300" y="5100084"/>
            <a:ext cx="533400" cy="0"/>
          </a:xfrm>
          <a:prstGeom prst="line">
            <a:avLst/>
          </a:prstGeom>
          <a:ln w="4127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915400" y="5035055"/>
            <a:ext cx="533400" cy="0"/>
          </a:xfrm>
          <a:prstGeom prst="line">
            <a:avLst/>
          </a:prstGeom>
          <a:ln w="41275">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915400" y="5190461"/>
            <a:ext cx="533400" cy="0"/>
          </a:xfrm>
          <a:prstGeom prst="line">
            <a:avLst/>
          </a:prstGeom>
          <a:ln w="41275">
            <a:solidFill>
              <a:srgbClr val="41719C"/>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467835" y="5955269"/>
            <a:ext cx="2262158" cy="369332"/>
          </a:xfrm>
          <a:prstGeom prst="rect">
            <a:avLst/>
          </a:prstGeom>
          <a:noFill/>
        </p:spPr>
        <p:txBody>
          <a:bodyPr wrap="none" rtlCol="0">
            <a:spAutoFit/>
          </a:bodyPr>
          <a:lstStyle/>
          <a:p>
            <a:r>
              <a:rPr lang="zh-CN" altLang="en-US" dirty="0" smtClean="0"/>
              <a:t>这四种坐法是等价的</a:t>
            </a:r>
            <a:endParaRPr lang="zh-CN" altLang="en-US" dirty="0"/>
          </a:p>
        </p:txBody>
      </p:sp>
    </p:spTree>
    <p:extLst>
      <p:ext uri="{BB962C8B-B14F-4D97-AF65-F5344CB8AC3E}">
        <p14:creationId xmlns:p14="http://schemas.microsoft.com/office/powerpoint/2010/main" val="1536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down)">
                                      <p:cBhvr>
                                        <p:cTn id="13" dur="500"/>
                                        <p:tgtEl>
                                          <p:spTgt spid="45"/>
                                        </p:tgtEl>
                                      </p:cBhvr>
                                    </p:animEffect>
                                  </p:childTnLst>
                                </p:cTn>
                              </p:par>
                              <p:par>
                                <p:cTn id="14" presetID="22" presetClass="entr" presetSubtype="4"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down)">
                                      <p:cBhvr>
                                        <p:cTn id="16" dur="500"/>
                                        <p:tgtEl>
                                          <p:spTgt spid="46"/>
                                        </p:tgtEl>
                                      </p:cBhvr>
                                    </p:animEffect>
                                  </p:childTnLst>
                                </p:cTn>
                              </p:par>
                              <p:par>
                                <p:cTn id="17" presetID="22" presetClass="entr" presetSubtype="4"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par>
                                <p:cTn id="20" presetID="22" presetClass="entr" presetSubtype="4"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down)">
                                      <p:cBhvr>
                                        <p:cTn id="22" dur="500"/>
                                        <p:tgtEl>
                                          <p:spTgt spid="48"/>
                                        </p:tgtEl>
                                      </p:cBhvr>
                                    </p:animEffect>
                                  </p:childTnLst>
                                </p:cTn>
                              </p:par>
                              <p:par>
                                <p:cTn id="23" presetID="2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par>
                                <p:cTn id="26" presetID="22" presetClass="entr" presetSubtype="4"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down)">
                                      <p:cBhvr>
                                        <p:cTn id="28" dur="500"/>
                                        <p:tgtEl>
                                          <p:spTgt spid="49"/>
                                        </p:tgtEl>
                                      </p:cBhvr>
                                    </p:animEffect>
                                  </p:childTnLst>
                                </p:cTn>
                              </p:par>
                              <p:par>
                                <p:cTn id="29" presetID="22" presetClass="entr" presetSubtype="4"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par>
                                <p:cTn id="32" presetID="22" presetClass="entr" presetSubtype="4"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500"/>
                                        <p:tgtEl>
                                          <p:spTgt spid="51"/>
                                        </p:tgtEl>
                                      </p:cBhvr>
                                    </p:animEffect>
                                  </p:childTnLst>
                                </p:cTn>
                              </p:par>
                              <p:par>
                                <p:cTn id="35" presetID="22" presetClass="entr" presetSubtype="4"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500"/>
                                        <p:tgtEl>
                                          <p:spTgt spid="52"/>
                                        </p:tgtEl>
                                      </p:cBhvr>
                                    </p:animEffect>
                                  </p:childTnLst>
                                </p:cTn>
                              </p:par>
                              <p:par>
                                <p:cTn id="38" presetID="22" presetClass="entr" presetSubtype="4"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down)">
                                      <p:cBhvr>
                                        <p:cTn id="40" dur="500"/>
                                        <p:tgtEl>
                                          <p:spTgt spid="5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除法</a:t>
            </a:r>
            <a:r>
              <a:rPr lang="zh-CN" altLang="en-US" dirty="0"/>
              <a:t>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解</a:t>
                </a:r>
                <a:r>
                  <a:rPr lang="en-US" altLang="zh-CN" dirty="0" smtClean="0"/>
                  <a:t>:</a:t>
                </a:r>
              </a:p>
              <a:p>
                <a:pPr marL="0" indent="0">
                  <a:buNone/>
                </a:pPr>
                <a:r>
                  <a:rPr lang="en-US" altLang="zh-CN" dirty="0"/>
                  <a:t>	</a:t>
                </a:r>
                <a:r>
                  <a:rPr lang="zh-CN" altLang="en-US" dirty="0" smtClean="0"/>
                  <a:t>随意选圆桌的一个椅子标记为座位</a:t>
                </a:r>
                <a:r>
                  <a:rPr lang="en-US" altLang="zh-CN" dirty="0" smtClean="0"/>
                  <a:t>1, </a:t>
                </a:r>
                <a:r>
                  <a:rPr lang="zh-CN" altLang="en-US" dirty="0" smtClean="0"/>
                  <a:t>然后顺时针标记剩下的椅子为</a:t>
                </a:r>
                <a:r>
                  <a:rPr lang="en-US" altLang="zh-CN" dirty="0" smtClean="0"/>
                  <a:t>2,3,4. </a:t>
                </a:r>
                <a:r>
                  <a:rPr lang="zh-CN" altLang="en-US" dirty="0" smtClean="0"/>
                  <a:t>座位</a:t>
                </a:r>
                <a:r>
                  <a:rPr lang="en-US" altLang="zh-CN" dirty="0" smtClean="0"/>
                  <a:t>1</a:t>
                </a:r>
                <a:r>
                  <a:rPr lang="zh-CN" altLang="en-US" dirty="0" smtClean="0"/>
                  <a:t>有</a:t>
                </a:r>
                <a:r>
                  <a:rPr lang="en-US" altLang="zh-CN" dirty="0" smtClean="0"/>
                  <a:t>4</a:t>
                </a:r>
                <a:r>
                  <a:rPr lang="zh-CN" altLang="en-US" dirty="0" smtClean="0"/>
                  <a:t>种选择坐人的方法</a:t>
                </a:r>
                <a:r>
                  <a:rPr lang="en-US" altLang="zh-CN" dirty="0" smtClean="0"/>
                  <a:t>, </a:t>
                </a:r>
                <a:r>
                  <a:rPr lang="zh-CN" altLang="en-US" dirty="0" smtClean="0"/>
                  <a:t>座位</a:t>
                </a:r>
                <a:r>
                  <a:rPr lang="en-US" altLang="zh-CN" dirty="0" smtClean="0"/>
                  <a:t>2</a:t>
                </a:r>
                <a:r>
                  <a:rPr lang="zh-CN" altLang="en-US" dirty="0" smtClean="0"/>
                  <a:t>有</a:t>
                </a:r>
                <a:r>
                  <a:rPr lang="en-US" altLang="zh-CN" dirty="0" smtClean="0"/>
                  <a:t>3</a:t>
                </a:r>
                <a:r>
                  <a:rPr lang="zh-CN" altLang="en-US" dirty="0" smtClean="0"/>
                  <a:t>种</a:t>
                </a:r>
                <a:r>
                  <a:rPr lang="en-US" altLang="zh-CN" dirty="0" smtClean="0"/>
                  <a:t>, </a:t>
                </a:r>
                <a:r>
                  <a:rPr lang="zh-CN" altLang="en-US" dirty="0" smtClean="0"/>
                  <a:t>座位</a:t>
                </a:r>
                <a:r>
                  <a:rPr lang="en-US" altLang="zh-CN" dirty="0" smtClean="0"/>
                  <a:t>3</a:t>
                </a:r>
                <a:r>
                  <a:rPr lang="zh-CN" altLang="en-US" dirty="0" smtClean="0"/>
                  <a:t>有</a:t>
                </a:r>
                <a:r>
                  <a:rPr lang="en-US" altLang="zh-CN" dirty="0" smtClean="0"/>
                  <a:t>2</a:t>
                </a:r>
                <a:r>
                  <a:rPr lang="zh-CN" altLang="en-US" dirty="0" smtClean="0"/>
                  <a:t>种</a:t>
                </a:r>
                <a:r>
                  <a:rPr lang="en-US" altLang="zh-CN" dirty="0" smtClean="0"/>
                  <a:t>, </a:t>
                </a:r>
                <a:r>
                  <a:rPr lang="zh-CN" altLang="en-US" dirty="0" smtClean="0"/>
                  <a:t>座位</a:t>
                </a:r>
                <a:r>
                  <a:rPr lang="en-US" altLang="zh-CN" dirty="0" smtClean="0"/>
                  <a:t>4</a:t>
                </a:r>
                <a:r>
                  <a:rPr lang="zh-CN" altLang="en-US" dirty="0" smtClean="0"/>
                  <a:t>有</a:t>
                </a:r>
                <a:r>
                  <a:rPr lang="en-US" altLang="zh-CN" dirty="0" smtClean="0"/>
                  <a:t>1</a:t>
                </a:r>
                <a:r>
                  <a:rPr lang="zh-CN" altLang="en-US" dirty="0" smtClean="0"/>
                  <a:t>种</a:t>
                </a:r>
                <a:r>
                  <a:rPr lang="en-US" altLang="zh-CN" dirty="0" smtClean="0"/>
                  <a:t>. </a:t>
                </a:r>
                <a:r>
                  <a:rPr lang="zh-CN" altLang="en-US" dirty="0" smtClean="0"/>
                  <a:t>因此</a:t>
                </a:r>
                <a14:m>
                  <m:oMath xmlns:m="http://schemas.openxmlformats.org/officeDocument/2006/math">
                    <m:r>
                      <a:rPr lang="en-US" altLang="zh-CN" i="1" dirty="0" smtClean="0">
                        <a:latin typeface="Cambria Math" panose="02040503050406030204" pitchFamily="18" charset="0"/>
                      </a:rPr>
                      <m:t>4</m:t>
                    </m:r>
                    <m:r>
                      <a:rPr lang="en-US" altLang="zh-CN" b="0" i="1" dirty="0" smtClean="0">
                        <a:latin typeface="Cambria Math" panose="02040503050406030204" pitchFamily="18" charset="0"/>
                      </a:rPr>
                      <m:t>!=24</m:t>
                    </m:r>
                  </m:oMath>
                </a14:m>
                <a:r>
                  <a:rPr lang="zh-CN" altLang="en-US" dirty="0" smtClean="0"/>
                  <a:t>种方法将</a:t>
                </a:r>
                <a:r>
                  <a:rPr lang="en-US" altLang="zh-CN" dirty="0" smtClean="0"/>
                  <a:t>4</a:t>
                </a:r>
                <a:r>
                  <a:rPr lang="zh-CN" altLang="en-US" dirty="0" smtClean="0"/>
                  <a:t>个人安排</a:t>
                </a:r>
                <a:r>
                  <a:rPr lang="en-US" altLang="zh-CN" dirty="0" smtClean="0"/>
                  <a:t>.</a:t>
                </a:r>
              </a:p>
              <a:p>
                <a:pPr marL="0" indent="0">
                  <a:buNone/>
                </a:pPr>
                <a:r>
                  <a:rPr lang="en-US" altLang="zh-CN" dirty="0"/>
                  <a:t>	</a:t>
                </a:r>
                <a:r>
                  <a:rPr lang="zh-CN" altLang="en-US" dirty="0" smtClean="0"/>
                  <a:t>然而</a:t>
                </a:r>
                <a:r>
                  <a:rPr lang="en-US" altLang="zh-CN" dirty="0" smtClean="0"/>
                  <a:t>, </a:t>
                </a:r>
                <a:r>
                  <a:rPr lang="zh-CN" altLang="en-US" dirty="0" smtClean="0"/>
                  <a:t>每一个座位</a:t>
                </a:r>
                <a:r>
                  <a:rPr lang="en-US" altLang="zh-CN" dirty="0" smtClean="0"/>
                  <a:t>1</a:t>
                </a:r>
                <a:r>
                  <a:rPr lang="zh-CN" altLang="en-US" dirty="0" smtClean="0"/>
                  <a:t>可选的</a:t>
                </a:r>
                <a:r>
                  <a:rPr lang="en-US" altLang="zh-CN" dirty="0" smtClean="0"/>
                  <a:t>4</a:t>
                </a:r>
                <a:r>
                  <a:rPr lang="zh-CN" altLang="en-US" dirty="0" smtClean="0"/>
                  <a:t>种坐法中都会产生相同的安排</a:t>
                </a:r>
                <a:r>
                  <a:rPr lang="en-US" altLang="zh-CN" dirty="0" smtClean="0"/>
                  <a:t>, </a:t>
                </a:r>
                <a:r>
                  <a:rPr lang="zh-CN" altLang="en-US" dirty="0" smtClean="0"/>
                  <a:t>因为我们仅将一个人左边或右边的人不一样才视作两种不同的安排</a:t>
                </a:r>
                <a:r>
                  <a:rPr lang="en-US" altLang="zh-CN" dirty="0" smtClean="0"/>
                  <a:t>. </a:t>
                </a:r>
                <a:r>
                  <a:rPr lang="zh-CN" altLang="en-US" dirty="0" smtClean="0"/>
                  <a:t>因为有</a:t>
                </a:r>
                <a:r>
                  <a:rPr lang="en-US" altLang="zh-CN" dirty="0" smtClean="0"/>
                  <a:t>4</a:t>
                </a:r>
                <a:r>
                  <a:rPr lang="zh-CN" altLang="en-US" dirty="0"/>
                  <a:t>种</a:t>
                </a:r>
                <a:r>
                  <a:rPr lang="zh-CN" altLang="en-US" dirty="0" smtClean="0"/>
                  <a:t>选择人坐在座位</a:t>
                </a:r>
                <a:r>
                  <a:rPr lang="en-US" altLang="zh-CN" dirty="0" smtClean="0"/>
                  <a:t>1</a:t>
                </a:r>
                <a:r>
                  <a:rPr lang="zh-CN" altLang="en-US" dirty="0" smtClean="0"/>
                  <a:t>的方法</a:t>
                </a:r>
                <a:r>
                  <a:rPr lang="en-US" altLang="zh-CN" dirty="0" smtClean="0"/>
                  <a:t>, </a:t>
                </a:r>
                <a:r>
                  <a:rPr lang="zh-CN" altLang="en-US" dirty="0" smtClean="0"/>
                  <a:t>所以根据除法法则</a:t>
                </a:r>
                <a:r>
                  <a:rPr lang="en-US" altLang="zh-CN" dirty="0" smtClean="0"/>
                  <a:t>, </a:t>
                </a:r>
                <a:r>
                  <a:rPr lang="zh-CN" altLang="en-US" dirty="0" smtClean="0"/>
                  <a:t>共有</a:t>
                </a:r>
                <a:r>
                  <a:rPr lang="en-US" dirty="0" smtClean="0"/>
                  <a:t>24/4 = 6 </a:t>
                </a:r>
                <a:r>
                  <a:rPr lang="zh-CN" altLang="en-US" dirty="0" smtClean="0"/>
                  <a:t>种坐法</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1165"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FC4DF76-51C4-45C9-AEF7-577C553B4D28}"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24</a:t>
            </a:fld>
            <a:endParaRPr lang="zh-CN" altLang="en-US" dirty="0"/>
          </a:p>
        </p:txBody>
      </p:sp>
    </p:spTree>
    <p:extLst>
      <p:ext uri="{BB962C8B-B14F-4D97-AF65-F5344CB8AC3E}">
        <p14:creationId xmlns:p14="http://schemas.microsoft.com/office/powerpoint/2010/main" val="6566996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树图</a:t>
            </a:r>
            <a:endParaRPr lang="en-US" dirty="0"/>
          </a:p>
        </p:txBody>
      </p:sp>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我们还可以使用</a:t>
            </a:r>
            <a:r>
              <a:rPr lang="zh-CN" altLang="en-US" b="1" dirty="0" smtClean="0">
                <a:solidFill>
                  <a:srgbClr val="C00000"/>
                </a:solidFill>
              </a:rPr>
              <a:t>树图</a:t>
            </a:r>
            <a:r>
              <a:rPr lang="zh-CN" altLang="en-US" dirty="0" smtClean="0"/>
              <a:t>求解计数问题</a:t>
            </a:r>
            <a:r>
              <a:rPr lang="en-US" altLang="zh-CN" dirty="0" smtClean="0"/>
              <a:t>. </a:t>
            </a:r>
            <a:r>
              <a:rPr lang="zh-CN" altLang="en-US" dirty="0" smtClean="0"/>
              <a:t>一颗树由根、从根出发的许多分支</a:t>
            </a:r>
            <a:r>
              <a:rPr lang="en-US" altLang="zh-CN" dirty="0" smtClean="0"/>
              <a:t>, </a:t>
            </a:r>
            <a:r>
              <a:rPr lang="zh-CN" altLang="en-US" dirty="0" smtClean="0"/>
              <a:t>以及可能从其他分支端点出发的新的分支构成</a:t>
            </a:r>
            <a:r>
              <a:rPr lang="en-US" altLang="zh-CN" dirty="0" smtClean="0"/>
              <a:t>.</a:t>
            </a:r>
          </a:p>
          <a:p>
            <a:pPr algn="just"/>
            <a:r>
              <a:rPr lang="zh-CN" altLang="en-US" dirty="0" smtClean="0"/>
              <a:t>在计数中使用树时</a:t>
            </a:r>
            <a:r>
              <a:rPr lang="en-US" altLang="zh-CN" dirty="0" smtClean="0"/>
              <a:t>, </a:t>
            </a:r>
            <a:r>
              <a:rPr lang="zh-CN" altLang="en-US" dirty="0" smtClean="0"/>
              <a:t>我们用一个分支表示每个可能的选择</a:t>
            </a:r>
            <a:r>
              <a:rPr lang="en-US" altLang="zh-CN" dirty="0" smtClean="0"/>
              <a:t>, </a:t>
            </a:r>
            <a:r>
              <a:rPr lang="zh-CN" altLang="en-US" dirty="0" smtClean="0"/>
              <a:t>用树叶表示可能的结果</a:t>
            </a:r>
            <a:r>
              <a:rPr lang="en-US" altLang="zh-CN" dirty="0" smtClean="0"/>
              <a:t>. </a:t>
            </a:r>
            <a:r>
              <a:rPr lang="zh-CN" altLang="en-US" dirty="0" smtClean="0"/>
              <a:t>这些树叶是某些分支的端点</a:t>
            </a:r>
            <a:r>
              <a:rPr lang="en-US" altLang="zh-CN" dirty="0" smtClean="0"/>
              <a:t>, </a:t>
            </a:r>
            <a:r>
              <a:rPr lang="zh-CN" altLang="en-US" dirty="0" smtClean="0"/>
              <a:t>从这些端点不再进一步分支</a:t>
            </a:r>
            <a:r>
              <a:rPr lang="en-US" altLang="zh-CN" dirty="0" smtClean="0"/>
              <a:t>.</a:t>
            </a:r>
          </a:p>
          <a:p>
            <a:pPr algn="just"/>
            <a:r>
              <a:rPr lang="zh-CN" altLang="en-US" dirty="0" smtClean="0"/>
              <a:t>当用树图求解计数问题时</a:t>
            </a:r>
            <a:r>
              <a:rPr lang="en-US" altLang="zh-CN" dirty="0" smtClean="0"/>
              <a:t>, </a:t>
            </a:r>
            <a:r>
              <a:rPr lang="zh-CN" altLang="en-US" dirty="0" smtClean="0"/>
              <a:t>为到达一片树叶所做的选择个数可能是不同的</a:t>
            </a:r>
            <a:r>
              <a:rPr lang="en-US" altLang="zh-CN" dirty="0" smtClean="0"/>
              <a:t>.</a:t>
            </a:r>
            <a:endParaRPr lang="en-US" dirty="0" smtClean="0"/>
          </a:p>
        </p:txBody>
      </p:sp>
      <p:sp>
        <p:nvSpPr>
          <p:cNvPr id="5" name="日期占位符 4"/>
          <p:cNvSpPr>
            <a:spLocks noGrp="1"/>
          </p:cNvSpPr>
          <p:nvPr>
            <p:ph type="dt" sz="half" idx="10"/>
          </p:nvPr>
        </p:nvSpPr>
        <p:spPr/>
        <p:txBody>
          <a:bodyPr/>
          <a:lstStyle/>
          <a:p>
            <a:fld id="{3F09DE6C-DB43-4FD1-BB49-72451A55CB1C}"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25</a:t>
            </a:fld>
            <a:endParaRPr lang="zh-CN" altLang="en-US" dirty="0"/>
          </a:p>
        </p:txBody>
      </p:sp>
      <p:sp>
        <p:nvSpPr>
          <p:cNvPr id="8" name="文本框 7"/>
          <p:cNvSpPr txBox="1"/>
          <p:nvPr/>
        </p:nvSpPr>
        <p:spPr>
          <a:xfrm>
            <a:off x="762000" y="5933322"/>
            <a:ext cx="3518912" cy="400110"/>
          </a:xfrm>
          <a:prstGeom prst="rect">
            <a:avLst/>
          </a:prstGeom>
          <a:noFill/>
        </p:spPr>
        <p:txBody>
          <a:bodyPr wrap="none" rtlCol="0">
            <a:spAutoFit/>
          </a:bodyPr>
          <a:lstStyle/>
          <a:p>
            <a:r>
              <a:rPr lang="en-US" altLang="zh-CN" sz="2000" dirty="0" smtClean="0"/>
              <a:t>【</a:t>
            </a:r>
            <a:r>
              <a:rPr lang="zh-CN" altLang="en-US" sz="2000" dirty="0" smtClean="0"/>
              <a:t>相关基础知识：树的概念</a:t>
            </a:r>
            <a:r>
              <a:rPr lang="en-US" altLang="zh-CN" sz="2000" dirty="0" smtClean="0"/>
              <a:t>】</a:t>
            </a:r>
            <a:endParaRPr lang="zh-CN" altLang="en-US" sz="2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树图</a:t>
            </a:r>
            <a:endParaRPr lang="en-US" dirty="0"/>
          </a:p>
        </p:txBody>
      </p:sp>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例</a:t>
            </a:r>
            <a:r>
              <a:rPr lang="en-US" dirty="0" smtClean="0"/>
              <a:t>: </a:t>
            </a:r>
            <a:r>
              <a:rPr lang="zh-CN" altLang="en-US" dirty="0" smtClean="0"/>
              <a:t>某衣服有五种不同的规格</a:t>
            </a:r>
            <a:r>
              <a:rPr lang="en-US" dirty="0" smtClean="0"/>
              <a:t>: S,M,L,XL, XXL. </a:t>
            </a:r>
            <a:r>
              <a:rPr lang="zh-CN" altLang="en-US" dirty="0" smtClean="0"/>
              <a:t>其中</a:t>
            </a:r>
            <a:r>
              <a:rPr lang="en-US" altLang="zh-CN" dirty="0" smtClean="0"/>
              <a:t>XL</a:t>
            </a:r>
            <a:r>
              <a:rPr lang="zh-CN" altLang="en-US" dirty="0" smtClean="0"/>
              <a:t>有颜色</a:t>
            </a:r>
            <a:r>
              <a:rPr lang="en-US" altLang="zh-CN" dirty="0" smtClean="0"/>
              <a:t>:</a:t>
            </a:r>
            <a:r>
              <a:rPr lang="zh-CN" altLang="en-US" dirty="0" smtClean="0"/>
              <a:t>红</a:t>
            </a:r>
            <a:r>
              <a:rPr lang="en-US" altLang="zh-CN" dirty="0" smtClean="0"/>
              <a:t>,</a:t>
            </a:r>
            <a:r>
              <a:rPr lang="zh-CN" altLang="en-US" dirty="0" smtClean="0"/>
              <a:t>绿</a:t>
            </a:r>
            <a:r>
              <a:rPr lang="en-US" altLang="zh-CN" dirty="0" smtClean="0"/>
              <a:t>,</a:t>
            </a:r>
            <a:r>
              <a:rPr lang="zh-CN" altLang="en-US" dirty="0" smtClean="0"/>
              <a:t>黑</a:t>
            </a:r>
            <a:r>
              <a:rPr lang="en-US" altLang="zh-CN" dirty="0" smtClean="0"/>
              <a:t>. XXL</a:t>
            </a:r>
            <a:r>
              <a:rPr lang="zh-CN" altLang="en-US" dirty="0" smtClean="0"/>
              <a:t>有颜色</a:t>
            </a:r>
            <a:r>
              <a:rPr lang="en-US" altLang="zh-CN" dirty="0" smtClean="0"/>
              <a:t>:</a:t>
            </a:r>
            <a:r>
              <a:rPr lang="zh-CN" altLang="en-US" dirty="0" smtClean="0"/>
              <a:t>绿</a:t>
            </a:r>
            <a:r>
              <a:rPr lang="en-US" altLang="zh-CN" dirty="0" smtClean="0"/>
              <a:t>,</a:t>
            </a:r>
            <a:r>
              <a:rPr lang="zh-CN" altLang="en-US" dirty="0" smtClean="0"/>
              <a:t>黑</a:t>
            </a:r>
            <a:r>
              <a:rPr lang="en-US" altLang="zh-CN" dirty="0" smtClean="0"/>
              <a:t>. </a:t>
            </a:r>
            <a:r>
              <a:rPr lang="zh-CN" altLang="en-US" dirty="0" smtClean="0"/>
              <a:t>其他都有颜色</a:t>
            </a:r>
            <a:r>
              <a:rPr lang="en-US" altLang="zh-CN" dirty="0" smtClean="0"/>
              <a:t>:</a:t>
            </a:r>
            <a:r>
              <a:rPr lang="zh-CN" altLang="en-US" dirty="0" smtClean="0"/>
              <a:t>白</a:t>
            </a:r>
            <a:r>
              <a:rPr lang="en-US" altLang="zh-CN" dirty="0" smtClean="0"/>
              <a:t>,</a:t>
            </a:r>
            <a:r>
              <a:rPr lang="zh-CN" altLang="en-US" dirty="0" smtClean="0"/>
              <a:t>红</a:t>
            </a:r>
            <a:r>
              <a:rPr lang="en-US" altLang="zh-CN" dirty="0" smtClean="0"/>
              <a:t>,</a:t>
            </a:r>
            <a:r>
              <a:rPr lang="zh-CN" altLang="en-US" dirty="0" smtClean="0"/>
              <a:t>绿</a:t>
            </a:r>
            <a:r>
              <a:rPr lang="en-US" altLang="zh-CN" dirty="0" smtClean="0"/>
              <a:t>,</a:t>
            </a:r>
            <a:r>
              <a:rPr lang="zh-CN" altLang="en-US" dirty="0" smtClean="0"/>
              <a:t>黑</a:t>
            </a:r>
            <a:r>
              <a:rPr lang="en-US" altLang="zh-CN" dirty="0" smtClean="0"/>
              <a:t>. </a:t>
            </a:r>
            <a:r>
              <a:rPr lang="zh-CN" altLang="en-US" dirty="0" smtClean="0"/>
              <a:t>如果每种规格和颜色的衣服至少一件</a:t>
            </a:r>
            <a:r>
              <a:rPr lang="en-US" altLang="zh-CN" dirty="0" smtClean="0"/>
              <a:t>, </a:t>
            </a:r>
            <a:r>
              <a:rPr lang="zh-CN" altLang="en-US" dirty="0" smtClean="0"/>
              <a:t>那么至少需要库存多少件该衣服？</a:t>
            </a:r>
            <a:endParaRPr lang="en-US" altLang="zh-CN" dirty="0" smtClean="0"/>
          </a:p>
          <a:p>
            <a:r>
              <a:rPr lang="zh-CN" altLang="en-US" dirty="0" smtClean="0"/>
              <a:t>解</a:t>
            </a:r>
            <a:r>
              <a:rPr lang="en-US" altLang="zh-CN" dirty="0" smtClean="0"/>
              <a:t>:</a:t>
            </a:r>
            <a:r>
              <a:rPr lang="zh-CN" altLang="en-US" dirty="0" smtClean="0"/>
              <a:t>如下所示给出了树图</a:t>
            </a:r>
            <a:r>
              <a:rPr lang="en-US" altLang="zh-CN" dirty="0" smtClean="0"/>
              <a:t>, </a:t>
            </a:r>
            <a:r>
              <a:rPr lang="zh-CN" altLang="en-US" dirty="0" smtClean="0"/>
              <a:t>共需要</a:t>
            </a:r>
            <a:r>
              <a:rPr lang="en-US" altLang="zh-CN" dirty="0" smtClean="0"/>
              <a:t>17</a:t>
            </a:r>
            <a:r>
              <a:rPr lang="zh-CN" altLang="en-US" dirty="0" smtClean="0"/>
              <a:t>件该衣服</a:t>
            </a:r>
            <a:r>
              <a:rPr lang="en-US" dirty="0" smtClean="0"/>
              <a:t>.</a:t>
            </a:r>
            <a:endParaRPr lang="en-US" dirty="0"/>
          </a:p>
        </p:txBody>
      </p:sp>
      <p:pic>
        <p:nvPicPr>
          <p:cNvPr id="4" name="Picture 3" descr="0506.jpg"/>
          <p:cNvPicPr>
            <a:picLocks noChangeAspect="1"/>
          </p:cNvPicPr>
          <p:nvPr/>
        </p:nvPicPr>
        <p:blipFill rotWithShape="1">
          <a:blip r:embed="rId3" cstate="print"/>
          <a:srcRect t="11335"/>
          <a:stretch/>
        </p:blipFill>
        <p:spPr>
          <a:xfrm>
            <a:off x="1905000" y="3124200"/>
            <a:ext cx="7010400" cy="2384121"/>
          </a:xfrm>
          <a:prstGeom prst="rect">
            <a:avLst/>
          </a:prstGeom>
        </p:spPr>
      </p:pic>
      <p:sp>
        <p:nvSpPr>
          <p:cNvPr id="5" name="日期占位符 4"/>
          <p:cNvSpPr>
            <a:spLocks noGrp="1"/>
          </p:cNvSpPr>
          <p:nvPr>
            <p:ph type="dt" sz="half" idx="10"/>
          </p:nvPr>
        </p:nvSpPr>
        <p:spPr/>
        <p:txBody>
          <a:bodyPr/>
          <a:lstStyle/>
          <a:p>
            <a:fld id="{3F09DE6C-DB43-4FD1-BB49-72451A55CB1C}"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26</a:t>
            </a:fld>
            <a:endParaRPr lang="zh-CN" altLang="en-US" dirty="0"/>
          </a:p>
        </p:txBody>
      </p:sp>
      <p:sp>
        <p:nvSpPr>
          <p:cNvPr id="8" name="文本框 7"/>
          <p:cNvSpPr txBox="1"/>
          <p:nvPr/>
        </p:nvSpPr>
        <p:spPr>
          <a:xfrm>
            <a:off x="9829800" y="4724400"/>
            <a:ext cx="1112805" cy="1200329"/>
          </a:xfrm>
          <a:prstGeom prst="rect">
            <a:avLst/>
          </a:prstGeom>
          <a:noFill/>
        </p:spPr>
        <p:txBody>
          <a:bodyPr wrap="none" rtlCol="0">
            <a:spAutoFit/>
          </a:bodyPr>
          <a:lstStyle/>
          <a:p>
            <a:r>
              <a:rPr lang="en-US" altLang="zh-CN" dirty="0" smtClean="0">
                <a:solidFill>
                  <a:srgbClr val="0AA6DC"/>
                </a:solidFill>
                <a:latin typeface="微软雅黑" panose="020B0503020204020204" pitchFamily="34" charset="-122"/>
                <a:ea typeface="微软雅黑" panose="020B0503020204020204" pitchFamily="34" charset="-122"/>
              </a:rPr>
              <a:t>W</a:t>
            </a:r>
            <a:r>
              <a:rPr lang="zh-CN" altLang="en-US" dirty="0" smtClean="0">
                <a:solidFill>
                  <a:srgbClr val="0AA6DC"/>
                </a:solidFill>
                <a:latin typeface="微软雅黑" panose="020B0503020204020204" pitchFamily="34" charset="-122"/>
                <a:ea typeface="微软雅黑" panose="020B0503020204020204" pitchFamily="34" charset="-122"/>
              </a:rPr>
              <a:t>：白色</a:t>
            </a:r>
            <a:endParaRPr lang="en-US" altLang="zh-CN" dirty="0" smtClean="0">
              <a:solidFill>
                <a:srgbClr val="0AA6DC"/>
              </a:solidFill>
              <a:latin typeface="微软雅黑" panose="020B0503020204020204" pitchFamily="34" charset="-122"/>
              <a:ea typeface="微软雅黑" panose="020B0503020204020204" pitchFamily="34" charset="-122"/>
            </a:endParaRPr>
          </a:p>
          <a:p>
            <a:r>
              <a:rPr lang="en-US" altLang="zh-CN" dirty="0" smtClean="0">
                <a:solidFill>
                  <a:srgbClr val="0AA6DC"/>
                </a:solidFill>
                <a:latin typeface="微软雅黑" panose="020B0503020204020204" pitchFamily="34" charset="-122"/>
                <a:ea typeface="微软雅黑" panose="020B0503020204020204" pitchFamily="34" charset="-122"/>
              </a:rPr>
              <a:t>R</a:t>
            </a:r>
            <a:r>
              <a:rPr lang="zh-CN" altLang="en-US" dirty="0">
                <a:solidFill>
                  <a:srgbClr val="0AA6DC"/>
                </a:solidFill>
                <a:latin typeface="微软雅黑" panose="020B0503020204020204" pitchFamily="34" charset="-122"/>
                <a:ea typeface="微软雅黑" panose="020B0503020204020204" pitchFamily="34" charset="-122"/>
              </a:rPr>
              <a:t>：</a:t>
            </a:r>
            <a:r>
              <a:rPr lang="zh-CN" altLang="en-US" dirty="0" smtClean="0">
                <a:solidFill>
                  <a:srgbClr val="0AA6DC"/>
                </a:solidFill>
                <a:latin typeface="微软雅黑" panose="020B0503020204020204" pitchFamily="34" charset="-122"/>
                <a:ea typeface="微软雅黑" panose="020B0503020204020204" pitchFamily="34" charset="-122"/>
              </a:rPr>
              <a:t>红色</a:t>
            </a:r>
            <a:endParaRPr lang="en-US" altLang="zh-CN" dirty="0" smtClean="0">
              <a:solidFill>
                <a:srgbClr val="0AA6DC"/>
              </a:solidFill>
              <a:latin typeface="微软雅黑" panose="020B0503020204020204" pitchFamily="34" charset="-122"/>
              <a:ea typeface="微软雅黑" panose="020B0503020204020204" pitchFamily="34" charset="-122"/>
            </a:endParaRPr>
          </a:p>
          <a:p>
            <a:r>
              <a:rPr lang="en-US" altLang="zh-CN" dirty="0" smtClean="0">
                <a:solidFill>
                  <a:srgbClr val="0AA6DC"/>
                </a:solidFill>
                <a:latin typeface="微软雅黑" panose="020B0503020204020204" pitchFamily="34" charset="-122"/>
                <a:ea typeface="微软雅黑" panose="020B0503020204020204" pitchFamily="34" charset="-122"/>
              </a:rPr>
              <a:t>G</a:t>
            </a:r>
            <a:r>
              <a:rPr lang="zh-CN" altLang="en-US" dirty="0" smtClean="0">
                <a:solidFill>
                  <a:srgbClr val="0AA6DC"/>
                </a:solidFill>
                <a:latin typeface="微软雅黑" panose="020B0503020204020204" pitchFamily="34" charset="-122"/>
                <a:ea typeface="微软雅黑" panose="020B0503020204020204" pitchFamily="34" charset="-122"/>
              </a:rPr>
              <a:t>：绿色</a:t>
            </a:r>
            <a:endParaRPr lang="en-US" altLang="zh-CN" dirty="0" smtClean="0">
              <a:solidFill>
                <a:srgbClr val="0AA6DC"/>
              </a:solidFill>
              <a:latin typeface="微软雅黑" panose="020B0503020204020204" pitchFamily="34" charset="-122"/>
              <a:ea typeface="微软雅黑" panose="020B0503020204020204" pitchFamily="34" charset="-122"/>
            </a:endParaRPr>
          </a:p>
          <a:p>
            <a:r>
              <a:rPr lang="en-US" altLang="zh-CN" dirty="0" smtClean="0">
                <a:solidFill>
                  <a:srgbClr val="0AA6DC"/>
                </a:solidFill>
                <a:latin typeface="微软雅黑" panose="020B0503020204020204" pitchFamily="34" charset="-122"/>
                <a:ea typeface="微软雅黑" panose="020B0503020204020204" pitchFamily="34" charset="-122"/>
              </a:rPr>
              <a:t>B</a:t>
            </a:r>
            <a:r>
              <a:rPr lang="zh-CN" altLang="en-US" dirty="0" smtClean="0">
                <a:solidFill>
                  <a:srgbClr val="0AA6DC"/>
                </a:solidFill>
                <a:latin typeface="微软雅黑" panose="020B0503020204020204" pitchFamily="34" charset="-122"/>
                <a:ea typeface="微软雅黑" panose="020B0503020204020204" pitchFamily="34" charset="-122"/>
              </a:rPr>
              <a:t>：黑色</a:t>
            </a:r>
            <a:endParaRPr lang="zh-CN" altLang="en-US" dirty="0">
              <a:solidFill>
                <a:srgbClr val="0AA6DC"/>
              </a:solidFill>
              <a:latin typeface="微软雅黑" panose="020B0503020204020204" pitchFamily="34" charset="-122"/>
              <a:ea typeface="微软雅黑" panose="020B0503020204020204" pitchFamily="34" charset="-122"/>
            </a:endParaRPr>
          </a:p>
        </p:txBody>
      </p:sp>
      <p:sp>
        <p:nvSpPr>
          <p:cNvPr id="9" name="椭圆 8"/>
          <p:cNvSpPr/>
          <p:nvPr/>
        </p:nvSpPr>
        <p:spPr>
          <a:xfrm>
            <a:off x="1981200" y="5029200"/>
            <a:ext cx="228600" cy="228600"/>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124470" y="5029200"/>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38438" y="5029200"/>
            <a:ext cx="22860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362200" y="50292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81400" y="5029200"/>
            <a:ext cx="228600" cy="228600"/>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210640" y="5029200"/>
            <a:ext cx="228600" cy="228600"/>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24300" y="50292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634038" y="50292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81553" y="50292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7698" y="5029200"/>
            <a:ext cx="22860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14700" y="5029200"/>
            <a:ext cx="22860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215750" y="5029200"/>
            <a:ext cx="22860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08063" y="5029200"/>
            <a:ext cx="22860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731124" y="5029200"/>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16810" y="5029200"/>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611906" y="5029200"/>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371754" y="5029200"/>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247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down)">
                                      <p:cBhvr>
                                        <p:cTn id="46" dur="500"/>
                                        <p:tgtEl>
                                          <p:spTgt spid="1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500"/>
                                        <p:tgtEl>
                                          <p:spTgt spid="2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00"/>
                                        <p:tgtEl>
                                          <p:spTgt spid="2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down)">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5086" y="215901"/>
            <a:ext cx="11012713" cy="688760"/>
          </a:xfrm>
        </p:spPr>
        <p:txBody>
          <a:bodyPr/>
          <a:lstStyle/>
          <a:p>
            <a:r>
              <a:rPr lang="en-US" altLang="zh-CN" dirty="0" smtClean="0"/>
              <a:t>2.1 </a:t>
            </a:r>
            <a:r>
              <a:rPr lang="zh-CN" altLang="en-US" dirty="0" smtClean="0"/>
              <a:t>课后作业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1. </a:t>
                </a:r>
                <a:r>
                  <a:rPr lang="zh-CN" altLang="en-US" dirty="0" smtClean="0"/>
                  <a:t>位数不超过</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且全由</a:t>
                </a:r>
                <a:r>
                  <a:rPr lang="en-US" altLang="zh-CN" dirty="0" smtClean="0"/>
                  <a:t>1</a:t>
                </a:r>
                <a:r>
                  <a:rPr lang="zh-CN" altLang="en-US" dirty="0" smtClean="0"/>
                  <a:t>组成的比特串有多少个？这里的</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是正整数</a:t>
                </a:r>
                <a:r>
                  <a:rPr lang="en-US" altLang="zh-CN" dirty="0" smtClean="0"/>
                  <a:t>.</a:t>
                </a:r>
              </a:p>
              <a:p>
                <a:r>
                  <a:rPr lang="en-US" altLang="zh-CN" dirty="0" smtClean="0"/>
                  <a:t>2. </a:t>
                </a:r>
                <a:r>
                  <a:rPr lang="zh-CN" altLang="en-US" dirty="0" smtClean="0"/>
                  <a:t>用</a:t>
                </a:r>
                <a:r>
                  <a:rPr lang="en-US" altLang="zh-CN" dirty="0" smtClean="0"/>
                  <a:t>2</a:t>
                </a:r>
                <a:r>
                  <a:rPr lang="zh-CN" altLang="en-US" dirty="0" smtClean="0"/>
                  <a:t>个或</a:t>
                </a:r>
                <a:r>
                  <a:rPr lang="en-US" altLang="zh-CN" dirty="0" smtClean="0"/>
                  <a:t>3</a:t>
                </a:r>
                <a:r>
                  <a:rPr lang="zh-CN" altLang="en-US" dirty="0" smtClean="0"/>
                  <a:t>个字母后跟</a:t>
                </a:r>
                <a:r>
                  <a:rPr lang="en-US" altLang="zh-CN" dirty="0" smtClean="0"/>
                  <a:t>2</a:t>
                </a:r>
                <a:r>
                  <a:rPr lang="zh-CN" altLang="en-US" dirty="0" smtClean="0"/>
                  <a:t>个或</a:t>
                </a:r>
                <a:r>
                  <a:rPr lang="en-US" altLang="zh-CN" dirty="0" smtClean="0"/>
                  <a:t>3</a:t>
                </a:r>
                <a:r>
                  <a:rPr lang="zh-CN" altLang="en-US" dirty="0" smtClean="0"/>
                  <a:t>个数字可构成多少种车牌</a:t>
                </a:r>
                <a:r>
                  <a:rPr lang="en-US" altLang="zh-CN"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27</a:t>
            </a:fld>
            <a:endParaRPr lang="zh-CN" altLang="en-US" dirty="0"/>
          </a:p>
        </p:txBody>
      </p:sp>
    </p:spTree>
    <p:extLst>
      <p:ext uri="{BB962C8B-B14F-4D97-AF65-F5344CB8AC3E}">
        <p14:creationId xmlns:p14="http://schemas.microsoft.com/office/powerpoint/2010/main" val="26440104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923068"/>
            <a:ext cx="845554" cy="2801333"/>
          </a:xfrm>
          <a:prstGeom prst="rect">
            <a:avLst/>
          </a:prstGeom>
          <a:solidFill>
            <a:srgbClr val="8F9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24486" y="1929381"/>
            <a:ext cx="7167514" cy="2803689"/>
          </a:xfrm>
          <a:prstGeom prst="rect">
            <a:avLst/>
          </a:prstGeom>
          <a:solidFill>
            <a:srgbClr val="8F9112">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689599" y="1923068"/>
            <a:ext cx="6584099" cy="2780907"/>
          </a:xfrm>
        </p:spPr>
        <p:txBody>
          <a:bodyPr>
            <a:normAutofit/>
          </a:bodyPr>
          <a:lstStyle/>
          <a:p>
            <a:r>
              <a:rPr lang="zh-CN" altLang="en-US" b="1" dirty="0" smtClean="0">
                <a:solidFill>
                  <a:schemeClr val="bg1"/>
                </a:solidFill>
              </a:rPr>
              <a:t>第</a:t>
            </a:r>
            <a:r>
              <a:rPr lang="en-US" altLang="zh-CN" b="1" dirty="0" smtClean="0">
                <a:solidFill>
                  <a:schemeClr val="bg1"/>
                </a:solidFill>
              </a:rPr>
              <a:t>2.2</a:t>
            </a:r>
            <a:r>
              <a:rPr lang="zh-CN" altLang="en-US" b="1" dirty="0" smtClean="0">
                <a:solidFill>
                  <a:schemeClr val="bg1"/>
                </a:solidFill>
              </a:rPr>
              <a:t>节 鸽</a:t>
            </a:r>
            <a:r>
              <a:rPr lang="zh-CN" altLang="en-US" b="1" dirty="0">
                <a:solidFill>
                  <a:schemeClr val="bg1"/>
                </a:solidFill>
              </a:rPr>
              <a:t>巢原理</a:t>
            </a:r>
            <a:r>
              <a:rPr lang="en-US" altLang="zh-CN" b="1" dirty="0" smtClean="0">
                <a:solidFill>
                  <a:schemeClr val="bg1"/>
                </a:solidFill>
              </a:rPr>
              <a:t/>
            </a:r>
            <a:br>
              <a:rPr lang="en-US" altLang="zh-CN" b="1" dirty="0" smtClean="0">
                <a:solidFill>
                  <a:schemeClr val="bg1"/>
                </a:solidFill>
              </a:rPr>
            </a:br>
            <a:r>
              <a:rPr lang="en-US" altLang="zh-CN" sz="1800" b="1" dirty="0" smtClean="0">
                <a:solidFill>
                  <a:schemeClr val="bg1"/>
                </a:solidFill>
                <a:latin typeface="Times New Roman" panose="02020603050405020304" pitchFamily="18" charset="0"/>
                <a:cs typeface="Times New Roman" panose="02020603050405020304" pitchFamily="18" charset="0"/>
              </a:rPr>
              <a:t>Section 2.2: The Pigeonhole Principle</a:t>
            </a:r>
            <a:endParaRPr lang="zh-CN" altLang="en-US" sz="1800" b="1" dirty="0">
              <a:solidFill>
                <a:schemeClr val="bg1"/>
              </a:solidFill>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729" t="436" r="-729" b="21622"/>
          <a:stretch/>
        </p:blipFill>
        <p:spPr>
          <a:xfrm>
            <a:off x="868493" y="1929381"/>
            <a:ext cx="4155993" cy="2803688"/>
          </a:xfrm>
          <a:prstGeom prst="rect">
            <a:avLst/>
          </a:prstGeom>
        </p:spPr>
      </p:pic>
    </p:spTree>
    <p:extLst>
      <p:ext uri="{BB962C8B-B14F-4D97-AF65-F5344CB8AC3E}">
        <p14:creationId xmlns:p14="http://schemas.microsoft.com/office/powerpoint/2010/main" val="1787694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chemeClr val="bg1"/>
            </a:gs>
            <a:gs pos="39000">
              <a:schemeClr val="bg1">
                <a:lumMod val="95000"/>
              </a:schemeClr>
            </a:gs>
            <a:gs pos="0">
              <a:srgbClr val="8F9112"/>
            </a:gs>
            <a:gs pos="100000">
              <a:srgbClr val="8F9112"/>
            </a:gs>
          </a:gsLst>
          <a:lin ang="13500000" scaled="1"/>
          <a:tileRect/>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8F9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prstClr val="white"/>
                  </a:solidFill>
                  <a:latin typeface="微软雅黑" pitchFamily="34" charset="-122"/>
                  <a:ea typeface="微软雅黑" pitchFamily="34" charset="-122"/>
                </a:rPr>
                <a:t>知识要点</a:t>
              </a:r>
              <a:endParaRPr lang="zh-CN" altLang="en-US" sz="4267" b="1" dirty="0">
                <a:solidFill>
                  <a:prstClr val="white"/>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340009"/>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chemeClr val="tx1"/>
                  </a:solidFill>
                  <a:latin typeface="微软雅黑" pitchFamily="34" charset="-122"/>
                  <a:ea typeface="微软雅黑" pitchFamily="34" charset="-122"/>
                </a:rPr>
                <a:t>1</a:t>
              </a:r>
              <a:endParaRPr lang="zh-CN" altLang="en-US" sz="2400" b="1" dirty="0">
                <a:solidFill>
                  <a:schemeClr val="tx1"/>
                </a:solidFill>
                <a:latin typeface="微软雅黑" pitchFamily="34" charset="-122"/>
                <a:ea typeface="微软雅黑" pitchFamily="34" charset="-122"/>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defTabSz="1219170"/>
              <a:r>
                <a:rPr lang="zh-CN" altLang="en-US" sz="2667" dirty="0">
                  <a:latin typeface="微软雅黑" panose="020B0503020204020204" pitchFamily="34" charset="-122"/>
                  <a:ea typeface="微软雅黑" panose="020B0503020204020204" pitchFamily="34" charset="-122"/>
                </a:rPr>
                <a:t>鸽巢</a:t>
              </a:r>
              <a:r>
                <a:rPr lang="zh-CN" altLang="en-US" sz="2667" dirty="0" smtClean="0">
                  <a:latin typeface="微软雅黑" panose="020B0503020204020204" pitchFamily="34" charset="-122"/>
                  <a:ea typeface="微软雅黑" panose="020B0503020204020204" pitchFamily="34" charset="-122"/>
                </a:rPr>
                <a:t>原理</a:t>
              </a:r>
              <a:endParaRPr lang="zh-CN" altLang="en-US" sz="2667" dirty="0">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3204105"/>
            <a:ext cx="5877699" cy="1187188"/>
            <a:chOff x="3203848" y="1307544"/>
            <a:chExt cx="440827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chemeClr val="tx1"/>
                  </a:solidFill>
                  <a:latin typeface="微软雅黑" pitchFamily="34" charset="-122"/>
                  <a:ea typeface="微软雅黑" pitchFamily="34" charset="-122"/>
                </a:rPr>
                <a:t>2</a:t>
              </a:r>
              <a:endParaRPr lang="zh-CN" altLang="en-US" sz="2400" b="1" dirty="0">
                <a:solidFill>
                  <a:schemeClr val="tx1"/>
                </a:solidFill>
                <a:latin typeface="微软雅黑" pitchFamily="34" charset="-122"/>
                <a:ea typeface="微软雅黑" pitchFamily="34" charset="-122"/>
              </a:endParaRPr>
            </a:p>
          </p:txBody>
        </p:sp>
        <p:sp>
          <p:nvSpPr>
            <p:cNvPr id="20" name="TextBox 19"/>
            <p:cNvSpPr txBox="1"/>
            <p:nvPr/>
          </p:nvSpPr>
          <p:spPr>
            <a:xfrm>
              <a:off x="4114800" y="1307544"/>
              <a:ext cx="3497322" cy="377075"/>
            </a:xfrm>
            <a:prstGeom prst="rect">
              <a:avLst/>
            </a:prstGeom>
            <a:noFill/>
          </p:spPr>
          <p:txBody>
            <a:bodyPr wrap="square" rtlCol="0">
              <a:spAutoFit/>
            </a:bodyPr>
            <a:lstStyle/>
            <a:p>
              <a:pPr defTabSz="1219170"/>
              <a:r>
                <a:rPr lang="zh-CN" altLang="en-US" sz="2667" dirty="0" smtClean="0">
                  <a:latin typeface="微软雅黑" panose="020B0503020204020204" pitchFamily="34" charset="-122"/>
                  <a:ea typeface="微软雅黑" panose="020B0503020204020204" pitchFamily="34" charset="-122"/>
                </a:rPr>
                <a:t>广义</a:t>
              </a:r>
              <a:r>
                <a:rPr lang="zh-CN" altLang="en-US" sz="2667" dirty="0">
                  <a:latin typeface="微软雅黑" panose="020B0503020204020204" pitchFamily="34" charset="-122"/>
                  <a:ea typeface="微软雅黑" panose="020B0503020204020204" pitchFamily="34" charset="-122"/>
                </a:rPr>
                <a:t>的鸽巢</a:t>
              </a:r>
              <a:r>
                <a:rPr lang="zh-CN" altLang="en-US" sz="2667" dirty="0" smtClean="0">
                  <a:latin typeface="微软雅黑" panose="020B0503020204020204" pitchFamily="34" charset="-122"/>
                  <a:ea typeface="微软雅黑" panose="020B0503020204020204" pitchFamily="34" charset="-122"/>
                </a:rPr>
                <a:t>原理</a:t>
              </a:r>
              <a:endParaRPr lang="zh-CN" altLang="en-US" sz="2667" dirty="0">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4086568"/>
            <a:ext cx="5509811" cy="1323632"/>
            <a:chOff x="3203848" y="1969391"/>
            <a:chExt cx="4132358" cy="992724"/>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chemeClr val="tx1"/>
                  </a:solidFill>
                  <a:latin typeface="微软雅黑" pitchFamily="34" charset="-122"/>
                  <a:ea typeface="微软雅黑" pitchFamily="34" charset="-122"/>
                </a:rPr>
                <a:t>3</a:t>
              </a:r>
              <a:endParaRPr lang="zh-CN" altLang="en-US" sz="2400" b="1" dirty="0">
                <a:solidFill>
                  <a:schemeClr val="tx1"/>
                </a:solidFill>
                <a:latin typeface="微软雅黑" pitchFamily="34" charset="-122"/>
                <a:ea typeface="微软雅黑" pitchFamily="34" charset="-122"/>
              </a:endParaRPr>
            </a:p>
          </p:txBody>
        </p:sp>
        <p:sp>
          <p:nvSpPr>
            <p:cNvPr id="23" name="TextBox 22"/>
            <p:cNvSpPr txBox="1"/>
            <p:nvPr/>
          </p:nvSpPr>
          <p:spPr>
            <a:xfrm>
              <a:off x="4114800" y="1969391"/>
              <a:ext cx="2571750" cy="992724"/>
            </a:xfrm>
            <a:prstGeom prst="rect">
              <a:avLst/>
            </a:prstGeom>
            <a:noFill/>
          </p:spPr>
          <p:txBody>
            <a:bodyPr wrap="square" rtlCol="0">
              <a:spAutoFit/>
            </a:bodyPr>
            <a:lstStyle/>
            <a:p>
              <a:pPr defTabSz="1219170"/>
              <a:r>
                <a:rPr lang="zh-CN" altLang="en-US" sz="2667" dirty="0">
                  <a:latin typeface="微软雅黑" panose="020B0503020204020204" pitchFamily="34" charset="-122"/>
                  <a:ea typeface="微软雅黑" panose="020B0503020204020204" pitchFamily="34" charset="-122"/>
                </a:rPr>
                <a:t>鸽巢原理的应用</a:t>
              </a:r>
            </a:p>
            <a:p>
              <a:pPr defTabSz="1219170"/>
              <a:endParaRPr lang="zh-CN" altLang="en-US" sz="2667" dirty="0">
                <a:solidFill>
                  <a:srgbClr val="4F81BD">
                    <a:lumMod val="50000"/>
                  </a:srgbClr>
                </a:solidFill>
                <a:latin typeface="微软雅黑" panose="020B0503020204020204" pitchFamily="34" charset="-122"/>
                <a:ea typeface="微软雅黑" panose="020B0503020204020204" pitchFamily="34" charset="-122"/>
              </a:endParaRP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4"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4182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17544" y="1920712"/>
            <a:ext cx="4093746" cy="2783263"/>
          </a:xfrm>
          <a:prstGeom prst="rect">
            <a:avLst/>
          </a:prstGeom>
        </p:spPr>
      </p:pic>
      <p:sp>
        <p:nvSpPr>
          <p:cNvPr id="4" name="标题 3"/>
          <p:cNvSpPr>
            <a:spLocks noGrp="1"/>
          </p:cNvSpPr>
          <p:nvPr>
            <p:ph type="title"/>
          </p:nvPr>
        </p:nvSpPr>
        <p:spPr>
          <a:xfrm>
            <a:off x="5689599" y="1923068"/>
            <a:ext cx="6502401" cy="2780907"/>
          </a:xfrm>
        </p:spPr>
        <p:txBody>
          <a:bodyPr>
            <a:normAutofit/>
          </a:bodyPr>
          <a:lstStyle/>
          <a:p>
            <a:r>
              <a:rPr lang="zh-CN" altLang="en-US" dirty="0" smtClean="0"/>
              <a:t>第</a:t>
            </a:r>
            <a:r>
              <a:rPr lang="en-US" altLang="zh-CN" dirty="0" smtClean="0"/>
              <a:t>2.1</a:t>
            </a:r>
            <a:r>
              <a:rPr lang="zh-CN" altLang="en-US" dirty="0" smtClean="0"/>
              <a:t>节 计数的基础</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2.1: The Basics of Counting</a:t>
            </a:r>
            <a:endParaRPr lang="zh-CN" altLang="en-US" sz="1800" dirty="0"/>
          </a:p>
        </p:txBody>
      </p:sp>
    </p:spTree>
    <p:extLst>
      <p:ext uri="{BB962C8B-B14F-4D97-AF65-F5344CB8AC3E}">
        <p14:creationId xmlns:p14="http://schemas.microsoft.com/office/powerpoint/2010/main" val="15009235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鸽巢原理</a:t>
            </a:r>
            <a:endParaRPr lang="en-US" altLang="zh-CN" dirty="0"/>
          </a:p>
        </p:txBody>
      </p:sp>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如果有</a:t>
            </a:r>
            <a:r>
              <a:rPr lang="en-US" altLang="zh-CN" dirty="0" smtClean="0"/>
              <a:t>13</a:t>
            </a:r>
            <a:r>
              <a:rPr lang="zh-CN" altLang="en-US" dirty="0" smtClean="0"/>
              <a:t>只鸽子要飞往</a:t>
            </a:r>
            <a:r>
              <a:rPr lang="en-US" altLang="zh-CN" dirty="0" smtClean="0"/>
              <a:t>12</a:t>
            </a:r>
            <a:r>
              <a:rPr lang="zh-CN" altLang="en-US" dirty="0" smtClean="0"/>
              <a:t>个</a:t>
            </a:r>
            <a:r>
              <a:rPr lang="zh-CN" altLang="en-US" dirty="0"/>
              <a:t>鸽</a:t>
            </a:r>
            <a:r>
              <a:rPr lang="zh-CN" altLang="en-US" dirty="0" smtClean="0"/>
              <a:t>巢</a:t>
            </a:r>
            <a:r>
              <a:rPr lang="en-US" altLang="zh-CN" dirty="0" smtClean="0"/>
              <a:t>. </a:t>
            </a:r>
            <a:r>
              <a:rPr lang="zh-CN" altLang="en-US" dirty="0" smtClean="0"/>
              <a:t>在这种情况下</a:t>
            </a:r>
            <a:r>
              <a:rPr lang="en-US" altLang="zh-CN" dirty="0" smtClean="0"/>
              <a:t>, </a:t>
            </a:r>
            <a:r>
              <a:rPr lang="zh-CN" altLang="en-US" dirty="0" smtClean="0"/>
              <a:t>一定会出现至少</a:t>
            </a:r>
            <a:r>
              <a:rPr lang="en-US" altLang="zh-CN" dirty="0" smtClean="0"/>
              <a:t>1</a:t>
            </a:r>
            <a:r>
              <a:rPr lang="zh-CN" altLang="en-US" dirty="0" smtClean="0"/>
              <a:t>个</a:t>
            </a:r>
            <a:r>
              <a:rPr lang="zh-CN" altLang="en-US" dirty="0"/>
              <a:t>鸽</a:t>
            </a:r>
            <a:r>
              <a:rPr lang="zh-CN" altLang="en-US" dirty="0" smtClean="0"/>
              <a:t>巢中会最少有</a:t>
            </a:r>
            <a:r>
              <a:rPr lang="en-US" altLang="zh-CN" dirty="0" smtClean="0"/>
              <a:t>2</a:t>
            </a:r>
            <a:r>
              <a:rPr lang="zh-CN" altLang="en-US" dirty="0" smtClean="0"/>
              <a:t>只鸽子</a:t>
            </a:r>
            <a:r>
              <a:rPr lang="en-US" altLang="zh-CN" dirty="0" smtClean="0"/>
              <a:t>, </a:t>
            </a:r>
            <a:r>
              <a:rPr lang="zh-CN" altLang="en-US" dirty="0" smtClean="0"/>
              <a:t>如下所示</a:t>
            </a:r>
            <a:r>
              <a:rPr lang="en-US" altLang="zh-CN" dirty="0" smtClean="0"/>
              <a:t>:</a:t>
            </a:r>
            <a:endParaRPr lang="en-US" dirty="0" smtClean="0"/>
          </a:p>
        </p:txBody>
      </p:sp>
      <p:pic>
        <p:nvPicPr>
          <p:cNvPr id="4" name="Picture 3" descr="0507.jpg"/>
          <p:cNvPicPr>
            <a:picLocks noChangeAspect="1"/>
          </p:cNvPicPr>
          <p:nvPr/>
        </p:nvPicPr>
        <p:blipFill>
          <a:blip r:embed="rId2" cstate="print"/>
          <a:stretch>
            <a:fillRect/>
          </a:stretch>
        </p:blipFill>
        <p:spPr>
          <a:xfrm>
            <a:off x="1600200" y="2438400"/>
            <a:ext cx="7768091" cy="2590800"/>
          </a:xfrm>
          <a:prstGeom prst="rect">
            <a:avLst/>
          </a:prstGeom>
        </p:spPr>
      </p:pic>
      <p:sp>
        <p:nvSpPr>
          <p:cNvPr id="6" name="日期占位符 5"/>
          <p:cNvSpPr>
            <a:spLocks noGrp="1"/>
          </p:cNvSpPr>
          <p:nvPr>
            <p:ph type="dt" sz="half" idx="10"/>
          </p:nvPr>
        </p:nvSpPr>
        <p:spPr/>
        <p:txBody>
          <a:bodyPr/>
          <a:lstStyle/>
          <a:p>
            <a:fld id="{593CD253-E0EA-4553-AC7C-1752094BD8C6}" type="datetime1">
              <a:rPr lang="zh-CN" altLang="en-US" smtClean="0"/>
              <a:t>2023/9/25</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30</a:t>
            </a:fld>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946714"/>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鸽巢原理</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pPr algn="just"/>
                <a:r>
                  <a:rPr lang="zh-CN" altLang="en-US" b="1" dirty="0" smtClean="0">
                    <a:solidFill>
                      <a:srgbClr val="C00000"/>
                    </a:solidFill>
                  </a:rPr>
                  <a:t>鸽巢原理</a:t>
                </a:r>
                <a:r>
                  <a:rPr lang="en-US" altLang="zh-CN" dirty="0" smtClean="0"/>
                  <a:t>:</a:t>
                </a:r>
                <a:r>
                  <a:rPr lang="zh-CN" altLang="en-US" dirty="0" smtClean="0"/>
                  <a:t>如果</a:t>
                </a:r>
                <a14:m>
                  <m:oMath xmlns:m="http://schemas.openxmlformats.org/officeDocument/2006/math">
                    <m:r>
                      <a:rPr lang="en-US" altLang="zh-CN" i="1" dirty="0" smtClean="0">
                        <a:latin typeface="Cambria Math" panose="02040503050406030204" pitchFamily="18" charset="0"/>
                      </a:rPr>
                      <m:t>𝑘</m:t>
                    </m:r>
                    <m:r>
                      <a:rPr lang="en-US" altLang="zh-CN" b="0" i="0" dirty="0" smtClean="0">
                        <a:latin typeface="Cambria Math" panose="02040503050406030204" pitchFamily="18" charset="0"/>
                      </a:rPr>
                      <m:t>+1</m:t>
                    </m:r>
                  </m:oMath>
                </a14:m>
                <a:r>
                  <a:rPr lang="zh-CN" altLang="en-US" dirty="0" smtClean="0"/>
                  <a:t>个或更多的物体放入</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个盒子</a:t>
                </a:r>
                <a:r>
                  <a:rPr lang="en-US" altLang="zh-CN" dirty="0" smtClean="0"/>
                  <a:t>, </a:t>
                </a:r>
                <a:r>
                  <a:rPr lang="zh-CN" altLang="en-US" dirty="0" smtClean="0"/>
                  <a:t>那么至少有一个盒子包含了</a:t>
                </a:r>
                <a:r>
                  <a:rPr lang="en-US" altLang="zh-CN" dirty="0" smtClean="0"/>
                  <a:t>2</a:t>
                </a:r>
                <a:r>
                  <a:rPr lang="zh-CN" altLang="en-US" dirty="0" smtClean="0"/>
                  <a:t>个或更多的物体</a:t>
                </a:r>
                <a:r>
                  <a:rPr lang="en-US" dirty="0" smtClean="0"/>
                  <a:t>. </a:t>
                </a:r>
              </a:p>
              <a:p>
                <a:r>
                  <a:rPr lang="zh-CN" altLang="en-US" dirty="0"/>
                  <a:t>鸽巢</a:t>
                </a:r>
                <a:r>
                  <a:rPr lang="zh-CN" altLang="en-US" dirty="0" smtClean="0"/>
                  <a:t>原理也叫做</a:t>
                </a:r>
                <a:r>
                  <a:rPr lang="zh-CN" altLang="en-US" b="1" dirty="0" smtClean="0"/>
                  <a:t>狄利克雷抽屉原理</a:t>
                </a:r>
                <a:r>
                  <a:rPr lang="en-US" altLang="zh-CN" dirty="0" smtClean="0"/>
                  <a:t>. </a:t>
                </a:r>
                <a:r>
                  <a:rPr lang="zh-CN" altLang="en-US" b="1" dirty="0" smtClean="0">
                    <a:solidFill>
                      <a:srgbClr val="01559D"/>
                    </a:solidFill>
                  </a:rPr>
                  <a:t>难点在于实际应用中</a:t>
                </a:r>
                <a:r>
                  <a:rPr lang="en-US" altLang="zh-CN" b="1" dirty="0" smtClean="0">
                    <a:solidFill>
                      <a:srgbClr val="01559D"/>
                    </a:solidFill>
                  </a:rPr>
                  <a:t>, </a:t>
                </a:r>
                <a:r>
                  <a:rPr lang="zh-CN" altLang="en-US" b="1" dirty="0" smtClean="0">
                    <a:solidFill>
                      <a:srgbClr val="01559D"/>
                    </a:solidFill>
                  </a:rPr>
                  <a:t>区分谁是物体</a:t>
                </a:r>
                <a:r>
                  <a:rPr lang="en-US" altLang="zh-CN" b="1" dirty="0" smtClean="0">
                    <a:solidFill>
                      <a:srgbClr val="01559D"/>
                    </a:solidFill>
                  </a:rPr>
                  <a:t>, </a:t>
                </a:r>
                <a:r>
                  <a:rPr lang="zh-CN" altLang="en-US" b="1" dirty="0" smtClean="0">
                    <a:solidFill>
                      <a:srgbClr val="01559D"/>
                    </a:solidFill>
                  </a:rPr>
                  <a:t>谁是盒子</a:t>
                </a:r>
                <a:r>
                  <a:rPr lang="en-US" altLang="zh-CN" dirty="0" smtClean="0"/>
                  <a:t>. </a:t>
                </a:r>
              </a:p>
              <a:p>
                <a:r>
                  <a:rPr lang="zh-CN" altLang="en-US" dirty="0" smtClean="0"/>
                  <a:t>证明：假设</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个盒子中没有一个盒子包含的物体多于</a:t>
                </a:r>
                <a:r>
                  <a:rPr lang="en-US" altLang="zh-CN" dirty="0" smtClean="0"/>
                  <a:t>1</a:t>
                </a:r>
                <a:r>
                  <a:rPr lang="zh-CN" altLang="en-US" dirty="0" smtClean="0"/>
                  <a:t>个</a:t>
                </a:r>
                <a:r>
                  <a:rPr lang="en-US" altLang="zh-CN" dirty="0" smtClean="0"/>
                  <a:t>, </a:t>
                </a:r>
                <a:r>
                  <a:rPr lang="zh-CN" altLang="en-US" dirty="0" smtClean="0"/>
                  <a:t>那么物体的总数至多为</a:t>
                </a:r>
                <a14:m>
                  <m:oMath xmlns:m="http://schemas.openxmlformats.org/officeDocument/2006/math">
                    <m:r>
                      <a:rPr lang="en-US" altLang="zh-CN" i="1" dirty="0" smtClean="0">
                        <a:latin typeface="Cambria Math" panose="02040503050406030204" pitchFamily="18" charset="0"/>
                      </a:rPr>
                      <m:t>𝑘</m:t>
                    </m:r>
                  </m:oMath>
                </a14:m>
                <a:r>
                  <a:rPr lang="en-US" altLang="zh-CN" dirty="0" smtClean="0"/>
                  <a:t>, </a:t>
                </a:r>
                <a:r>
                  <a:rPr lang="zh-CN" altLang="en-US" dirty="0" smtClean="0"/>
                  <a:t>这与有</a:t>
                </a:r>
                <a14:m>
                  <m:oMath xmlns:m="http://schemas.openxmlformats.org/officeDocument/2006/math">
                    <m:r>
                      <a:rPr lang="en-US" altLang="zh-CN" i="1" dirty="0" smtClean="0">
                        <a:latin typeface="Cambria Math" panose="02040503050406030204" pitchFamily="18" charset="0"/>
                      </a:rPr>
                      <m:t>𝑘</m:t>
                    </m:r>
                  </m:oMath>
                </a14:m>
                <a:r>
                  <a:rPr lang="en-US" altLang="zh-CN" dirty="0" smtClean="0"/>
                  <a:t>+1</a:t>
                </a:r>
                <a:r>
                  <a:rPr lang="zh-CN" altLang="en-US" dirty="0" smtClean="0"/>
                  <a:t>个物体矛盾</a:t>
                </a:r>
                <a:r>
                  <a:rPr lang="en-US" altLang="zh-CN" dirty="0" smtClean="0"/>
                  <a:t>. </a:t>
                </a:r>
                <a:r>
                  <a:rPr lang="zh-CN" altLang="en-US" dirty="0" smtClean="0"/>
                  <a:t>得证</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3"/>
                <a:stretch>
                  <a:fillRect l="-999" t="-1310"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593CD253-E0EA-4553-AC7C-1752094BD8C6}" type="datetime1">
              <a:rPr lang="zh-CN" altLang="en-US" smtClean="0"/>
              <a:t>2023/9/25</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31</a:t>
            </a:fld>
            <a:endParaRPr lang="zh-CN" altLang="en-US" dirty="0"/>
          </a:p>
        </p:txBody>
      </p:sp>
    </p:spTree>
    <p:extLst>
      <p:ext uri="{BB962C8B-B14F-4D97-AF65-F5344CB8AC3E}">
        <p14:creationId xmlns:p14="http://schemas.microsoft.com/office/powerpoint/2010/main" val="374081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946714"/>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鸽巢原理</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推论</a:t>
                </a:r>
                <a:r>
                  <a:rPr lang="en-US" altLang="zh-CN" dirty="0" smtClean="0"/>
                  <a:t>:</a:t>
                </a:r>
                <a:r>
                  <a:rPr lang="zh-CN" altLang="en-US" dirty="0" smtClean="0"/>
                  <a:t>一个从有</a:t>
                </a:r>
                <a14:m>
                  <m:oMath xmlns:m="http://schemas.openxmlformats.org/officeDocument/2006/math">
                    <m:r>
                      <a:rPr lang="en-US" altLang="zh-CN" i="1" dirty="0" smtClean="0">
                        <a:latin typeface="Cambria Math" panose="02040503050406030204" pitchFamily="18" charset="0"/>
                      </a:rPr>
                      <m:t>𝑘</m:t>
                    </m:r>
                  </m:oMath>
                </a14:m>
                <a:r>
                  <a:rPr lang="en-US" altLang="zh-CN" dirty="0" smtClean="0"/>
                  <a:t>+1</a:t>
                </a:r>
                <a:r>
                  <a:rPr lang="zh-CN" altLang="en-US" dirty="0" smtClean="0"/>
                  <a:t>甚至更多的元素的集合到</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个元素的集合的函数</a:t>
                </a:r>
                <a14:m>
                  <m:oMath xmlns:m="http://schemas.openxmlformats.org/officeDocument/2006/math">
                    <m:r>
                      <a:rPr lang="en-US" altLang="zh-CN" i="1" dirty="0" smtClean="0">
                        <a:latin typeface="Cambria Math" panose="02040503050406030204" pitchFamily="18" charset="0"/>
                      </a:rPr>
                      <m:t>𝑓</m:t>
                    </m:r>
                  </m:oMath>
                </a14:m>
                <a:r>
                  <a:rPr lang="zh-CN" altLang="en-US" dirty="0" smtClean="0"/>
                  <a:t>不是一对一函数</a:t>
                </a:r>
                <a:r>
                  <a:rPr lang="en-US" altLang="zh-CN" dirty="0" smtClean="0"/>
                  <a:t>.</a:t>
                </a:r>
                <a:endParaRPr lang="en-US" dirty="0"/>
              </a:p>
              <a:p>
                <a:pPr algn="just"/>
                <a:r>
                  <a:rPr lang="zh-CN" altLang="en-US" dirty="0" smtClean="0"/>
                  <a:t>证</a:t>
                </a:r>
                <a:r>
                  <a:rPr lang="en-US" altLang="zh-CN" dirty="0" smtClean="0"/>
                  <a:t>:</a:t>
                </a:r>
                <a:r>
                  <a:rPr lang="zh-CN" altLang="en-US" dirty="0" smtClean="0"/>
                  <a:t>设函数</a:t>
                </a:r>
                <a14:m>
                  <m:oMath xmlns:m="http://schemas.openxmlformats.org/officeDocument/2006/math">
                    <m:r>
                      <a:rPr lang="en-US" altLang="zh-CN" i="1" dirty="0" smtClean="0">
                        <a:latin typeface="Cambria Math" panose="02040503050406030204" pitchFamily="18" charset="0"/>
                      </a:rPr>
                      <m:t>𝑓</m:t>
                    </m:r>
                  </m:oMath>
                </a14:m>
                <a:r>
                  <a:rPr lang="zh-CN" altLang="en-US" dirty="0" smtClean="0"/>
                  <a:t>的陪域中每个元素</a:t>
                </a:r>
                <a14:m>
                  <m:oMath xmlns:m="http://schemas.openxmlformats.org/officeDocument/2006/math">
                    <m:r>
                      <a:rPr lang="en-US" altLang="zh-CN" i="1" dirty="0" smtClean="0">
                        <a:latin typeface="Cambria Math" panose="02040503050406030204" pitchFamily="18" charset="0"/>
                      </a:rPr>
                      <m:t>𝑦</m:t>
                    </m:r>
                    <m:r>
                      <a:rPr lang="zh-CN" altLang="en-US" i="1" dirty="0">
                        <a:latin typeface="Cambria Math" panose="02040503050406030204" pitchFamily="18" charset="0"/>
                      </a:rPr>
                      <m:t>作为</m:t>
                    </m:r>
                  </m:oMath>
                </a14:m>
                <a:r>
                  <a:rPr lang="zh-CN" altLang="en-US" dirty="0" smtClean="0"/>
                  <a:t>一个盒子</a:t>
                </a:r>
                <a:r>
                  <a:rPr lang="en-US" altLang="zh-CN" dirty="0" smtClean="0"/>
                  <a:t>, </a:t>
                </a:r>
                <a:r>
                  <a:rPr lang="zh-CN" altLang="en-US" dirty="0" smtClean="0"/>
                  <a:t>包含了定义域中满足</a:t>
                </a:r>
                <a:r>
                  <a:rPr lang="en-US" dirty="0" smtClean="0"/>
                  <a:t> </a:t>
                </a:r>
                <a14:m>
                  <m:oMath xmlns:m="http://schemas.openxmlformats.org/officeDocument/2006/math">
                    <m:r>
                      <a:rPr lang="en-US" i="1" dirty="0" smtClean="0">
                        <a:latin typeface="Cambria Math" panose="02040503050406030204" pitchFamily="18" charset="0"/>
                      </a:rPr>
                      <m:t>𝑓</m:t>
                    </m:r>
                  </m:oMath>
                </a14:m>
                <a:r>
                  <a:rPr lang="en-US" dirty="0" smtClean="0"/>
                  <a:t>(</a:t>
                </a:r>
                <a14:m>
                  <m:oMath xmlns:m="http://schemas.openxmlformats.org/officeDocument/2006/math">
                    <m:r>
                      <a:rPr lang="en-US" i="1" dirty="0" smtClean="0">
                        <a:latin typeface="Cambria Math" panose="02040503050406030204" pitchFamily="18" charset="0"/>
                      </a:rPr>
                      <m:t>𝑥</m:t>
                    </m:r>
                  </m:oMath>
                </a14:m>
                <a:r>
                  <a:rPr lang="en-US" dirty="0" smtClean="0"/>
                  <a:t>) = </a:t>
                </a:r>
                <a14:m>
                  <m:oMath xmlns:m="http://schemas.openxmlformats.org/officeDocument/2006/math">
                    <m:r>
                      <a:rPr lang="en-US" i="1" dirty="0" smtClean="0">
                        <a:latin typeface="Cambria Math" panose="02040503050406030204" pitchFamily="18" charset="0"/>
                      </a:rPr>
                      <m:t>𝑦</m:t>
                    </m:r>
                  </m:oMath>
                </a14:m>
                <a:r>
                  <a:rPr lang="zh-CN" altLang="en-US" dirty="0" smtClean="0"/>
                  <a:t>的</a:t>
                </a:r>
                <a14:m>
                  <m:oMath xmlns:m="http://schemas.openxmlformats.org/officeDocument/2006/math">
                    <m:r>
                      <a:rPr lang="en-US" altLang="zh-CN" i="1" dirty="0" smtClean="0">
                        <a:latin typeface="Cambria Math" panose="02040503050406030204" pitchFamily="18" charset="0"/>
                      </a:rPr>
                      <m:t>𝑥</m:t>
                    </m:r>
                  </m:oMath>
                </a14:m>
                <a:r>
                  <a:rPr lang="en-US" altLang="zh-CN" dirty="0" smtClean="0"/>
                  <a:t>. </a:t>
                </a:r>
                <a:r>
                  <a:rPr lang="zh-CN" altLang="en-US" dirty="0" smtClean="0"/>
                  <a:t>因为定义域有</a:t>
                </a:r>
                <a14:m>
                  <m:oMath xmlns:m="http://schemas.openxmlformats.org/officeDocument/2006/math">
                    <m:r>
                      <a:rPr lang="en-US" i="1" dirty="0" smtClean="0">
                        <a:latin typeface="Cambria Math" panose="02040503050406030204" pitchFamily="18" charset="0"/>
                      </a:rPr>
                      <m:t>𝑘</m:t>
                    </m:r>
                    <m:r>
                      <a:rPr lang="en-US" b="0" i="0" dirty="0" smtClean="0">
                        <a:latin typeface="Cambria Math" panose="02040503050406030204" pitchFamily="18" charset="0"/>
                      </a:rPr>
                      <m:t>+1</m:t>
                    </m:r>
                  </m:oMath>
                </a14:m>
                <a:r>
                  <a:rPr lang="zh-CN" altLang="en-US" dirty="0" smtClean="0"/>
                  <a:t>或者更多的元素</a:t>
                </a:r>
                <a:r>
                  <a:rPr lang="en-US" altLang="zh-CN" dirty="0" smtClean="0"/>
                  <a:t>, </a:t>
                </a:r>
                <a:r>
                  <a:rPr lang="zh-CN" altLang="en-US" dirty="0" smtClean="0"/>
                  <a:t>而陪域只有</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个元素</a:t>
                </a:r>
                <a:r>
                  <a:rPr lang="en-US" altLang="zh-CN" dirty="0" smtClean="0"/>
                  <a:t>, </a:t>
                </a:r>
                <a:r>
                  <a:rPr lang="zh-CN" altLang="en-US" dirty="0" smtClean="0"/>
                  <a:t>所以由鸽巢原理可知</a:t>
                </a:r>
                <a:r>
                  <a:rPr lang="en-US" altLang="zh-CN" dirty="0" smtClean="0"/>
                  <a:t>, </a:t>
                </a:r>
                <a:r>
                  <a:rPr lang="zh-CN" altLang="en-US" dirty="0" smtClean="0"/>
                  <a:t>这些盒子中有一个包含了</a:t>
                </a:r>
                <a:r>
                  <a:rPr lang="en-US" altLang="zh-CN" dirty="0" smtClean="0"/>
                  <a:t>2</a:t>
                </a:r>
                <a:r>
                  <a:rPr lang="zh-CN" altLang="en-US" dirty="0" smtClean="0"/>
                  <a:t>个或者更多定义域的</a:t>
                </a:r>
                <a14:m>
                  <m:oMath xmlns:m="http://schemas.openxmlformats.org/officeDocument/2006/math">
                    <m:r>
                      <a:rPr lang="en-US" altLang="zh-CN" i="1" dirty="0" smtClean="0">
                        <a:latin typeface="Cambria Math" panose="02040503050406030204" pitchFamily="18" charset="0"/>
                      </a:rPr>
                      <m:t>𝑥</m:t>
                    </m:r>
                  </m:oMath>
                </a14:m>
                <a:r>
                  <a:rPr lang="zh-CN" altLang="en-US" dirty="0" smtClean="0"/>
                  <a:t>的元素</a:t>
                </a:r>
                <a:r>
                  <a:rPr lang="en-US" altLang="zh-CN" dirty="0" smtClean="0"/>
                  <a:t>. </a:t>
                </a:r>
                <a:r>
                  <a:rPr lang="zh-CN" altLang="en-US" dirty="0" smtClean="0"/>
                  <a:t>这就说明了</a:t>
                </a:r>
                <a14:m>
                  <m:oMath xmlns:m="http://schemas.openxmlformats.org/officeDocument/2006/math">
                    <m:r>
                      <a:rPr lang="en-US" altLang="zh-CN" i="1" dirty="0" smtClean="0">
                        <a:latin typeface="Cambria Math" panose="02040503050406030204" pitchFamily="18" charset="0"/>
                      </a:rPr>
                      <m:t>𝑓</m:t>
                    </m:r>
                  </m:oMath>
                </a14:m>
                <a:r>
                  <a:rPr lang="zh-CN" altLang="en-US" dirty="0" smtClean="0"/>
                  <a:t>不是一对一函数</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3CD7FC16-3C0C-474D-BD95-611CF1821E63}"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32</a:t>
            </a:fld>
            <a:endParaRPr lang="zh-CN" altLang="en-US" dirty="0"/>
          </a:p>
        </p:txBody>
      </p:sp>
      <p:sp>
        <p:nvSpPr>
          <p:cNvPr id="4" name="文本框 3"/>
          <p:cNvSpPr txBox="1"/>
          <p:nvPr/>
        </p:nvSpPr>
        <p:spPr>
          <a:xfrm>
            <a:off x="595087" y="5955269"/>
            <a:ext cx="4711546" cy="369332"/>
          </a:xfrm>
          <a:prstGeom prst="rect">
            <a:avLst/>
          </a:prstGeom>
          <a:noFill/>
        </p:spPr>
        <p:txBody>
          <a:bodyPr wrap="none" rtlCol="0">
            <a:spAutoFit/>
          </a:bodyPr>
          <a:lstStyle/>
          <a:p>
            <a:r>
              <a:rPr lang="en-US" altLang="zh-CN" dirty="0" smtClean="0"/>
              <a:t>【</a:t>
            </a:r>
            <a:r>
              <a:rPr lang="zh-CN" altLang="en-US" dirty="0" smtClean="0"/>
              <a:t>基础知识：一对一函数</a:t>
            </a:r>
            <a:r>
              <a:rPr lang="en-US" altLang="zh-CN" dirty="0" smtClean="0"/>
              <a:t>(</a:t>
            </a:r>
            <a:r>
              <a:rPr lang="zh-CN" altLang="en-US" dirty="0" smtClean="0"/>
              <a:t>又称单射</a:t>
            </a:r>
            <a:r>
              <a:rPr lang="en-US" altLang="zh-CN" dirty="0" smtClean="0"/>
              <a:t>)</a:t>
            </a:r>
            <a:r>
              <a:rPr lang="zh-CN" altLang="en-US" dirty="0" smtClean="0"/>
              <a:t>的概念</a:t>
            </a:r>
            <a:r>
              <a:rPr lang="en-US" altLang="zh-CN"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鸽巢原理</a:t>
            </a:r>
            <a:endParaRPr lang="en-US" altLang="zh-CN" dirty="0"/>
          </a:p>
        </p:txBody>
      </p:sp>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在一组</a:t>
            </a:r>
            <a:r>
              <a:rPr lang="en-US" altLang="zh-CN" dirty="0" smtClean="0"/>
              <a:t>367</a:t>
            </a:r>
            <a:r>
              <a:rPr lang="zh-CN" altLang="en-US" dirty="0" smtClean="0"/>
              <a:t>个人中一定至少有</a:t>
            </a:r>
            <a:r>
              <a:rPr lang="en-US" altLang="zh-CN" dirty="0" smtClean="0"/>
              <a:t>2</a:t>
            </a:r>
            <a:r>
              <a:rPr lang="zh-CN" altLang="en-US" dirty="0" smtClean="0"/>
              <a:t>个人有相同的生日</a:t>
            </a:r>
            <a:r>
              <a:rPr lang="en-US" altLang="zh-CN" dirty="0" smtClean="0"/>
              <a:t>.</a:t>
            </a:r>
          </a:p>
          <a:p>
            <a:r>
              <a:rPr lang="zh-CN" altLang="en-US" dirty="0" smtClean="0"/>
              <a:t>解</a:t>
            </a:r>
            <a:r>
              <a:rPr lang="en-US" altLang="zh-CN" dirty="0" smtClean="0"/>
              <a:t>:</a:t>
            </a:r>
            <a:r>
              <a:rPr lang="zh-CN" altLang="en-US" dirty="0" smtClean="0"/>
              <a:t>根据鸽巢原理</a:t>
            </a:r>
            <a:r>
              <a:rPr lang="en-US" altLang="zh-CN" dirty="0" smtClean="0"/>
              <a:t>, </a:t>
            </a:r>
            <a:r>
              <a:rPr lang="zh-CN" altLang="en-US" dirty="0" smtClean="0"/>
              <a:t>每一天作为盒子</a:t>
            </a:r>
            <a:r>
              <a:rPr lang="en-US" altLang="zh-CN" dirty="0" smtClean="0"/>
              <a:t>, </a:t>
            </a:r>
            <a:r>
              <a:rPr lang="zh-CN" altLang="en-US" dirty="0" smtClean="0"/>
              <a:t>人作为需要放置的物体</a:t>
            </a:r>
            <a:r>
              <a:rPr lang="en-US" altLang="zh-CN" dirty="0" smtClean="0"/>
              <a:t>. </a:t>
            </a:r>
            <a:r>
              <a:rPr lang="zh-CN" altLang="en-US" dirty="0" smtClean="0"/>
              <a:t>一定有至少</a:t>
            </a:r>
            <a:r>
              <a:rPr lang="en-US" altLang="zh-CN" dirty="0" smtClean="0"/>
              <a:t>2</a:t>
            </a:r>
            <a:r>
              <a:rPr lang="zh-CN" altLang="en-US" dirty="0" smtClean="0"/>
              <a:t>人的生日相同</a:t>
            </a:r>
            <a:r>
              <a:rPr lang="en-US" altLang="zh-CN" dirty="0" smtClean="0"/>
              <a:t>, </a:t>
            </a:r>
            <a:r>
              <a:rPr lang="zh-CN" altLang="en-US" dirty="0" smtClean="0"/>
              <a:t>因为一年中最多只有</a:t>
            </a:r>
            <a:r>
              <a:rPr lang="en-US" altLang="zh-CN" dirty="0" smtClean="0"/>
              <a:t>366</a:t>
            </a:r>
            <a:r>
              <a:rPr lang="zh-CN" altLang="en-US" dirty="0" smtClean="0"/>
              <a:t>个可能的生日</a:t>
            </a:r>
            <a:r>
              <a:rPr lang="en-US" altLang="zh-CN" dirty="0" smtClean="0"/>
              <a:t>(2</a:t>
            </a:r>
            <a:r>
              <a:rPr lang="zh-CN" altLang="en-US" dirty="0" smtClean="0"/>
              <a:t>月有</a:t>
            </a:r>
            <a:r>
              <a:rPr lang="en-US" altLang="zh-CN" dirty="0" smtClean="0"/>
              <a:t>29</a:t>
            </a:r>
            <a:r>
              <a:rPr lang="zh-CN" altLang="en-US" dirty="0" smtClean="0"/>
              <a:t>天时</a:t>
            </a:r>
            <a:r>
              <a:rPr lang="en-US" altLang="zh-CN" dirty="0" smtClean="0"/>
              <a:t>)</a:t>
            </a:r>
            <a:r>
              <a:rPr lang="en-US" dirty="0" smtClean="0"/>
              <a:t>.</a:t>
            </a:r>
          </a:p>
          <a:p>
            <a:endParaRPr lang="en-US" dirty="0" smtClean="0"/>
          </a:p>
          <a:p>
            <a:pPr algn="just"/>
            <a:r>
              <a:rPr lang="zh-CN" altLang="en-US" dirty="0" smtClean="0"/>
              <a:t>例</a:t>
            </a:r>
            <a:r>
              <a:rPr lang="en-US" altLang="zh-CN" dirty="0" smtClean="0"/>
              <a:t>:</a:t>
            </a:r>
            <a:r>
              <a:rPr lang="zh-CN" altLang="en-US" dirty="0" smtClean="0"/>
              <a:t>期末考试分数从</a:t>
            </a:r>
            <a:r>
              <a:rPr lang="en-US" altLang="zh-CN" dirty="0" smtClean="0"/>
              <a:t>0</a:t>
            </a:r>
            <a:r>
              <a:rPr lang="zh-CN" altLang="en-US" dirty="0" smtClean="0"/>
              <a:t>到</a:t>
            </a:r>
            <a:r>
              <a:rPr lang="en-US" altLang="zh-CN" dirty="0" smtClean="0"/>
              <a:t>100. </a:t>
            </a:r>
            <a:r>
              <a:rPr lang="zh-CN" altLang="en-US" dirty="0" smtClean="0"/>
              <a:t>班上必须有多少人才能保证至少有</a:t>
            </a:r>
            <a:r>
              <a:rPr lang="en-US" altLang="zh-CN" dirty="0" smtClean="0"/>
              <a:t>2</a:t>
            </a:r>
            <a:r>
              <a:rPr lang="zh-CN" altLang="en-US" dirty="0" smtClean="0"/>
              <a:t>个学生的分数相同？</a:t>
            </a:r>
            <a:endParaRPr lang="en-US" altLang="zh-CN" dirty="0" smtClean="0"/>
          </a:p>
          <a:p>
            <a:r>
              <a:rPr lang="zh-CN" altLang="en-US" dirty="0" smtClean="0"/>
              <a:t>解</a:t>
            </a:r>
            <a:r>
              <a:rPr lang="en-US" altLang="zh-CN" dirty="0" smtClean="0"/>
              <a:t>:</a:t>
            </a:r>
            <a:r>
              <a:rPr lang="zh-CN" altLang="en-US" dirty="0" smtClean="0"/>
              <a:t>根据鸽巢原理</a:t>
            </a:r>
            <a:r>
              <a:rPr lang="en-US" altLang="zh-CN" dirty="0" smtClean="0"/>
              <a:t>, </a:t>
            </a:r>
            <a:r>
              <a:rPr lang="zh-CN" altLang="en-US" dirty="0" smtClean="0"/>
              <a:t>分数作为盒子对待</a:t>
            </a:r>
            <a:r>
              <a:rPr lang="en-US" altLang="zh-CN" dirty="0" smtClean="0"/>
              <a:t>, </a:t>
            </a:r>
            <a:r>
              <a:rPr lang="zh-CN" altLang="en-US" dirty="0" smtClean="0"/>
              <a:t>共有</a:t>
            </a:r>
            <a:r>
              <a:rPr lang="en-US" altLang="zh-CN" dirty="0" smtClean="0"/>
              <a:t>101</a:t>
            </a:r>
            <a:r>
              <a:rPr lang="zh-CN" altLang="en-US" dirty="0" smtClean="0"/>
              <a:t>种情况</a:t>
            </a:r>
            <a:r>
              <a:rPr lang="en-US" altLang="zh-CN" dirty="0" smtClean="0"/>
              <a:t>, </a:t>
            </a:r>
            <a:r>
              <a:rPr lang="zh-CN" altLang="en-US" dirty="0" smtClean="0"/>
              <a:t>那么</a:t>
            </a:r>
            <a:r>
              <a:rPr lang="en-US" altLang="zh-CN" dirty="0" smtClean="0"/>
              <a:t>102</a:t>
            </a:r>
            <a:r>
              <a:rPr lang="zh-CN" altLang="en-US" dirty="0" smtClean="0"/>
              <a:t>个学生中一定有至少</a:t>
            </a:r>
            <a:r>
              <a:rPr lang="en-US" altLang="zh-CN" dirty="0" smtClean="0"/>
              <a:t>2</a:t>
            </a:r>
            <a:r>
              <a:rPr lang="zh-CN" altLang="en-US" dirty="0" smtClean="0"/>
              <a:t>个人的分数相同</a:t>
            </a:r>
            <a:r>
              <a:rPr lang="en-US" altLang="zh-CN" dirty="0" smtClean="0"/>
              <a:t>.</a:t>
            </a:r>
            <a:endParaRPr lang="en-US" dirty="0"/>
          </a:p>
        </p:txBody>
      </p:sp>
      <p:sp>
        <p:nvSpPr>
          <p:cNvPr id="4" name="日期占位符 3"/>
          <p:cNvSpPr>
            <a:spLocks noGrp="1"/>
          </p:cNvSpPr>
          <p:nvPr>
            <p:ph type="dt" sz="half" idx="10"/>
          </p:nvPr>
        </p:nvSpPr>
        <p:spPr/>
        <p:txBody>
          <a:bodyPr/>
          <a:lstStyle/>
          <a:p>
            <a:fld id="{5DE6A712-1C6F-41DE-A397-35F27C8A8D49}"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鸽巢原理</a:t>
            </a:r>
            <a:endParaRPr lang="en-US" altLang="zh-CN" dirty="0"/>
          </a:p>
        </p:txBody>
      </p:sp>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在</a:t>
            </a:r>
            <a:r>
              <a:rPr lang="zh-CN" altLang="en-US" dirty="0"/>
              <a:t>一</a:t>
            </a:r>
            <a:r>
              <a:rPr lang="zh-CN" altLang="en-US" dirty="0" smtClean="0"/>
              <a:t>个盒子中有</a:t>
            </a:r>
            <a:r>
              <a:rPr lang="en-US" altLang="zh-CN" dirty="0" smtClean="0"/>
              <a:t>10</a:t>
            </a:r>
            <a:r>
              <a:rPr lang="zh-CN" altLang="en-US" dirty="0" smtClean="0"/>
              <a:t>双黑色袜子</a:t>
            </a:r>
            <a:r>
              <a:rPr lang="en-US" altLang="zh-CN" dirty="0" smtClean="0"/>
              <a:t>, 12</a:t>
            </a:r>
            <a:r>
              <a:rPr lang="zh-CN" altLang="en-US" dirty="0" smtClean="0"/>
              <a:t>双蓝色袜子</a:t>
            </a:r>
            <a:r>
              <a:rPr lang="en-US" altLang="zh-CN" dirty="0" smtClean="0"/>
              <a:t>, 8</a:t>
            </a:r>
            <a:r>
              <a:rPr lang="zh-CN" altLang="en-US" dirty="0" smtClean="0"/>
              <a:t>双红色袜子</a:t>
            </a:r>
            <a:r>
              <a:rPr lang="en-US" altLang="zh-CN" dirty="0" smtClean="0"/>
              <a:t>, </a:t>
            </a:r>
            <a:r>
              <a:rPr lang="zh-CN" altLang="en-US" dirty="0" smtClean="0"/>
              <a:t>那么拿出</a:t>
            </a:r>
            <a:r>
              <a:rPr lang="en-US" altLang="zh-CN" dirty="0" smtClean="0"/>
              <a:t>4</a:t>
            </a:r>
            <a:r>
              <a:rPr lang="zh-CN" altLang="en-US" dirty="0" smtClean="0"/>
              <a:t>只袜子一定能保证有相同颜色的两只袜子</a:t>
            </a:r>
            <a:r>
              <a:rPr lang="en-US" altLang="zh-CN" dirty="0" smtClean="0"/>
              <a:t>.</a:t>
            </a:r>
          </a:p>
          <a:p>
            <a:r>
              <a:rPr lang="zh-CN" altLang="en-US" dirty="0" smtClean="0"/>
              <a:t>解</a:t>
            </a:r>
            <a:r>
              <a:rPr lang="en-US" altLang="zh-CN" dirty="0" smtClean="0"/>
              <a:t>:</a:t>
            </a:r>
            <a:r>
              <a:rPr lang="zh-CN" altLang="en-US" dirty="0" smtClean="0"/>
              <a:t>根据鸽巢原理</a:t>
            </a:r>
            <a:r>
              <a:rPr lang="en-US" altLang="zh-CN" dirty="0" smtClean="0"/>
              <a:t>, </a:t>
            </a:r>
            <a:r>
              <a:rPr lang="zh-CN" altLang="en-US" dirty="0" smtClean="0"/>
              <a:t>这儿</a:t>
            </a:r>
            <a:r>
              <a:rPr lang="en-US" altLang="zh-CN" dirty="0" smtClean="0"/>
              <a:t>4</a:t>
            </a:r>
            <a:r>
              <a:rPr lang="zh-CN" altLang="en-US" dirty="0" smtClean="0"/>
              <a:t>只</a:t>
            </a:r>
            <a:r>
              <a:rPr lang="zh-CN" altLang="en-US" dirty="0"/>
              <a:t>袜子作为需要放入盒子的物体</a:t>
            </a:r>
            <a:r>
              <a:rPr lang="en-US" altLang="zh-CN" dirty="0" smtClean="0"/>
              <a:t>, </a:t>
            </a:r>
            <a:r>
              <a:rPr lang="zh-CN" altLang="en-US" dirty="0" smtClean="0"/>
              <a:t>袜子的颜色作为盒子</a:t>
            </a:r>
            <a:r>
              <a:rPr lang="en-US" altLang="zh-CN" dirty="0" smtClean="0"/>
              <a:t>(</a:t>
            </a:r>
            <a:r>
              <a:rPr lang="zh-CN" altLang="en-US" dirty="0" smtClean="0"/>
              <a:t>共</a:t>
            </a:r>
            <a:r>
              <a:rPr lang="en-US" altLang="zh-CN" dirty="0" smtClean="0"/>
              <a:t>3</a:t>
            </a:r>
            <a:r>
              <a:rPr lang="zh-CN" altLang="en-US" dirty="0" smtClean="0"/>
              <a:t>个</a:t>
            </a:r>
            <a:r>
              <a:rPr lang="en-US" altLang="zh-CN" dirty="0" smtClean="0"/>
              <a:t>), </a:t>
            </a:r>
            <a:r>
              <a:rPr lang="zh-CN" altLang="en-US" dirty="0" smtClean="0"/>
              <a:t>那么一定有至少</a:t>
            </a:r>
            <a:r>
              <a:rPr lang="en-US" altLang="zh-CN" dirty="0" smtClean="0"/>
              <a:t>2</a:t>
            </a:r>
            <a:r>
              <a:rPr lang="zh-CN" altLang="en-US" dirty="0" smtClean="0"/>
              <a:t>只袜子是相同的颜色</a:t>
            </a:r>
            <a:r>
              <a:rPr lang="en-US" dirty="0" smtClean="0"/>
              <a:t>.</a:t>
            </a:r>
          </a:p>
          <a:p>
            <a:pPr marL="0" indent="0">
              <a:buNone/>
            </a:pPr>
            <a:endParaRPr lang="en-US" dirty="0" smtClean="0"/>
          </a:p>
        </p:txBody>
      </p:sp>
      <p:sp>
        <p:nvSpPr>
          <p:cNvPr id="4" name="日期占位符 3"/>
          <p:cNvSpPr>
            <a:spLocks noGrp="1"/>
          </p:cNvSpPr>
          <p:nvPr>
            <p:ph type="dt" sz="half" idx="10"/>
          </p:nvPr>
        </p:nvSpPr>
        <p:spPr/>
        <p:txBody>
          <a:bodyPr/>
          <a:lstStyle/>
          <a:p>
            <a:fld id="{5DE6A712-1C6F-41DE-A397-35F27C8A8D49}"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34</a:t>
            </a:fld>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0837" y="3200400"/>
            <a:ext cx="1181100" cy="118110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2925" y="3200400"/>
            <a:ext cx="1181100" cy="1181100"/>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5013" y="3200400"/>
            <a:ext cx="1181100" cy="1181100"/>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7100" y="3200400"/>
            <a:ext cx="1181100" cy="118110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4890841"/>
            <a:ext cx="1320449" cy="1320449"/>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7693" y="4849072"/>
            <a:ext cx="1301321" cy="1301321"/>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6858" y="4751065"/>
            <a:ext cx="1497335" cy="1497335"/>
          </a:xfrm>
          <a:prstGeom prst="rect">
            <a:avLst/>
          </a:prstGeom>
        </p:spPr>
      </p:pic>
      <p:cxnSp>
        <p:nvCxnSpPr>
          <p:cNvPr id="15" name="直接箭头连接符 14"/>
          <p:cNvCxnSpPr>
            <a:stCxn id="7" idx="2"/>
          </p:cNvCxnSpPr>
          <p:nvPr/>
        </p:nvCxnSpPr>
        <p:spPr>
          <a:xfrm>
            <a:off x="3481387" y="4381500"/>
            <a:ext cx="23813" cy="800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a:xfrm>
            <a:off x="5097693" y="4381500"/>
            <a:ext cx="436332" cy="800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9" idx="2"/>
          </p:cNvCxnSpPr>
          <p:nvPr/>
        </p:nvCxnSpPr>
        <p:spPr>
          <a:xfrm>
            <a:off x="6405563" y="4381500"/>
            <a:ext cx="1214437"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0" idx="2"/>
          </p:cNvCxnSpPr>
          <p:nvPr/>
        </p:nvCxnSpPr>
        <p:spPr>
          <a:xfrm flipH="1">
            <a:off x="7772400" y="4381500"/>
            <a:ext cx="95250" cy="952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6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par>
                                <p:cTn id="32" presetID="22" presetClass="entr" presetSubtype="4"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鸽巢原理</a:t>
            </a:r>
            <a:endParaRPr lang="en-US" altLang="zh-CN" dirty="0"/>
          </a:p>
        </p:txBody>
      </p:sp>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在</a:t>
            </a:r>
            <a:r>
              <a:rPr lang="en-US" altLang="zh-CN" dirty="0" smtClean="0"/>
              <a:t>1</a:t>
            </a:r>
            <a:r>
              <a:rPr lang="zh-CN" altLang="en-US" dirty="0" smtClean="0"/>
              <a:t>到</a:t>
            </a:r>
            <a:r>
              <a:rPr lang="en-US" altLang="zh-CN" dirty="0" smtClean="0"/>
              <a:t>10</a:t>
            </a:r>
            <a:r>
              <a:rPr lang="zh-CN" altLang="en-US" dirty="0" smtClean="0"/>
              <a:t>中选取</a:t>
            </a:r>
            <a:r>
              <a:rPr lang="en-US" altLang="zh-CN" dirty="0" smtClean="0"/>
              <a:t>6</a:t>
            </a:r>
            <a:r>
              <a:rPr lang="zh-CN" altLang="en-US" dirty="0" smtClean="0"/>
              <a:t>个数</a:t>
            </a:r>
            <a:r>
              <a:rPr lang="en-US" altLang="zh-CN" dirty="0" smtClean="0"/>
              <a:t>, </a:t>
            </a:r>
            <a:r>
              <a:rPr lang="zh-CN" altLang="en-US" dirty="0" smtClean="0"/>
              <a:t>那么其中必定有两个数之和为</a:t>
            </a:r>
            <a:r>
              <a:rPr lang="en-US" altLang="zh-CN" dirty="0" smtClean="0"/>
              <a:t>11.</a:t>
            </a:r>
          </a:p>
          <a:p>
            <a:r>
              <a:rPr lang="zh-CN" altLang="en-US" dirty="0" smtClean="0"/>
              <a:t>解</a:t>
            </a:r>
            <a:r>
              <a:rPr lang="en-US" altLang="zh-CN" dirty="0" smtClean="0"/>
              <a:t>:</a:t>
            </a:r>
            <a:r>
              <a:rPr lang="zh-CN" altLang="en-US" dirty="0" smtClean="0"/>
              <a:t>这</a:t>
            </a:r>
            <a:r>
              <a:rPr lang="en-US" altLang="zh-CN" dirty="0" smtClean="0"/>
              <a:t>11</a:t>
            </a:r>
            <a:r>
              <a:rPr lang="zh-CN" altLang="en-US" dirty="0" smtClean="0"/>
              <a:t>个数中如下组合的两个数之和为</a:t>
            </a:r>
            <a:r>
              <a:rPr lang="en-US" altLang="zh-CN" dirty="0" smtClean="0"/>
              <a:t>11</a:t>
            </a:r>
          </a:p>
          <a:p>
            <a:pPr marL="0" indent="0">
              <a:buNone/>
            </a:pPr>
            <a:r>
              <a:rPr lang="en-US" altLang="zh-CN" dirty="0" smtClean="0"/>
              <a:t>       {1,10}, {2,9}, {3,8}, {4,7}, {5,6}</a:t>
            </a:r>
          </a:p>
          <a:p>
            <a:pPr marL="0" indent="0">
              <a:buNone/>
            </a:pPr>
            <a:r>
              <a:rPr lang="zh-CN" altLang="en-US" dirty="0" smtClean="0"/>
              <a:t>       根据鸽巢原理</a:t>
            </a:r>
            <a:r>
              <a:rPr lang="en-US" altLang="zh-CN" dirty="0" smtClean="0"/>
              <a:t>, </a:t>
            </a:r>
            <a:r>
              <a:rPr lang="zh-CN" altLang="en-US" dirty="0" smtClean="0"/>
              <a:t>这儿以上</a:t>
            </a:r>
            <a:r>
              <a:rPr lang="en-US" altLang="zh-CN" dirty="0" smtClean="0"/>
              <a:t>5</a:t>
            </a:r>
            <a:r>
              <a:rPr lang="zh-CN" altLang="en-US" dirty="0" smtClean="0"/>
              <a:t>个组合作为盒子</a:t>
            </a:r>
            <a:r>
              <a:rPr lang="en-US" altLang="zh-CN" dirty="0" smtClean="0"/>
              <a:t>, </a:t>
            </a:r>
            <a:r>
              <a:rPr lang="zh-CN" altLang="en-US" dirty="0" smtClean="0"/>
              <a:t>选取的数作为需要</a:t>
            </a:r>
            <a:r>
              <a:rPr lang="zh-CN" altLang="en-US" dirty="0"/>
              <a:t>放入盒子的</a:t>
            </a:r>
            <a:r>
              <a:rPr lang="zh-CN" altLang="en-US" dirty="0" smtClean="0"/>
              <a:t>物体</a:t>
            </a:r>
            <a:r>
              <a:rPr lang="en-US" altLang="zh-CN" dirty="0" smtClean="0"/>
              <a:t>(</a:t>
            </a:r>
            <a:r>
              <a:rPr lang="zh-CN" altLang="en-US" dirty="0" smtClean="0"/>
              <a:t>共</a:t>
            </a:r>
            <a:r>
              <a:rPr lang="en-US" altLang="zh-CN" dirty="0" smtClean="0"/>
              <a:t>6</a:t>
            </a:r>
            <a:r>
              <a:rPr lang="zh-CN" altLang="en-US" dirty="0" smtClean="0"/>
              <a:t>个</a:t>
            </a:r>
            <a:r>
              <a:rPr lang="en-US" altLang="zh-CN" dirty="0" smtClean="0"/>
              <a:t>), </a:t>
            </a:r>
            <a:r>
              <a:rPr lang="zh-CN" altLang="en-US" dirty="0" smtClean="0"/>
              <a:t>那么一定有</a:t>
            </a:r>
            <a:r>
              <a:rPr lang="zh-CN" altLang="en-US" dirty="0"/>
              <a:t>两</a:t>
            </a:r>
            <a:r>
              <a:rPr lang="zh-CN" altLang="en-US" dirty="0" smtClean="0"/>
              <a:t>个数之和为</a:t>
            </a:r>
            <a:r>
              <a:rPr lang="en-US" altLang="zh-CN" dirty="0" smtClean="0"/>
              <a:t>11.</a:t>
            </a:r>
            <a:endParaRPr lang="en-US" dirty="0" smtClean="0"/>
          </a:p>
          <a:p>
            <a:pPr marL="0" indent="0">
              <a:buNone/>
            </a:pPr>
            <a:r>
              <a:rPr lang="en-US" dirty="0" smtClean="0"/>
              <a:t>                     1,   2,  3,  4,  5,  6,  7,  8,  9,  10</a:t>
            </a:r>
          </a:p>
        </p:txBody>
      </p:sp>
      <p:sp>
        <p:nvSpPr>
          <p:cNvPr id="4" name="日期占位符 3"/>
          <p:cNvSpPr>
            <a:spLocks noGrp="1"/>
          </p:cNvSpPr>
          <p:nvPr>
            <p:ph type="dt" sz="half" idx="10"/>
          </p:nvPr>
        </p:nvSpPr>
        <p:spPr/>
        <p:txBody>
          <a:bodyPr/>
          <a:lstStyle/>
          <a:p>
            <a:fld id="{5DE6A712-1C6F-41DE-A397-35F27C8A8D49}"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35</a:t>
            </a:fld>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9376" y="4572000"/>
            <a:ext cx="1066800" cy="106680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382" y="4572000"/>
            <a:ext cx="1066800" cy="10668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5388" y="4572000"/>
            <a:ext cx="1066800" cy="1066800"/>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394" y="4572000"/>
            <a:ext cx="1066800" cy="1066800"/>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0" y="4572000"/>
            <a:ext cx="1066800" cy="1066800"/>
          </a:xfrm>
          <a:prstGeom prst="rect">
            <a:avLst/>
          </a:prstGeom>
        </p:spPr>
      </p:pic>
      <p:sp>
        <p:nvSpPr>
          <p:cNvPr id="12" name="文本框 11"/>
          <p:cNvSpPr txBox="1"/>
          <p:nvPr/>
        </p:nvSpPr>
        <p:spPr>
          <a:xfrm>
            <a:off x="2595563" y="5558431"/>
            <a:ext cx="1007007"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{1,10}</a:t>
            </a:r>
            <a:endParaRPr lang="zh-CN" altLang="en-US" sz="24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3946158" y="5534617"/>
            <a:ext cx="825867"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{2,9}</a:t>
            </a: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034388" y="5534617"/>
            <a:ext cx="825867"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{3,8}</a:t>
            </a:r>
            <a:endParaRPr lang="zh-CN" altLang="en-US" sz="2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6413133" y="5510509"/>
            <a:ext cx="825867"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{4,7}</a:t>
            </a:r>
            <a:endParaRPr lang="zh-CN" altLang="en-US" sz="2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7515648" y="5522562"/>
            <a:ext cx="825867"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{5,6}</a:t>
            </a:r>
            <a:endParaRPr lang="zh-CN" altLang="en-US" sz="2400" dirty="0">
              <a:latin typeface="微软雅黑" panose="020B0503020204020204" pitchFamily="34" charset="-122"/>
              <a:ea typeface="微软雅黑" panose="020B0503020204020204" pitchFamily="34" charset="-122"/>
            </a:endParaRPr>
          </a:p>
        </p:txBody>
      </p:sp>
      <p:sp>
        <p:nvSpPr>
          <p:cNvPr id="17" name="矩形 16"/>
          <p:cNvSpPr/>
          <p:nvPr/>
        </p:nvSpPr>
        <p:spPr>
          <a:xfrm>
            <a:off x="2819400" y="3725862"/>
            <a:ext cx="2959467" cy="69373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3048000" y="4191000"/>
            <a:ext cx="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a:xfrm>
            <a:off x="3686176" y="4114800"/>
            <a:ext cx="259982"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4114800" y="4191000"/>
            <a:ext cx="106680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4772025" y="4191000"/>
            <a:ext cx="1641108"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5181600" y="4114800"/>
            <a:ext cx="2334048"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a:off x="5638800" y="4114800"/>
            <a:ext cx="243840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381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par>
                                <p:cTn id="32" presetID="2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down)">
                                      <p:cBhvr>
                                        <p:cTn id="43" dur="500"/>
                                        <p:tgtEl>
                                          <p:spTgt spid="1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00"/>
                                        <p:tgtEl>
                                          <p:spTgt spid="1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par>
                                <p:cTn id="50" presetID="22" presetClass="entr" presetSubtype="4"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500"/>
                                        <p:tgtEl>
                                          <p:spTgt spid="23"/>
                                        </p:tgtEl>
                                      </p:cBhvr>
                                    </p:animEffect>
                                  </p:childTnLst>
                                </p:cTn>
                              </p:par>
                              <p:par>
                                <p:cTn id="59" presetID="22" presetClass="entr" presetSubtype="4"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par>
                                <p:cTn id="62" presetID="22" presetClass="entr" presetSubtype="4"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par>
                                <p:cTn id="65" presetID="22" presetClass="entr" presetSubtype="4"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down)">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鸽巢原理</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fontScale="85000" lnSpcReduction="10000"/>
              </a:bodyPr>
              <a:lstStyle/>
              <a:p>
                <a:r>
                  <a:rPr lang="zh-CN" altLang="en-US" sz="3300" dirty="0" smtClean="0"/>
                  <a:t>例</a:t>
                </a:r>
                <a:r>
                  <a:rPr lang="en-US" altLang="zh-CN" sz="3300" dirty="0" smtClean="0"/>
                  <a:t>:</a:t>
                </a:r>
                <a:r>
                  <a:rPr lang="zh-CN" altLang="en-US" sz="3300" dirty="0" smtClean="0"/>
                  <a:t>在</a:t>
                </a:r>
                <a:r>
                  <a:rPr lang="zh-CN" altLang="en-US" sz="3300" dirty="0"/>
                  <a:t>一</a:t>
                </a:r>
                <a:r>
                  <a:rPr lang="zh-CN" altLang="en-US" sz="3300" dirty="0" smtClean="0"/>
                  <a:t>次酒会上有</a:t>
                </a:r>
                <a14:m>
                  <m:oMath xmlns:m="http://schemas.openxmlformats.org/officeDocument/2006/math">
                    <m:r>
                      <a:rPr lang="en-US" altLang="zh-CN" sz="3300" i="1" dirty="0" smtClean="0">
                        <a:latin typeface="Cambria Math" panose="02040503050406030204" pitchFamily="18" charset="0"/>
                      </a:rPr>
                      <m:t>𝑛</m:t>
                    </m:r>
                  </m:oMath>
                </a14:m>
                <a:r>
                  <a:rPr lang="zh-CN" altLang="en-US" sz="3300" dirty="0" smtClean="0"/>
                  <a:t>个来宾</a:t>
                </a:r>
                <a:r>
                  <a:rPr lang="en-US" altLang="zh-CN" sz="3300" dirty="0" smtClean="0"/>
                  <a:t>, </a:t>
                </a:r>
                <a:r>
                  <a:rPr lang="zh-CN" altLang="en-US" sz="3300" dirty="0" smtClean="0"/>
                  <a:t>其中一些来宾互相握手致意</a:t>
                </a:r>
                <a:r>
                  <a:rPr lang="en-US" altLang="zh-CN" sz="3300" dirty="0" smtClean="0"/>
                  <a:t>. </a:t>
                </a:r>
                <a:r>
                  <a:rPr lang="zh-CN" altLang="en-US" sz="3300" dirty="0" smtClean="0"/>
                  <a:t>已知没有人和自己握手</a:t>
                </a:r>
                <a:r>
                  <a:rPr lang="en-US" altLang="zh-CN" sz="3300" dirty="0" smtClean="0"/>
                  <a:t>, </a:t>
                </a:r>
                <a:r>
                  <a:rPr lang="zh-CN" altLang="en-US" sz="3300" dirty="0" smtClean="0"/>
                  <a:t>两人之间最多握手一次</a:t>
                </a:r>
                <a:r>
                  <a:rPr lang="en-US" altLang="zh-CN" sz="3300" dirty="0" smtClean="0"/>
                  <a:t>. </a:t>
                </a:r>
                <a:r>
                  <a:rPr lang="zh-CN" altLang="en-US" sz="3300" dirty="0" smtClean="0"/>
                  <a:t>那么一定有两名来宾的握手次数相同</a:t>
                </a:r>
                <a:r>
                  <a:rPr lang="en-US" altLang="zh-CN" sz="3300" dirty="0" smtClean="0"/>
                  <a:t>.</a:t>
                </a:r>
              </a:p>
              <a:p>
                <a:r>
                  <a:rPr lang="zh-CN" altLang="en-US" sz="3300" dirty="0" smtClean="0"/>
                  <a:t>解</a:t>
                </a:r>
                <a:r>
                  <a:rPr lang="en-US" altLang="zh-CN" sz="3300" dirty="0" smtClean="0"/>
                  <a:t>:</a:t>
                </a:r>
              </a:p>
              <a:p>
                <a:pPr lvl="1">
                  <a:lnSpc>
                    <a:spcPct val="120000"/>
                  </a:lnSpc>
                </a:pPr>
                <a:r>
                  <a:rPr lang="zh-CN" altLang="en-US" sz="3000" dirty="0" smtClean="0"/>
                  <a:t>来宾</a:t>
                </a:r>
                <a:r>
                  <a:rPr lang="zh-CN" altLang="en-US" sz="3000" dirty="0"/>
                  <a:t>作为需要放入盒子的物体</a:t>
                </a:r>
                <a:r>
                  <a:rPr lang="en-US" altLang="zh-CN" sz="3000" dirty="0"/>
                  <a:t>(</a:t>
                </a:r>
                <a14:m>
                  <m:oMath xmlns:m="http://schemas.openxmlformats.org/officeDocument/2006/math">
                    <m:r>
                      <a:rPr lang="en-US" altLang="zh-CN" sz="3000" dirty="0">
                        <a:latin typeface="Cambria Math" panose="02040503050406030204" pitchFamily="18" charset="0"/>
                      </a:rPr>
                      <m:t>𝑛</m:t>
                    </m:r>
                  </m:oMath>
                </a14:m>
                <a:r>
                  <a:rPr lang="zh-CN" altLang="en-US" sz="3000" dirty="0"/>
                  <a:t>个</a:t>
                </a:r>
                <a:r>
                  <a:rPr lang="en-US" altLang="zh-CN" sz="3000" dirty="0" smtClean="0"/>
                  <a:t>), </a:t>
                </a:r>
                <a:r>
                  <a:rPr lang="zh-CN" altLang="en-US" sz="3000" dirty="0" smtClean="0"/>
                  <a:t>握手</a:t>
                </a:r>
                <a:r>
                  <a:rPr lang="zh-CN" altLang="en-US" sz="3000" dirty="0"/>
                  <a:t>的次数作为</a:t>
                </a:r>
                <a:r>
                  <a:rPr lang="zh-CN" altLang="en-US" sz="3000" dirty="0" smtClean="0"/>
                  <a:t>盒子</a:t>
                </a:r>
                <a:r>
                  <a:rPr lang="en-US" altLang="zh-CN" sz="3000" dirty="0" smtClean="0"/>
                  <a:t>. </a:t>
                </a:r>
                <a:r>
                  <a:rPr lang="zh-CN" altLang="en-US" sz="3000" dirty="0" smtClean="0"/>
                  <a:t>那么盒子最少</a:t>
                </a:r>
                <a:r>
                  <a:rPr lang="zh-CN" altLang="en-US" sz="3000" dirty="0"/>
                  <a:t>可以是</a:t>
                </a:r>
                <a:r>
                  <a:rPr lang="en-US" altLang="zh-CN" sz="3000" dirty="0"/>
                  <a:t>0, </a:t>
                </a:r>
                <a:r>
                  <a:rPr lang="zh-CN" altLang="en-US" sz="3000" dirty="0"/>
                  <a:t>最多可以是</a:t>
                </a:r>
                <a14:m>
                  <m:oMath xmlns:m="http://schemas.openxmlformats.org/officeDocument/2006/math">
                    <m:r>
                      <a:rPr lang="en-US" altLang="zh-CN" sz="3000" dirty="0">
                        <a:latin typeface="Cambria Math" panose="02040503050406030204" pitchFamily="18" charset="0"/>
                      </a:rPr>
                      <m:t>𝑛</m:t>
                    </m:r>
                  </m:oMath>
                </a14:m>
                <a:r>
                  <a:rPr lang="en-US" altLang="zh-CN" sz="3000" dirty="0"/>
                  <a:t>-1. </a:t>
                </a:r>
                <a:r>
                  <a:rPr lang="zh-CN" altLang="en-US" sz="3000" dirty="0"/>
                  <a:t>但是握手次数不可能既有</a:t>
                </a:r>
                <a:r>
                  <a:rPr lang="en-US" altLang="zh-CN" sz="3000" dirty="0"/>
                  <a:t>0, </a:t>
                </a:r>
                <a:r>
                  <a:rPr lang="zh-CN" altLang="en-US" sz="3000" dirty="0"/>
                  <a:t>又有</a:t>
                </a:r>
                <a14:m>
                  <m:oMath xmlns:m="http://schemas.openxmlformats.org/officeDocument/2006/math">
                    <m:r>
                      <a:rPr lang="en-US" altLang="zh-CN" sz="3000" dirty="0">
                        <a:latin typeface="Cambria Math" panose="02040503050406030204" pitchFamily="18" charset="0"/>
                      </a:rPr>
                      <m:t>𝑛</m:t>
                    </m:r>
                  </m:oMath>
                </a14:m>
                <a:r>
                  <a:rPr lang="en-US" altLang="zh-CN" sz="3000" dirty="0"/>
                  <a:t>-1: </a:t>
                </a:r>
              </a:p>
              <a:p>
                <a:pPr marL="895350" lvl="1" indent="-177800">
                  <a:lnSpc>
                    <a:spcPct val="120000"/>
                  </a:lnSpc>
                  <a:buFont typeface="Arial" panose="020B0604020202020204" pitchFamily="34" charset="0"/>
                  <a:buChar char="•"/>
                </a:pPr>
                <a:r>
                  <a:rPr lang="en-US" altLang="zh-CN" dirty="0" smtClean="0"/>
                  <a:t>a)</a:t>
                </a:r>
                <a:r>
                  <a:rPr lang="zh-CN" altLang="en-US" dirty="0"/>
                  <a:t>如果有来宾的握手次数为</a:t>
                </a:r>
                <a14:m>
                  <m:oMath xmlns:m="http://schemas.openxmlformats.org/officeDocument/2006/math">
                    <m:r>
                      <a:rPr lang="en-US" altLang="zh-CN" dirty="0">
                        <a:latin typeface="Cambria Math" panose="02040503050406030204" pitchFamily="18" charset="0"/>
                      </a:rPr>
                      <m:t>𝑛</m:t>
                    </m:r>
                  </m:oMath>
                </a14:m>
                <a:r>
                  <a:rPr lang="en-US" altLang="zh-CN" dirty="0"/>
                  <a:t>-1, </a:t>
                </a:r>
                <a:r>
                  <a:rPr lang="zh-CN" altLang="en-US" dirty="0"/>
                  <a:t>说明他和其他任何一个来宾都握手过</a:t>
                </a:r>
                <a:r>
                  <a:rPr lang="en-US" altLang="zh-CN" dirty="0"/>
                  <a:t>, </a:t>
                </a:r>
                <a:r>
                  <a:rPr lang="zh-CN" altLang="en-US" dirty="0"/>
                  <a:t>则不存在某来宾没有和其他人握手过</a:t>
                </a:r>
                <a:r>
                  <a:rPr lang="en-US" altLang="zh-CN" dirty="0"/>
                  <a:t>. </a:t>
                </a:r>
              </a:p>
              <a:p>
                <a:pPr marL="895350" lvl="1" indent="-177800">
                  <a:lnSpc>
                    <a:spcPct val="120000"/>
                  </a:lnSpc>
                  <a:buFont typeface="Arial" panose="020B0604020202020204" pitchFamily="34" charset="0"/>
                  <a:buChar char="•"/>
                </a:pPr>
                <a:r>
                  <a:rPr lang="en-US" altLang="zh-CN" dirty="0" smtClean="0"/>
                  <a:t>b)</a:t>
                </a:r>
                <a:r>
                  <a:rPr lang="zh-CN" altLang="en-US" dirty="0"/>
                  <a:t>类似地</a:t>
                </a:r>
                <a:r>
                  <a:rPr lang="en-US" altLang="zh-CN" dirty="0"/>
                  <a:t>, </a:t>
                </a:r>
                <a:r>
                  <a:rPr lang="zh-CN" altLang="en-US" dirty="0"/>
                  <a:t>如果有来宾的握手次数为</a:t>
                </a:r>
                <a:r>
                  <a:rPr lang="en-US" altLang="zh-CN" dirty="0"/>
                  <a:t>0, </a:t>
                </a:r>
                <a:r>
                  <a:rPr lang="zh-CN" altLang="en-US" dirty="0"/>
                  <a:t>说明他没有和其他任何一个来宾握手过</a:t>
                </a:r>
                <a:r>
                  <a:rPr lang="en-US" altLang="zh-CN" dirty="0"/>
                  <a:t>, </a:t>
                </a:r>
                <a:r>
                  <a:rPr lang="zh-CN" altLang="en-US" dirty="0"/>
                  <a:t>那么就不可能存在某个来宾和其他所有人都握手过</a:t>
                </a:r>
                <a:r>
                  <a:rPr lang="en-US" altLang="zh-CN" dirty="0"/>
                  <a:t>(</a:t>
                </a:r>
                <a14:m>
                  <m:oMath xmlns:m="http://schemas.openxmlformats.org/officeDocument/2006/math">
                    <m:r>
                      <a:rPr lang="en-US" altLang="zh-CN" dirty="0">
                        <a:latin typeface="Cambria Math" panose="02040503050406030204" pitchFamily="18" charset="0"/>
                      </a:rPr>
                      <m:t>𝑛</m:t>
                    </m:r>
                  </m:oMath>
                </a14:m>
                <a:r>
                  <a:rPr lang="en-US" altLang="zh-CN" dirty="0"/>
                  <a:t>-1).</a:t>
                </a:r>
              </a:p>
              <a:p>
                <a:pPr lvl="1">
                  <a:lnSpc>
                    <a:spcPct val="120000"/>
                  </a:lnSpc>
                </a:pPr>
                <a:r>
                  <a:rPr lang="zh-CN" altLang="en-US" sz="3000" dirty="0"/>
                  <a:t>综上</a:t>
                </a:r>
                <a:r>
                  <a:rPr lang="en-US" altLang="zh-CN" sz="3000" dirty="0"/>
                  <a:t>, </a:t>
                </a:r>
                <a:r>
                  <a:rPr lang="zh-CN" altLang="en-US" sz="3000" dirty="0"/>
                  <a:t>盒子的个数最多为</a:t>
                </a:r>
                <a14:m>
                  <m:oMath xmlns:m="http://schemas.openxmlformats.org/officeDocument/2006/math">
                    <m:r>
                      <a:rPr lang="en-US" altLang="zh-CN" sz="3000" dirty="0">
                        <a:latin typeface="Cambria Math" panose="02040503050406030204" pitchFamily="18" charset="0"/>
                      </a:rPr>
                      <m:t>𝑛</m:t>
                    </m:r>
                  </m:oMath>
                </a14:m>
                <a:r>
                  <a:rPr lang="en-US" altLang="zh-CN" sz="3000" dirty="0"/>
                  <a:t>-1</a:t>
                </a:r>
                <a:r>
                  <a:rPr lang="zh-CN" altLang="en-US" sz="3000" dirty="0"/>
                  <a:t>个</a:t>
                </a:r>
                <a:r>
                  <a:rPr lang="en-US" altLang="zh-CN" sz="3000" dirty="0"/>
                  <a:t>(0,1,2,…,</a:t>
                </a:r>
                <a14:m>
                  <m:oMath xmlns:m="http://schemas.openxmlformats.org/officeDocument/2006/math">
                    <m:r>
                      <a:rPr lang="en-US" altLang="zh-CN" sz="3000" dirty="0">
                        <a:latin typeface="Cambria Math" panose="02040503050406030204" pitchFamily="18" charset="0"/>
                      </a:rPr>
                      <m:t>𝑛</m:t>
                    </m:r>
                  </m:oMath>
                </a14:m>
                <a:r>
                  <a:rPr lang="en-US" altLang="zh-CN" sz="3000" dirty="0"/>
                  <a:t>-1</a:t>
                </a:r>
                <a:r>
                  <a:rPr lang="zh-CN" altLang="en-US" sz="3000" dirty="0"/>
                  <a:t>共有</a:t>
                </a:r>
                <a14:m>
                  <m:oMath xmlns:m="http://schemas.openxmlformats.org/officeDocument/2006/math">
                    <m:r>
                      <a:rPr lang="en-US" altLang="zh-CN" sz="3000" dirty="0">
                        <a:latin typeface="Cambria Math" panose="02040503050406030204" pitchFamily="18" charset="0"/>
                      </a:rPr>
                      <m:t>𝑛</m:t>
                    </m:r>
                  </m:oMath>
                </a14:m>
                <a:r>
                  <a:rPr lang="zh-CN" altLang="en-US" sz="3000" dirty="0"/>
                  <a:t>个</a:t>
                </a:r>
                <a:r>
                  <a:rPr lang="en-US" altLang="zh-CN" sz="3000" dirty="0"/>
                  <a:t>, </a:t>
                </a:r>
                <a:r>
                  <a:rPr lang="zh-CN" altLang="en-US" sz="3000" dirty="0"/>
                  <a:t>在此基础上减去</a:t>
                </a:r>
                <a:r>
                  <a:rPr lang="en-US" altLang="zh-CN" sz="3000" dirty="0"/>
                  <a:t>1</a:t>
                </a:r>
                <a:r>
                  <a:rPr lang="zh-CN" altLang="en-US" sz="3000" dirty="0"/>
                  <a:t>个</a:t>
                </a:r>
                <a:r>
                  <a:rPr lang="en-US" altLang="zh-CN" sz="3000" dirty="0"/>
                  <a:t>), </a:t>
                </a:r>
                <a:r>
                  <a:rPr lang="zh-CN" altLang="en-US" sz="3000" dirty="0"/>
                  <a:t>物体个数为</a:t>
                </a:r>
                <a14:m>
                  <m:oMath xmlns:m="http://schemas.openxmlformats.org/officeDocument/2006/math">
                    <m:r>
                      <a:rPr lang="en-US" altLang="zh-CN" sz="3000" dirty="0">
                        <a:latin typeface="Cambria Math" panose="02040503050406030204" pitchFamily="18" charset="0"/>
                      </a:rPr>
                      <m:t>𝑛</m:t>
                    </m:r>
                  </m:oMath>
                </a14:m>
                <a:r>
                  <a:rPr lang="en-US" altLang="zh-CN" sz="3000" dirty="0"/>
                  <a:t>. </a:t>
                </a:r>
                <a:r>
                  <a:rPr lang="zh-CN" altLang="en-US" sz="3000" dirty="0"/>
                  <a:t>所以必定两个来宾具有相同的握手次数</a:t>
                </a:r>
                <a:r>
                  <a:rPr lang="en-US" altLang="zh-CN" sz="3000" dirty="0"/>
                  <a:t>. </a:t>
                </a:r>
              </a:p>
              <a:p>
                <a:endParaRPr lang="en-US" altLang="zh-CN" dirty="0" smtClean="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2143" b="-190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DE6A712-1C6F-41DE-A397-35F27C8A8D49}"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36</a:t>
            </a:fld>
            <a:endParaRPr lang="zh-CN" altLang="en-US" dirty="0"/>
          </a:p>
        </p:txBody>
      </p:sp>
    </p:spTree>
    <p:extLst>
      <p:ext uri="{BB962C8B-B14F-4D97-AF65-F5344CB8AC3E}">
        <p14:creationId xmlns:p14="http://schemas.microsoft.com/office/powerpoint/2010/main" val="4119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鸽巢原理</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证明对于每个整数</a:t>
                </a:r>
                <a14:m>
                  <m:oMath xmlns:m="http://schemas.openxmlformats.org/officeDocument/2006/math">
                    <m:r>
                      <a:rPr lang="en-US" altLang="zh-CN" i="1" dirty="0" smtClean="0">
                        <a:latin typeface="Cambria Math" panose="02040503050406030204" pitchFamily="18" charset="0"/>
                      </a:rPr>
                      <m:t>𝑛</m:t>
                    </m:r>
                    <m:r>
                      <a:rPr lang="en-US" altLang="zh-CN" b="0" i="0" dirty="0" smtClean="0">
                        <a:latin typeface="Cambria Math" panose="02040503050406030204" pitchFamily="18" charset="0"/>
                      </a:rPr>
                      <m:t>,</m:t>
                    </m:r>
                  </m:oMath>
                </a14:m>
                <a:r>
                  <a:rPr lang="zh-CN" altLang="en-US" dirty="0" smtClean="0"/>
                  <a:t> </a:t>
                </a:r>
                <a:r>
                  <a:rPr lang="zh-CN" altLang="en-US" b="1" dirty="0" smtClean="0">
                    <a:solidFill>
                      <a:srgbClr val="01559D"/>
                    </a:solidFill>
                  </a:rPr>
                  <a:t>存在一个数</a:t>
                </a:r>
                <a:r>
                  <a:rPr lang="zh-CN" altLang="en-US" dirty="0" smtClean="0"/>
                  <a:t>是</a:t>
                </a:r>
                <a14:m>
                  <m:oMath xmlns:m="http://schemas.openxmlformats.org/officeDocument/2006/math">
                    <m:r>
                      <a:rPr lang="en-US" altLang="zh-CN" i="1" dirty="0">
                        <a:latin typeface="Cambria Math" panose="02040503050406030204" pitchFamily="18" charset="0"/>
                      </a:rPr>
                      <m:t>𝑛</m:t>
                    </m:r>
                  </m:oMath>
                </a14:m>
                <a:r>
                  <a:rPr lang="zh-CN" altLang="en-US" dirty="0" smtClean="0"/>
                  <a:t>的倍数且在它的十进制表示中只出现</a:t>
                </a:r>
                <a:r>
                  <a:rPr lang="en-US" altLang="zh-CN" dirty="0" smtClean="0"/>
                  <a:t>0</a:t>
                </a:r>
                <a:r>
                  <a:rPr lang="zh-CN" altLang="en-US" dirty="0" smtClean="0"/>
                  <a:t>和</a:t>
                </a:r>
                <a:r>
                  <a:rPr lang="en-US" altLang="zh-CN" dirty="0" smtClean="0"/>
                  <a:t>1(</a:t>
                </a:r>
                <a:r>
                  <a:rPr lang="zh-CN" altLang="en-US" dirty="0" smtClean="0"/>
                  <a:t>例如</a:t>
                </a:r>
                <a14:m>
                  <m:oMath xmlns:m="http://schemas.openxmlformats.org/officeDocument/2006/math">
                    <m:r>
                      <a:rPr lang="en-US" altLang="zh-CN" i="1" dirty="0">
                        <a:latin typeface="Cambria Math" panose="02040503050406030204" pitchFamily="18" charset="0"/>
                      </a:rPr>
                      <m:t>𝑛</m:t>
                    </m:r>
                  </m:oMath>
                </a14:m>
                <a:r>
                  <a:rPr lang="en-US" altLang="zh-CN" dirty="0" smtClean="0"/>
                  <a:t>=4, </a:t>
                </a:r>
                <a:r>
                  <a:rPr lang="zh-CN" altLang="en-US" dirty="0" smtClean="0"/>
                  <a:t>那么存在</a:t>
                </a:r>
                <a:r>
                  <a:rPr lang="en-US" altLang="zh-CN" dirty="0" smtClean="0"/>
                  <a:t>100</a:t>
                </a:r>
                <a:r>
                  <a:rPr lang="zh-CN" altLang="en-US" dirty="0" smtClean="0"/>
                  <a:t>满足要求</a:t>
                </a:r>
                <a:r>
                  <a:rPr lang="en-US" altLang="zh-CN" dirty="0" smtClean="0"/>
                  <a:t>).</a:t>
                </a:r>
              </a:p>
              <a:p>
                <a:r>
                  <a:rPr lang="zh-CN" altLang="en-US" dirty="0" smtClean="0"/>
                  <a:t>解</a:t>
                </a:r>
                <a:r>
                  <a:rPr lang="en-US" altLang="zh-CN" dirty="0" smtClean="0"/>
                  <a:t>:</a:t>
                </a:r>
              </a:p>
              <a:p>
                <a:pPr lvl="1">
                  <a:lnSpc>
                    <a:spcPct val="100000"/>
                  </a:lnSpc>
                </a:pPr>
                <a:r>
                  <a:rPr lang="zh-CN" altLang="en-US" dirty="0"/>
                  <a:t>假设</a:t>
                </a:r>
                <a14:m>
                  <m:oMath xmlns:m="http://schemas.openxmlformats.org/officeDocument/2006/math">
                    <m:r>
                      <a:rPr lang="en-US" altLang="zh-CN" dirty="0">
                        <a:latin typeface="Cambria Math" panose="02040503050406030204" pitchFamily="18" charset="0"/>
                      </a:rPr>
                      <m:t>𝑛</m:t>
                    </m:r>
                  </m:oMath>
                </a14:m>
                <a:r>
                  <a:rPr lang="en-US" altLang="zh-CN" dirty="0"/>
                  <a:t>+</a:t>
                </a:r>
                <a:r>
                  <a:rPr lang="en-US" altLang="zh-CN" dirty="0" smtClean="0"/>
                  <a:t>1</a:t>
                </a:r>
                <a:r>
                  <a:rPr lang="zh-CN" altLang="en-US" dirty="0" smtClean="0"/>
                  <a:t>个整数</a:t>
                </a:r>
                <a:r>
                  <a:rPr lang="zh-CN" altLang="en-US" dirty="0"/>
                  <a:t>为</a:t>
                </a:r>
                <a:r>
                  <a:rPr lang="en-US" altLang="zh-CN" dirty="0" smtClean="0"/>
                  <a:t>: 1</a:t>
                </a:r>
                <a:r>
                  <a:rPr lang="en-US" altLang="zh-CN" dirty="0"/>
                  <a:t>, 11, 111, 111…1</a:t>
                </a:r>
                <a:r>
                  <a:rPr lang="en-US" altLang="zh-CN" dirty="0" smtClean="0"/>
                  <a:t>(</a:t>
                </a:r>
                <a:r>
                  <a:rPr lang="zh-CN" altLang="en-US" dirty="0" smtClean="0"/>
                  <a:t>有</a:t>
                </a:r>
                <a14:m>
                  <m:oMath xmlns:m="http://schemas.openxmlformats.org/officeDocument/2006/math">
                    <m:r>
                      <a:rPr lang="en-US" altLang="zh-CN" dirty="0">
                        <a:latin typeface="Cambria Math" panose="02040503050406030204" pitchFamily="18" charset="0"/>
                      </a:rPr>
                      <m:t>𝑛</m:t>
                    </m:r>
                  </m:oMath>
                </a14:m>
                <a:r>
                  <a:rPr lang="en-US" altLang="zh-CN" dirty="0"/>
                  <a:t>+1</a:t>
                </a:r>
                <a:r>
                  <a:rPr lang="zh-CN" altLang="en-US" dirty="0" smtClean="0"/>
                  <a:t>个</a:t>
                </a:r>
                <a:r>
                  <a:rPr lang="en-US" altLang="zh-CN" dirty="0" smtClean="0"/>
                  <a:t>). </a:t>
                </a:r>
                <a:endParaRPr lang="en-US" altLang="zh-CN" dirty="0"/>
              </a:p>
              <a:p>
                <a:pPr lvl="1">
                  <a:lnSpc>
                    <a:spcPct val="100000"/>
                  </a:lnSpc>
                </a:pPr>
                <a:r>
                  <a:rPr lang="zh-CN" altLang="en-US" dirty="0"/>
                  <a:t>一个整数被</a:t>
                </a:r>
                <a14:m>
                  <m:oMath xmlns:m="http://schemas.openxmlformats.org/officeDocument/2006/math">
                    <m:r>
                      <a:rPr lang="en-US" altLang="zh-CN" dirty="0">
                        <a:latin typeface="Cambria Math" panose="02040503050406030204" pitchFamily="18" charset="0"/>
                      </a:rPr>
                      <m:t>𝑛</m:t>
                    </m:r>
                  </m:oMath>
                </a14:m>
                <a:r>
                  <a:rPr lang="zh-CN" altLang="en-US" dirty="0"/>
                  <a:t>整除时存在</a:t>
                </a:r>
                <a14:m>
                  <m:oMath xmlns:m="http://schemas.openxmlformats.org/officeDocument/2006/math">
                    <m:r>
                      <a:rPr lang="en-US" altLang="zh-CN" dirty="0">
                        <a:latin typeface="Cambria Math" panose="02040503050406030204" pitchFamily="18" charset="0"/>
                      </a:rPr>
                      <m:t>𝑛</m:t>
                    </m:r>
                  </m:oMath>
                </a14:m>
                <a:r>
                  <a:rPr lang="zh-CN" altLang="en-US" dirty="0"/>
                  <a:t>个不同的可能余数</a:t>
                </a:r>
                <a:r>
                  <a:rPr lang="en-US" altLang="zh-CN" dirty="0"/>
                  <a:t>, 0, 1, …, </a:t>
                </a:r>
                <a14:m>
                  <m:oMath xmlns:m="http://schemas.openxmlformats.org/officeDocument/2006/math">
                    <m:r>
                      <a:rPr lang="en-US" altLang="zh-CN" dirty="0">
                        <a:latin typeface="Cambria Math" panose="02040503050406030204" pitchFamily="18" charset="0"/>
                      </a:rPr>
                      <m:t>𝑛</m:t>
                    </m:r>
                  </m:oMath>
                </a14:m>
                <a:r>
                  <a:rPr lang="en-US" altLang="zh-CN" dirty="0"/>
                  <a:t>-1. </a:t>
                </a:r>
                <a:r>
                  <a:rPr lang="zh-CN" altLang="en-US" dirty="0"/>
                  <a:t>可能余数当做盒子</a:t>
                </a:r>
                <a:r>
                  <a:rPr lang="en-US" altLang="zh-CN" dirty="0"/>
                  <a:t>. </a:t>
                </a:r>
              </a:p>
              <a:p>
                <a:pPr lvl="1">
                  <a:lnSpc>
                    <a:spcPct val="100000"/>
                  </a:lnSpc>
                </a:pPr>
                <a:r>
                  <a:rPr lang="zh-CN" altLang="en-US" dirty="0"/>
                  <a:t>该</a:t>
                </a:r>
                <a14:m>
                  <m:oMath xmlns:m="http://schemas.openxmlformats.org/officeDocument/2006/math">
                    <m:r>
                      <a:rPr lang="en-US" altLang="zh-CN" dirty="0">
                        <a:latin typeface="Cambria Math" panose="02040503050406030204" pitchFamily="18" charset="0"/>
                      </a:rPr>
                      <m:t>𝑛</m:t>
                    </m:r>
                  </m:oMath>
                </a14:m>
                <a:r>
                  <a:rPr lang="en-US" altLang="zh-CN" dirty="0"/>
                  <a:t>+1</a:t>
                </a:r>
                <a:r>
                  <a:rPr lang="zh-CN" altLang="en-US" dirty="0"/>
                  <a:t>个数当做物体</a:t>
                </a:r>
                <a:r>
                  <a:rPr lang="en-US" altLang="zh-CN" dirty="0"/>
                  <a:t>, </a:t>
                </a:r>
                <a:r>
                  <a:rPr lang="zh-CN" altLang="en-US" dirty="0"/>
                  <a:t>根据鸽巢原理</a:t>
                </a:r>
                <a:r>
                  <a:rPr lang="en-US" altLang="zh-CN" dirty="0" smtClean="0"/>
                  <a:t>, </a:t>
                </a:r>
                <a:r>
                  <a:rPr lang="zh-CN" altLang="en-US" dirty="0" smtClean="0"/>
                  <a:t>必定</a:t>
                </a:r>
                <a:r>
                  <a:rPr lang="zh-CN" altLang="en-US" dirty="0"/>
                  <a:t>有两个整数在除以</a:t>
                </a:r>
                <a14:m>
                  <m:oMath xmlns:m="http://schemas.openxmlformats.org/officeDocument/2006/math">
                    <m:r>
                      <a:rPr lang="en-US" altLang="zh-CN" dirty="0">
                        <a:latin typeface="Cambria Math" panose="02040503050406030204" pitchFamily="18" charset="0"/>
                      </a:rPr>
                      <m:t>𝑛</m:t>
                    </m:r>
                  </m:oMath>
                </a14:m>
                <a:r>
                  <a:rPr lang="zh-CN" altLang="en-US" dirty="0"/>
                  <a:t>时会有相同的余数</a:t>
                </a:r>
                <a:r>
                  <a:rPr lang="en-US" altLang="zh-CN" dirty="0"/>
                  <a:t>.</a:t>
                </a:r>
              </a:p>
              <a:p>
                <a:pPr lvl="1">
                  <a:lnSpc>
                    <a:spcPct val="100000"/>
                  </a:lnSpc>
                </a:pPr>
                <a:r>
                  <a:rPr lang="zh-CN" altLang="en-US" dirty="0"/>
                  <a:t>那么这两个整数之差一定只有</a:t>
                </a:r>
                <a:r>
                  <a:rPr lang="en-US" altLang="zh-CN" dirty="0"/>
                  <a:t>0</a:t>
                </a:r>
                <a:r>
                  <a:rPr lang="zh-CN" altLang="en-US" dirty="0"/>
                  <a:t>和</a:t>
                </a:r>
                <a:r>
                  <a:rPr lang="en-US" altLang="zh-CN" dirty="0"/>
                  <a:t>1, </a:t>
                </a:r>
                <a:r>
                  <a:rPr lang="zh-CN" altLang="en-US" dirty="0"/>
                  <a:t>并且它能够被</a:t>
                </a:r>
                <a14:m>
                  <m:oMath xmlns:m="http://schemas.openxmlformats.org/officeDocument/2006/math">
                    <m:r>
                      <a:rPr lang="en-US" altLang="zh-CN" dirty="0">
                        <a:latin typeface="Cambria Math" panose="02040503050406030204" pitchFamily="18" charset="0"/>
                      </a:rPr>
                      <m:t>𝑛</m:t>
                    </m:r>
                  </m:oMath>
                </a14:m>
                <a:r>
                  <a:rPr lang="zh-CN" altLang="en-US" dirty="0" smtClean="0"/>
                  <a:t>整除</a:t>
                </a:r>
                <a:r>
                  <a:rPr lang="en-US" altLang="zh-CN" dirty="0" smtClean="0"/>
                  <a:t>(</a:t>
                </a:r>
                <a:r>
                  <a:rPr lang="zh-CN" altLang="en-US" dirty="0" smtClean="0"/>
                  <a:t>备注</a:t>
                </a:r>
                <a:r>
                  <a:rPr lang="en-US" altLang="zh-CN" dirty="0" smtClean="0"/>
                  <a:t>, </a:t>
                </a:r>
                <a:r>
                  <a:rPr lang="zh-CN" altLang="en-US" dirty="0" smtClean="0"/>
                  <a:t>这儿应用到了后面才会讲到的数论的知识</a:t>
                </a:r>
                <a:r>
                  <a:rPr lang="en-US" altLang="zh-CN" dirty="0" smtClean="0"/>
                  <a:t>).</a:t>
                </a:r>
                <a:endParaRPr lang="en-US" altLang="zh-CN" dirty="0"/>
              </a:p>
              <a:p>
                <a:endParaRPr lang="en-US" altLang="zh-CN" dirty="0" smtClean="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2"/>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DE6A712-1C6F-41DE-A397-35F27C8A8D49}"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37</a:t>
            </a:fld>
            <a:endParaRPr lang="zh-CN" altLang="en-US" dirty="0"/>
          </a:p>
        </p:txBody>
      </p:sp>
    </p:spTree>
    <p:extLst>
      <p:ext uri="{BB962C8B-B14F-4D97-AF65-F5344CB8AC3E}">
        <p14:creationId xmlns:p14="http://schemas.microsoft.com/office/powerpoint/2010/main" val="379821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946714"/>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广义鸽</a:t>
            </a:r>
            <a:r>
              <a:rPr lang="zh-CN" altLang="en-US" dirty="0"/>
              <a:t>巢原理</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b="1" dirty="0" smtClean="0">
                    <a:solidFill>
                      <a:srgbClr val="C00000"/>
                    </a:solidFill>
                  </a:rPr>
                  <a:t>广义鸽巢原理</a:t>
                </a:r>
                <a:r>
                  <a:rPr lang="en-US" altLang="zh-CN" dirty="0" smtClean="0"/>
                  <a:t>:</a:t>
                </a:r>
                <a:r>
                  <a:rPr lang="zh-CN" altLang="en-US" dirty="0" smtClean="0"/>
                  <a:t>如果</a:t>
                </a:r>
                <a14:m>
                  <m:oMath xmlns:m="http://schemas.openxmlformats.org/officeDocument/2006/math">
                    <m:r>
                      <a:rPr lang="en-US" altLang="zh-CN" i="1" dirty="0" smtClean="0">
                        <a:latin typeface="Cambria Math" panose="02040503050406030204" pitchFamily="18" charset="0"/>
                      </a:rPr>
                      <m:t>𝑁</m:t>
                    </m:r>
                  </m:oMath>
                </a14:m>
                <a:r>
                  <a:rPr lang="zh-CN" altLang="en-US" dirty="0" smtClean="0"/>
                  <a:t>个物体放入</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个盒子</a:t>
                </a:r>
                <a:r>
                  <a:rPr lang="en-US" altLang="zh-CN" dirty="0" smtClean="0"/>
                  <a:t>, </a:t>
                </a:r>
                <a:r>
                  <a:rPr lang="zh-CN" altLang="en-US" dirty="0" smtClean="0"/>
                  <a:t>那么至少有一个盒子包含了</a:t>
                </a:r>
                <a14:m>
                  <m:oMath xmlns:m="http://schemas.openxmlformats.org/officeDocument/2006/math">
                    <m:d>
                      <m:dPr>
                        <m:begChr m:val="⌈"/>
                        <m:endChr m:val="⌉"/>
                        <m:ctrlPr>
                          <a:rPr lang="en-US" altLang="zh-CN" i="1" dirty="0" smtClean="0">
                            <a:latin typeface="Cambria Math" panose="02040503050406030204" pitchFamily="18" charset="0"/>
                          </a:rPr>
                        </m:ctrlPr>
                      </m:dPr>
                      <m:e>
                        <m:r>
                          <a:rPr lang="en-US" altLang="zh-CN" i="1" dirty="0">
                            <a:latin typeface="Cambria Math" panose="02040503050406030204" pitchFamily="18" charset="0"/>
                          </a:rPr>
                          <m:t>𝑁</m:t>
                        </m:r>
                        <m:r>
                          <m:rPr>
                            <m:nor/>
                          </m:rPr>
                          <a:rPr lang="en-US" altLang="zh-CN" dirty="0"/>
                          <m:t>/</m:t>
                        </m:r>
                        <m:r>
                          <a:rPr lang="en-US" altLang="zh-CN" i="1" dirty="0">
                            <a:latin typeface="Cambria Math" panose="02040503050406030204" pitchFamily="18" charset="0"/>
                          </a:rPr>
                          <m:t>𝑘</m:t>
                        </m:r>
                      </m:e>
                    </m:d>
                  </m:oMath>
                </a14:m>
                <a:r>
                  <a:rPr lang="zh-CN" altLang="en-US" dirty="0" smtClean="0"/>
                  <a:t>个物体</a:t>
                </a:r>
                <a:r>
                  <a:rPr lang="en-US" dirty="0" smtClean="0"/>
                  <a:t>.</a:t>
                </a:r>
              </a:p>
              <a:p>
                <a:r>
                  <a:rPr lang="zh-CN" altLang="en-US" dirty="0" smtClean="0"/>
                  <a:t>备注</a:t>
                </a:r>
                <a:r>
                  <a:rPr lang="en-US" altLang="zh-CN" dirty="0" smtClean="0"/>
                  <a:t>:</a:t>
                </a:r>
                <a14:m>
                  <m:oMath xmlns:m="http://schemas.openxmlformats.org/officeDocument/2006/math">
                    <m:d>
                      <m:dPr>
                        <m:begChr m:val="⌈"/>
                        <m:endChr m:val="⌉"/>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𝑥</m:t>
                        </m:r>
                      </m:e>
                    </m:d>
                  </m:oMath>
                </a14:m>
                <a:r>
                  <a:rPr lang="zh-CN" altLang="en-US" dirty="0" smtClean="0"/>
                  <a:t>代表上取整函数</a:t>
                </a:r>
                <a:r>
                  <a:rPr lang="zh-CN" altLang="en-US" dirty="0"/>
                  <a:t>，</a:t>
                </a:r>
                <a:r>
                  <a:rPr lang="zh-CN" altLang="en-US" dirty="0" smtClean="0"/>
                  <a:t>大于或等于实数</a:t>
                </a:r>
                <a14:m>
                  <m:oMath xmlns:m="http://schemas.openxmlformats.org/officeDocument/2006/math">
                    <m:r>
                      <a:rPr lang="en-US" altLang="zh-CN" i="1" dirty="0" smtClean="0">
                        <a:latin typeface="Cambria Math" panose="02040503050406030204" pitchFamily="18" charset="0"/>
                      </a:rPr>
                      <m:t>𝑥</m:t>
                    </m:r>
                  </m:oMath>
                </a14:m>
                <a:r>
                  <a:rPr lang="zh-CN" altLang="en-US" dirty="0" smtClean="0"/>
                  <a:t>的最小整数</a:t>
                </a:r>
                <a:r>
                  <a:rPr lang="en-US" altLang="zh-CN" dirty="0" smtClean="0"/>
                  <a:t>. </a:t>
                </a:r>
                <a14:m>
                  <m:oMath xmlns:m="http://schemas.openxmlformats.org/officeDocument/2006/math">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𝑁</m:t>
                        </m:r>
                        <m:r>
                          <m:rPr>
                            <m:nor/>
                          </m:rPr>
                          <a:rPr lang="en-US" altLang="zh-CN" dirty="0"/>
                          <m:t>/</m:t>
                        </m:r>
                        <m:r>
                          <a:rPr lang="en-US" altLang="zh-CN" i="1" dirty="0">
                            <a:latin typeface="Cambria Math" panose="02040503050406030204" pitchFamily="18" charset="0"/>
                          </a:rPr>
                          <m:t>𝑘</m:t>
                        </m:r>
                      </m:e>
                    </m:d>
                    <m:r>
                      <a:rPr lang="en-US" altLang="zh-CN" dirty="0">
                        <a:latin typeface="Cambria Math" panose="02040503050406030204" pitchFamily="18" charset="0"/>
                      </a:rPr>
                      <m:t>&lt;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𝑁</m:t>
                        </m:r>
                        <m:r>
                          <a:rPr lang="en-US" altLang="zh-CN" i="1" dirty="0">
                            <a:latin typeface="Cambria Math" panose="02040503050406030204" pitchFamily="18" charset="0"/>
                          </a:rPr>
                          <m:t>/</m:t>
                        </m:r>
                        <m:r>
                          <a:rPr lang="en-US" altLang="zh-CN" i="1" dirty="0">
                            <a:latin typeface="Cambria Math" panose="02040503050406030204" pitchFamily="18" charset="0"/>
                          </a:rPr>
                          <m:t>𝑘</m:t>
                        </m:r>
                      </m:e>
                    </m:d>
                    <m:r>
                      <a:rPr lang="en-US" altLang="zh-CN" dirty="0">
                        <a:latin typeface="Cambria Math" panose="02040503050406030204" pitchFamily="18" charset="0"/>
                      </a:rPr>
                      <m:t>+1</m:t>
                    </m:r>
                  </m:oMath>
                </a14:m>
                <a:endParaRPr lang="en-US" altLang="zh-CN" dirty="0"/>
              </a:p>
              <a:p>
                <a:r>
                  <a:rPr lang="zh-CN" altLang="en-US" dirty="0" smtClean="0"/>
                  <a:t>证明</a:t>
                </a:r>
                <a:r>
                  <a:rPr lang="en-US" altLang="zh-CN" dirty="0" smtClean="0"/>
                  <a:t>:</a:t>
                </a:r>
                <a:r>
                  <a:rPr lang="zh-CN" altLang="en-US" dirty="0" smtClean="0"/>
                  <a:t>假定没有盒子中包含了比</a:t>
                </a:r>
                <a:r>
                  <a:rPr lang="en-US" dirty="0" smtClean="0"/>
                  <a:t> </a:t>
                </a:r>
                <a14:m>
                  <m:oMath xmlns:m="http://schemas.openxmlformats.org/officeDocument/2006/math">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𝑁</m:t>
                        </m:r>
                        <m:r>
                          <m:rPr>
                            <m:nor/>
                          </m:rPr>
                          <a:rPr lang="en-US" altLang="zh-CN" dirty="0"/>
                          <m:t>/</m:t>
                        </m:r>
                        <m:r>
                          <a:rPr lang="en-US" altLang="zh-CN" i="1" dirty="0">
                            <a:latin typeface="Cambria Math" panose="02040503050406030204" pitchFamily="18" charset="0"/>
                          </a:rPr>
                          <m:t>𝑘</m:t>
                        </m:r>
                      </m:e>
                    </m:d>
                    <m:r>
                      <a:rPr lang="en-US" altLang="zh-CN" b="0" i="0" dirty="0" smtClean="0">
                        <a:latin typeface="Cambria Math" panose="02040503050406030204" pitchFamily="18" charset="0"/>
                      </a:rPr>
                      <m:t>−1</m:t>
                    </m:r>
                  </m:oMath>
                </a14:m>
                <a:r>
                  <a:rPr lang="zh-CN" altLang="en-US" dirty="0" smtClean="0"/>
                  <a:t>多的物体</a:t>
                </a:r>
                <a:r>
                  <a:rPr lang="en-US" altLang="zh-CN" dirty="0" smtClean="0"/>
                  <a:t>, </a:t>
                </a:r>
                <a:r>
                  <a:rPr lang="zh-CN" altLang="en-US" dirty="0" smtClean="0"/>
                  <a:t>那么物体的总数最多就只有</a:t>
                </a:r>
                <a:r>
                  <a:rPr lang="en-US" altLang="zh-CN" dirty="0" smtClean="0"/>
                  <a:t>:</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𝑘</m:t>
                      </m:r>
                      <m:d>
                        <m:dPr>
                          <m:ctrlPr>
                            <a:rPr lang="en-US" altLang="zh-CN" b="0" i="1" dirty="0" smtClean="0">
                              <a:latin typeface="Cambria Math" panose="02040503050406030204" pitchFamily="18" charset="0"/>
                            </a:rPr>
                          </m:ctrlPr>
                        </m:dPr>
                        <m:e>
                          <m:d>
                            <m:dPr>
                              <m:begChr m:val="⌈"/>
                              <m:endChr m:val="⌉"/>
                              <m:ctrlPr>
                                <a:rPr lang="en-US" altLang="zh-CN" i="1" dirty="0">
                                  <a:latin typeface="Cambria Math" panose="02040503050406030204" pitchFamily="18" charset="0"/>
                                </a:rPr>
                              </m:ctrlPr>
                            </m:dPr>
                            <m:e>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𝑁</m:t>
                                  </m:r>
                                </m:num>
                                <m:den>
                                  <m:r>
                                    <a:rPr lang="en-US" altLang="zh-CN" i="1" dirty="0">
                                      <a:latin typeface="Cambria Math" panose="02040503050406030204" pitchFamily="18" charset="0"/>
                                    </a:rPr>
                                    <m:t>𝑘</m:t>
                                  </m:r>
                                </m:den>
                              </m:f>
                            </m:e>
                          </m:d>
                          <m:r>
                            <a:rPr lang="en-US" altLang="zh-CN" b="0" i="1" dirty="0" smtClean="0">
                              <a:latin typeface="Cambria Math" panose="02040503050406030204" pitchFamily="18" charset="0"/>
                            </a:rPr>
                            <m:t>−1</m:t>
                          </m:r>
                        </m:e>
                      </m:d>
                      <m:r>
                        <a:rPr lang="en-US" altLang="zh-CN" b="0" i="1" dirty="0" smtClean="0">
                          <a:latin typeface="Cambria Math" panose="02040503050406030204" pitchFamily="18" charset="0"/>
                        </a:rPr>
                        <m:t>&lt;</m:t>
                      </m:r>
                      <m:r>
                        <a:rPr lang="en-US" altLang="zh-CN" i="1" dirty="0">
                          <a:latin typeface="Cambria Math" panose="02040503050406030204" pitchFamily="18" charset="0"/>
                        </a:rPr>
                        <m:t>𝑘</m:t>
                      </m:r>
                      <m:d>
                        <m:dPr>
                          <m:ctrlPr>
                            <a:rPr lang="en-US" altLang="zh-CN" i="1" dirty="0">
                              <a:latin typeface="Cambria Math" panose="02040503050406030204" pitchFamily="18" charset="0"/>
                            </a:rPr>
                          </m:ctrlPr>
                        </m:dPr>
                        <m:e>
                          <m:d>
                            <m:dPr>
                              <m:ctrlPr>
                                <a:rPr lang="en-US" altLang="zh-CN" b="0" i="1" dirty="0" smtClean="0">
                                  <a:latin typeface="Cambria Math" panose="02040503050406030204" pitchFamily="18" charset="0"/>
                                </a:rPr>
                              </m:ctrlPr>
                            </m:d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𝑁</m:t>
                                  </m:r>
                                </m:num>
                                <m:den>
                                  <m:r>
                                    <a:rPr lang="en-US" altLang="zh-CN" i="1" dirty="0">
                                      <a:latin typeface="Cambria Math" panose="02040503050406030204" pitchFamily="18" charset="0"/>
                                    </a:rPr>
                                    <m:t>𝑘</m:t>
                                  </m:r>
                                </m:den>
                              </m:f>
                              <m:r>
                                <a:rPr lang="en-US" altLang="zh-CN" b="0" i="1" dirty="0" smtClean="0">
                                  <a:latin typeface="Cambria Math" panose="02040503050406030204" pitchFamily="18" charset="0"/>
                                </a:rPr>
                                <m:t>+</m:t>
                              </m:r>
                              <m:r>
                                <a:rPr lang="en-US" altLang="zh-CN" i="1" dirty="0">
                                  <a:latin typeface="Cambria Math" panose="02040503050406030204" pitchFamily="18" charset="0"/>
                                </a:rPr>
                                <m:t>1</m:t>
                              </m:r>
                            </m:e>
                          </m:d>
                          <m:r>
                            <a:rPr lang="en-US" altLang="zh-CN" b="0" i="1" dirty="0" smtClean="0">
                              <a:latin typeface="Cambria Math" panose="02040503050406030204" pitchFamily="18" charset="0"/>
                            </a:rPr>
                            <m:t>−1</m:t>
                          </m:r>
                        </m:e>
                      </m:d>
                      <m: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𝑁</m:t>
                      </m:r>
                    </m:oMath>
                  </m:oMathPara>
                </a14:m>
                <a:endParaRPr lang="en-US" i="1" dirty="0" smtClean="0"/>
              </a:p>
              <a:p>
                <a:pPr marL="363538" indent="-363538">
                  <a:buNone/>
                </a:pPr>
                <a:r>
                  <a:rPr lang="zh-CN" altLang="en-US" dirty="0" smtClean="0"/>
                  <a:t>             这与存在的总数</a:t>
                </a:r>
                <a14:m>
                  <m:oMath xmlns:m="http://schemas.openxmlformats.org/officeDocument/2006/math">
                    <m:r>
                      <a:rPr lang="en-US" altLang="zh-CN" i="1" dirty="0" smtClean="0">
                        <a:latin typeface="Cambria Math" panose="02040503050406030204" pitchFamily="18" charset="0"/>
                      </a:rPr>
                      <m:t>𝑁</m:t>
                    </m:r>
                  </m:oMath>
                </a14:m>
                <a:r>
                  <a:rPr lang="zh-CN" altLang="en-US" dirty="0" smtClean="0"/>
                  <a:t>个物体相矛盾</a:t>
                </a:r>
                <a:r>
                  <a:rPr lang="en-US" altLang="zh-CN" dirty="0" smtClean="0"/>
                  <a:t>. </a:t>
                </a:r>
                <a:r>
                  <a:rPr lang="zh-CN" altLang="en-US" dirty="0" smtClean="0"/>
                  <a:t>得证</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FDB603A-4F26-4325-BD5A-BDF7A8F88DFD}" type="datetime1">
              <a:rPr lang="zh-CN" altLang="en-US" smtClean="0"/>
              <a:t>2023/9/25</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广义鸽</a:t>
            </a:r>
            <a:r>
              <a:rPr lang="zh-CN" altLang="en-US" dirty="0"/>
              <a:t>巢原理</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b="1" dirty="0" smtClean="0"/>
                  <a:t>普遍问题</a:t>
                </a:r>
                <a:r>
                  <a:rPr lang="en-US" altLang="zh-CN" dirty="0" smtClean="0"/>
                  <a:t>: </a:t>
                </a:r>
                <a:r>
                  <a:rPr lang="zh-CN" altLang="en-US" dirty="0" smtClean="0"/>
                  <a:t>把物体分入</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个盒子中</a:t>
                </a:r>
                <a:r>
                  <a:rPr lang="en-US" altLang="zh-CN" dirty="0" smtClean="0"/>
                  <a:t>, </a:t>
                </a:r>
                <a:r>
                  <a:rPr lang="zh-CN" altLang="en-US" dirty="0" smtClean="0"/>
                  <a:t>使得某个盒子至少有</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个物体</a:t>
                </a:r>
                <a:r>
                  <a:rPr lang="en-US" altLang="zh-CN" dirty="0" smtClean="0"/>
                  <a:t>, </a:t>
                </a:r>
                <a:r>
                  <a:rPr lang="zh-CN" altLang="en-US" dirty="0" smtClean="0"/>
                  <a:t>求物体的最少个数</a:t>
                </a:r>
                <a:r>
                  <a:rPr lang="en-US" altLang="zh-CN" dirty="0" smtClean="0"/>
                  <a:t>.</a:t>
                </a:r>
              </a:p>
              <a:p>
                <a:r>
                  <a:rPr lang="zh-CN" altLang="en-US" dirty="0" smtClean="0"/>
                  <a:t>解</a:t>
                </a:r>
                <a:r>
                  <a:rPr lang="en-US" altLang="zh-CN" dirty="0" smtClean="0"/>
                  <a:t>:</a:t>
                </a:r>
                <a:r>
                  <a:rPr lang="zh-CN" altLang="en-US" dirty="0" smtClean="0"/>
                  <a:t>物体设为</a:t>
                </a:r>
                <a14:m>
                  <m:oMath xmlns:m="http://schemas.openxmlformats.org/officeDocument/2006/math">
                    <m:r>
                      <a:rPr lang="en-US" altLang="zh-CN" i="1" dirty="0" smtClean="0">
                        <a:latin typeface="Cambria Math" panose="02040503050406030204" pitchFamily="18" charset="0"/>
                      </a:rPr>
                      <m:t>𝑁</m:t>
                    </m:r>
                  </m:oMath>
                </a14:m>
                <a:r>
                  <a:rPr lang="en-US" altLang="zh-CN" dirty="0" smtClean="0"/>
                  <a:t>, </a:t>
                </a:r>
                <a:r>
                  <a:rPr lang="zh-CN" altLang="en-US" dirty="0"/>
                  <a:t>根据广义鸽巢</a:t>
                </a:r>
                <a:r>
                  <a:rPr lang="zh-CN" altLang="en-US" dirty="0" smtClean="0"/>
                  <a:t>原理</a:t>
                </a:r>
                <a14:m>
                  <m:oMath xmlns:m="http://schemas.openxmlformats.org/officeDocument/2006/math">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𝑁</m:t>
                        </m:r>
                        <m:r>
                          <m:rPr>
                            <m:nor/>
                          </m:rPr>
                          <a:rPr lang="en-US" altLang="zh-CN" dirty="0"/>
                          <m:t>/</m:t>
                        </m:r>
                        <m:r>
                          <a:rPr lang="en-US" altLang="zh-CN" i="1" dirty="0">
                            <a:latin typeface="Cambria Math" panose="02040503050406030204" pitchFamily="18" charset="0"/>
                          </a:rPr>
                          <m:t>𝑘</m:t>
                        </m:r>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oMath>
                </a14:m>
                <a:r>
                  <a:rPr lang="en-US" dirty="0" smtClean="0"/>
                  <a:t>, </a:t>
                </a:r>
                <a:r>
                  <a:rPr lang="zh-CN" altLang="en-US" dirty="0" smtClean="0"/>
                  <a:t>就能使得某个盒子至少有</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个物体</a:t>
                </a:r>
                <a:r>
                  <a:rPr lang="en-US" altLang="zh-CN" dirty="0" smtClean="0"/>
                  <a:t>. </a:t>
                </a:r>
                <a:r>
                  <a:rPr lang="zh-CN" altLang="en-US" dirty="0" smtClean="0"/>
                  <a:t>存在如下等式</a:t>
                </a:r>
                <a:endParaRPr lang="en-US" altLang="zh-CN" dirty="0" smtClean="0"/>
              </a:p>
              <a:p>
                <a:pPr marL="0" indent="0" algn="ctr">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𝑟</m:t>
                    </m:r>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𝑁</m:t>
                        </m:r>
                        <m:r>
                          <m:rPr>
                            <m:nor/>
                          </m:rPr>
                          <a:rPr lang="en-US" altLang="zh-CN" dirty="0"/>
                          <m:t>/</m:t>
                        </m:r>
                        <m:r>
                          <a:rPr lang="en-US" altLang="zh-CN" i="1" dirty="0">
                            <a:latin typeface="Cambria Math" panose="02040503050406030204" pitchFamily="18" charset="0"/>
                          </a:rPr>
                          <m:t>𝑘</m:t>
                        </m:r>
                      </m:e>
                    </m:d>
                  </m:oMath>
                </a14:m>
                <a:r>
                  <a:rPr lang="en-US" altLang="zh-CN" dirty="0" smtClean="0"/>
                  <a:t>&lt; </a:t>
                </a:r>
                <a:r>
                  <a:rPr lang="en-US" altLang="zh-CN" dirty="0"/>
                  <a:t>(</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oMath>
                </a14:m>
                <a:r>
                  <a:rPr lang="en-US" altLang="zh-CN" dirty="0"/>
                  <a:t>) + </a:t>
                </a:r>
                <a:r>
                  <a:rPr lang="en-US" altLang="zh-CN" dirty="0" smtClean="0"/>
                  <a:t>1</a:t>
                </a:r>
              </a:p>
              <a:p>
                <a:pPr marL="0" indent="0" algn="ctr">
                  <a:buNone/>
                </a:pPr>
                <a14:m>
                  <m:oMath xmlns:m="http://schemas.openxmlformats.org/officeDocument/2006/math">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 </m:t>
                    </m:r>
                  </m:oMath>
                </a14:m>
                <a:r>
                  <a:rPr lang="en-US" altLang="zh-CN" dirty="0" smtClean="0"/>
                  <a:t>-1</a:t>
                </a:r>
                <a:r>
                  <a:rPr lang="en-US" altLang="zh-CN" dirty="0"/>
                  <a:t> </a:t>
                </a:r>
                <a:r>
                  <a:rPr lang="en-US" altLang="zh-CN" dirty="0" smtClean="0"/>
                  <a:t>&lt;</a:t>
                </a:r>
                <a:r>
                  <a:rPr lang="en-US" altLang="zh-CN" dirty="0"/>
                  <a:t> </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oMath>
                </a14:m>
                <a:r>
                  <a:rPr lang="en-US" altLang="zh-CN" dirty="0" smtClean="0"/>
                  <a:t> </a:t>
                </a:r>
              </a:p>
              <a:p>
                <a:pPr marL="0" indent="0" algn="ctr">
                  <a:buNone/>
                </a:pPr>
                <a14:m>
                  <m:oMath xmlns:m="http://schemas.openxmlformats.org/officeDocument/2006/math">
                    <m:r>
                      <a:rPr lang="en-US" altLang="zh-CN" i="1" dirty="0" smtClean="0">
                        <a:latin typeface="Cambria Math" panose="02040503050406030204" pitchFamily="18" charset="0"/>
                      </a:rPr>
                      <m:t>𝑘</m:t>
                    </m:r>
                  </m:oMath>
                </a14:m>
                <a:r>
                  <a:rPr lang="en-US" altLang="zh-CN" dirty="0" smtClean="0"/>
                  <a:t>(</a:t>
                </a:r>
                <a14:m>
                  <m:oMath xmlns:m="http://schemas.openxmlformats.org/officeDocument/2006/math">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−1)</m:t>
                    </m:r>
                  </m:oMath>
                </a14:m>
                <a:r>
                  <a:rPr lang="en-US" altLang="zh-CN" dirty="0" smtClean="0"/>
                  <a:t> &lt; </a:t>
                </a:r>
                <a14:m>
                  <m:oMath xmlns:m="http://schemas.openxmlformats.org/officeDocument/2006/math">
                    <m:r>
                      <a:rPr lang="en-US" altLang="zh-CN" i="1" dirty="0" smtClean="0">
                        <a:latin typeface="Cambria Math" panose="02040503050406030204" pitchFamily="18" charset="0"/>
                      </a:rPr>
                      <m:t>𝑁</m:t>
                    </m:r>
                  </m:oMath>
                </a14:m>
                <a:endParaRPr lang="en-US" altLang="zh-CN" dirty="0" smtClean="0"/>
              </a:p>
              <a:p>
                <a:pPr marL="0" indent="0">
                  <a:buNone/>
                </a:pPr>
                <a:r>
                  <a:rPr lang="zh-CN" altLang="en-US" dirty="0" smtClean="0"/>
                  <a:t>       所以满足如上不等式的最小</a:t>
                </a:r>
                <a14:m>
                  <m:oMath xmlns:m="http://schemas.openxmlformats.org/officeDocument/2006/math">
                    <m:r>
                      <a:rPr lang="en-US" altLang="zh-CN" i="1" dirty="0" smtClean="0">
                        <a:latin typeface="Cambria Math" panose="02040503050406030204" pitchFamily="18" charset="0"/>
                      </a:rPr>
                      <m:t>𝑁</m:t>
                    </m:r>
                  </m:oMath>
                </a14:m>
                <a:r>
                  <a:rPr lang="zh-CN" altLang="en-US" dirty="0" smtClean="0"/>
                  <a:t>值为</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14:m>
                  <m:oMath xmlns:m="http://schemas.openxmlformats.org/officeDocument/2006/math">
                    <m:r>
                      <a:rPr lang="en-US" altLang="zh-CN" i="1" dirty="0" smtClean="0">
                        <a:latin typeface="Cambria Math" panose="02040503050406030204" pitchFamily="18" charset="0"/>
                      </a:rPr>
                      <m:t>𝑘</m:t>
                    </m:r>
                  </m:oMath>
                </a14:m>
                <a:r>
                  <a:rPr lang="en-US" altLang="zh-CN" dirty="0" smtClean="0"/>
                  <a:t>(</a:t>
                </a:r>
                <a14:m>
                  <m:oMath xmlns:m="http://schemas.openxmlformats.org/officeDocument/2006/math">
                    <m:r>
                      <a:rPr lang="en-US" altLang="zh-CN" i="1" dirty="0" smtClean="0">
                        <a:latin typeface="Cambria Math" panose="02040503050406030204" pitchFamily="18" charset="0"/>
                      </a:rPr>
                      <m:t>𝑟</m:t>
                    </m:r>
                  </m:oMath>
                </a14:m>
                <a:r>
                  <a:rPr lang="en-US" altLang="zh-CN" dirty="0" smtClean="0"/>
                  <a:t>-1)+1.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38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FDB603A-4F26-4325-BD5A-BDF7A8F88DFD}" type="datetime1">
              <a:rPr lang="zh-CN" altLang="en-US" smtClean="0"/>
              <a:t>2023/9/25</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39</a:t>
            </a:fld>
            <a:endParaRPr lang="zh-CN" altLang="en-US" dirty="0"/>
          </a:p>
        </p:txBody>
      </p:sp>
    </p:spTree>
    <p:extLst>
      <p:ext uri="{BB962C8B-B14F-4D97-AF65-F5344CB8AC3E}">
        <p14:creationId xmlns:p14="http://schemas.microsoft.com/office/powerpoint/2010/main" val="137386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chemeClr val="bg1"/>
            </a:gs>
            <a:gs pos="39000">
              <a:schemeClr val="bg1">
                <a:lumMod val="95000"/>
              </a:schemeClr>
            </a:gs>
            <a:gs pos="0">
              <a:srgbClr val="E9E9E9"/>
            </a:gs>
            <a:gs pos="100000">
              <a:srgbClr val="E9E9E9"/>
            </a:gs>
          </a:gsLst>
          <a:lin ang="13500000" scaled="1"/>
          <a:tileRect/>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srgbClr val="01559D"/>
                  </a:solidFill>
                  <a:latin typeface="微软雅黑" pitchFamily="34" charset="-122"/>
                  <a:ea typeface="微软雅黑" pitchFamily="34" charset="-122"/>
                </a:rPr>
                <a:t>知识要点</a:t>
              </a:r>
              <a:endParaRPr lang="zh-CN" altLang="en-US" sz="4267" b="1" dirty="0">
                <a:solidFill>
                  <a:srgbClr val="01559D"/>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1371600"/>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基本的计数</a:t>
              </a:r>
              <a:r>
                <a:rPr lang="zh-CN" altLang="en-US" sz="2667" dirty="0" smtClean="0">
                  <a:solidFill>
                    <a:srgbClr val="01559D"/>
                  </a:solidFill>
                  <a:latin typeface="微软雅黑" panose="020B0503020204020204" pitchFamily="34" charset="-122"/>
                  <a:ea typeface="微软雅黑" panose="020B0503020204020204" pitchFamily="34" charset="-122"/>
                </a:rPr>
                <a:t>原则</a:t>
              </a:r>
              <a:r>
                <a:rPr lang="en-US" altLang="zh-CN" sz="2667" dirty="0" smtClean="0">
                  <a:solidFill>
                    <a:srgbClr val="01559D"/>
                  </a:solidFill>
                  <a:latin typeface="微软雅黑" panose="020B0503020204020204" pitchFamily="34" charset="-122"/>
                  <a:ea typeface="微软雅黑" panose="020B0503020204020204" pitchFamily="34" charset="-122"/>
                </a:rPr>
                <a:t>: </a:t>
              </a:r>
              <a:r>
                <a:rPr lang="zh-CN" altLang="en-US" sz="2667" dirty="0" smtClean="0">
                  <a:solidFill>
                    <a:srgbClr val="01559D"/>
                  </a:solidFill>
                  <a:latin typeface="微软雅黑" panose="020B0503020204020204" pitchFamily="34" charset="-122"/>
                  <a:ea typeface="微软雅黑" panose="020B0503020204020204" pitchFamily="34" charset="-122"/>
                </a:rPr>
                <a:t>乘积法则</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2235696"/>
            <a:ext cx="5801499" cy="1187188"/>
            <a:chOff x="3203848" y="1307544"/>
            <a:chExt cx="435112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4057650" y="1307544"/>
              <a:ext cx="3497322"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基本的计数原则</a:t>
              </a:r>
              <a:r>
                <a:rPr lang="en-US" altLang="zh-CN" sz="2667" dirty="0">
                  <a:solidFill>
                    <a:srgbClr val="01559D"/>
                  </a:solidFill>
                  <a:latin typeface="微软雅黑" panose="020B0503020204020204" pitchFamily="34" charset="-122"/>
                  <a:ea typeface="微软雅黑" panose="020B0503020204020204" pitchFamily="34" charset="-122"/>
                </a:rPr>
                <a:t>: </a:t>
              </a:r>
              <a:r>
                <a:rPr lang="zh-CN" altLang="en-US" sz="2667" dirty="0" smtClean="0">
                  <a:solidFill>
                    <a:srgbClr val="01559D"/>
                  </a:solidFill>
                  <a:latin typeface="微软雅黑" panose="020B0503020204020204" pitchFamily="34" charset="-122"/>
                  <a:ea typeface="微软雅黑" panose="020B0503020204020204" pitchFamily="34" charset="-122"/>
                </a:rPr>
                <a:t>求和法则</a:t>
              </a:r>
              <a:endParaRPr lang="zh-CN" altLang="en-US" sz="2667" dirty="0">
                <a:solidFill>
                  <a:srgbClr val="01559D"/>
                </a:solidFill>
                <a:latin typeface="微软雅黑" panose="020B0503020204020204" pitchFamily="34" charset="-122"/>
                <a:ea typeface="微软雅黑" panose="020B0503020204020204" pitchFamily="34" charset="-122"/>
              </a:endParaRP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3118159"/>
            <a:ext cx="5509811" cy="1187188"/>
            <a:chOff x="3203848" y="1969391"/>
            <a:chExt cx="4132358" cy="890391"/>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3</a:t>
              </a:r>
              <a:endParaRPr lang="zh-CN" altLang="en-US" sz="2400" b="1" dirty="0">
                <a:solidFill>
                  <a:srgbClr val="01559D"/>
                </a:solidFill>
                <a:latin typeface="微软雅黑" pitchFamily="34" charset="-122"/>
                <a:ea typeface="微软雅黑" pitchFamily="34" charset="-122"/>
              </a:endParaRPr>
            </a:p>
          </p:txBody>
        </p:sp>
        <p:sp>
          <p:nvSpPr>
            <p:cNvPr id="23" name="TextBox 22"/>
            <p:cNvSpPr txBox="1"/>
            <p:nvPr/>
          </p:nvSpPr>
          <p:spPr>
            <a:xfrm>
              <a:off x="4114800" y="1969391"/>
              <a:ext cx="1741646"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减法原则</a:t>
              </a: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p:cNvGrpSpPr/>
          <p:nvPr/>
        </p:nvGrpSpPr>
        <p:grpSpPr>
          <a:xfrm>
            <a:off x="4271797" y="3982256"/>
            <a:ext cx="5509811" cy="1187188"/>
            <a:chOff x="3203848" y="2617463"/>
            <a:chExt cx="4132358" cy="890391"/>
          </a:xfrm>
        </p:grpSpPr>
        <p:sp>
          <p:nvSpPr>
            <p:cNvPr id="25" name="椭圆 24"/>
            <p:cNvSpPr/>
            <p:nvPr/>
          </p:nvSpPr>
          <p:spPr>
            <a:xfrm flipH="1">
              <a:off x="3203848" y="2684902"/>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4</a:t>
              </a:r>
              <a:endParaRPr lang="zh-CN" altLang="en-US" sz="2400" b="1" dirty="0">
                <a:solidFill>
                  <a:srgbClr val="01559D"/>
                </a:solidFill>
                <a:latin typeface="微软雅黑" pitchFamily="34" charset="-122"/>
                <a:ea typeface="微软雅黑" pitchFamily="34" charset="-122"/>
              </a:endParaRPr>
            </a:p>
          </p:txBody>
        </p:sp>
        <p:sp>
          <p:nvSpPr>
            <p:cNvPr id="26" name="TextBox 25"/>
            <p:cNvSpPr txBox="1"/>
            <p:nvPr/>
          </p:nvSpPr>
          <p:spPr>
            <a:xfrm>
              <a:off x="4114800" y="2617463"/>
              <a:ext cx="1885662"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除法</a:t>
              </a:r>
              <a:r>
                <a:rPr lang="zh-CN" altLang="en-US" sz="2667" dirty="0" smtClean="0">
                  <a:solidFill>
                    <a:srgbClr val="01559D"/>
                  </a:solidFill>
                  <a:latin typeface="微软雅黑" panose="020B0503020204020204" pitchFamily="34" charset="-122"/>
                  <a:ea typeface="微软雅黑" panose="020B0503020204020204" pitchFamily="34" charset="-122"/>
                </a:rPr>
                <a:t>原则</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017573"/>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4271797" y="4785399"/>
            <a:ext cx="5509811" cy="1187188"/>
            <a:chOff x="3203848" y="3219822"/>
            <a:chExt cx="4132358" cy="890391"/>
          </a:xfrm>
        </p:grpSpPr>
        <p:sp>
          <p:nvSpPr>
            <p:cNvPr id="28" name="椭圆 27"/>
            <p:cNvSpPr/>
            <p:nvPr/>
          </p:nvSpPr>
          <p:spPr>
            <a:xfrm flipH="1">
              <a:off x="3203848" y="3287261"/>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5</a:t>
              </a:r>
              <a:endParaRPr lang="zh-CN" altLang="en-US" sz="2400" b="1" dirty="0">
                <a:solidFill>
                  <a:srgbClr val="01559D"/>
                </a:solidFill>
                <a:latin typeface="微软雅黑" pitchFamily="34" charset="-122"/>
                <a:ea typeface="微软雅黑" pitchFamily="34" charset="-122"/>
              </a:endParaRPr>
            </a:p>
          </p:txBody>
        </p:sp>
        <p:sp>
          <p:nvSpPr>
            <p:cNvPr id="29" name="TextBox 28"/>
            <p:cNvSpPr txBox="1"/>
            <p:nvPr/>
          </p:nvSpPr>
          <p:spPr>
            <a:xfrm>
              <a:off x="4114800" y="3219822"/>
              <a:ext cx="1741646"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树图</a:t>
              </a: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30"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619932"/>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9130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广义鸽</a:t>
            </a:r>
            <a:r>
              <a:rPr lang="zh-CN" altLang="en-US" dirty="0"/>
              <a:t>巢原理</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在</a:t>
                </a:r>
                <a:r>
                  <a:rPr lang="en-US" altLang="zh-CN" dirty="0" smtClean="0"/>
                  <a:t>100</a:t>
                </a:r>
                <a:r>
                  <a:rPr lang="zh-CN" altLang="en-US" dirty="0" smtClean="0"/>
                  <a:t>个人中至少有</a:t>
                </a:r>
                <a:r>
                  <a:rPr lang="en-US" dirty="0" smtClean="0"/>
                  <a:t> ⌈100/12⌉ = 9 </a:t>
                </a:r>
                <a:r>
                  <a:rPr lang="zh-CN" altLang="en-US" dirty="0" smtClean="0"/>
                  <a:t>个人的生日都在同一个月</a:t>
                </a:r>
                <a:r>
                  <a:rPr lang="en-US" altLang="zh-CN" dirty="0" smtClean="0"/>
                  <a:t>.</a:t>
                </a:r>
              </a:p>
              <a:p>
                <a:endParaRPr lang="en-US" dirty="0"/>
              </a:p>
              <a:p>
                <a:r>
                  <a:rPr lang="zh-CN" altLang="en-US" dirty="0" smtClean="0"/>
                  <a:t>例</a:t>
                </a:r>
                <a:r>
                  <a:rPr lang="en-US" altLang="zh-CN" dirty="0" smtClean="0"/>
                  <a:t>:</a:t>
                </a:r>
                <a:r>
                  <a:rPr lang="zh-CN" altLang="en-US" dirty="0" smtClean="0"/>
                  <a:t>如果有五种成绩</a:t>
                </a:r>
                <a:r>
                  <a:rPr lang="en-US" altLang="zh-CN" dirty="0" smtClean="0"/>
                  <a:t>A,B,C,D,E. </a:t>
                </a:r>
                <a:r>
                  <a:rPr lang="zh-CN" altLang="en-US" dirty="0" smtClean="0"/>
                  <a:t>在一个班上最少有多少个学生才能保证</a:t>
                </a:r>
                <a:r>
                  <a:rPr lang="en-US" altLang="zh-CN" dirty="0" smtClean="0"/>
                  <a:t>, </a:t>
                </a:r>
                <a:r>
                  <a:rPr lang="zh-CN" altLang="en-US" dirty="0" smtClean="0"/>
                  <a:t>至少</a:t>
                </a:r>
                <a:r>
                  <a:rPr lang="en-US" altLang="zh-CN" dirty="0" smtClean="0"/>
                  <a:t>6</a:t>
                </a:r>
                <a:r>
                  <a:rPr lang="zh-CN" altLang="en-US" dirty="0" smtClean="0"/>
                  <a:t>个学生都得到相同的成绩？</a:t>
                </a:r>
                <a:endParaRPr lang="en-US" altLang="zh-CN" dirty="0" smtClean="0"/>
              </a:p>
              <a:p>
                <a:r>
                  <a:rPr lang="zh-CN" altLang="en-US" dirty="0" smtClean="0"/>
                  <a:t>解</a:t>
                </a:r>
                <a:r>
                  <a:rPr lang="en-US" altLang="zh-CN" dirty="0" smtClean="0"/>
                  <a:t>:</a:t>
                </a:r>
                <a:r>
                  <a:rPr lang="zh-CN" altLang="en-US" dirty="0" smtClean="0"/>
                  <a:t>为了保证</a:t>
                </a:r>
                <a:r>
                  <a:rPr lang="zh-CN" altLang="en-US" dirty="0"/>
                  <a:t>至少</a:t>
                </a:r>
                <a14:m>
                  <m:oMath xmlns:m="http://schemas.openxmlformats.org/officeDocument/2006/math">
                    <m:r>
                      <a:rPr lang="en-US" altLang="zh-CN" i="1" dirty="0">
                        <a:latin typeface="Cambria Math" panose="02040503050406030204" pitchFamily="18" charset="0"/>
                      </a:rPr>
                      <m:t>𝑟</m:t>
                    </m:r>
                    <m:r>
                      <a:rPr lang="en-US" altLang="zh-CN" i="1" dirty="0">
                        <a:latin typeface="Cambria Math" panose="02040503050406030204" pitchFamily="18" charset="0"/>
                      </a:rPr>
                      <m:t> </m:t>
                    </m:r>
                  </m:oMath>
                </a14:m>
                <a:r>
                  <a:rPr lang="en-US" altLang="zh-CN" dirty="0" smtClean="0"/>
                  <a:t>=6</a:t>
                </a:r>
                <a:r>
                  <a:rPr lang="zh-CN" altLang="en-US" dirty="0"/>
                  <a:t>个学生都得到相同的</a:t>
                </a:r>
                <a:r>
                  <a:rPr lang="zh-CN" altLang="en-US" dirty="0" smtClean="0"/>
                  <a:t>成绩</a:t>
                </a:r>
                <a:r>
                  <a:rPr lang="en-US" altLang="zh-CN" dirty="0" smtClean="0"/>
                  <a:t>, </a:t>
                </a:r>
                <a:r>
                  <a:rPr lang="zh-CN" altLang="en-US" dirty="0" smtClean="0"/>
                  <a:t>五种成绩作为盒子</a:t>
                </a:r>
                <a14:m>
                  <m:oMath xmlns:m="http://schemas.openxmlformats.org/officeDocument/2006/math">
                    <m:r>
                      <a:rPr lang="en-US" altLang="zh-CN" i="1" dirty="0">
                        <a:latin typeface="Cambria Math" panose="02040503050406030204" pitchFamily="18" charset="0"/>
                      </a:rPr>
                      <m:t>𝑘</m:t>
                    </m:r>
                  </m:oMath>
                </a14:m>
                <a:r>
                  <a:rPr lang="en-US" altLang="zh-CN" dirty="0" smtClean="0"/>
                  <a:t>=5, </a:t>
                </a:r>
                <a:r>
                  <a:rPr lang="zh-CN" altLang="en-US" dirty="0" smtClean="0"/>
                  <a:t>需要的最少学生数是使得</a:t>
                </a:r>
                <a:r>
                  <a:rPr lang="en-US" altLang="zh-CN" dirty="0"/>
                  <a:t>⌈</a:t>
                </a:r>
                <a14:m>
                  <m:oMath xmlns:m="http://schemas.openxmlformats.org/officeDocument/2006/math">
                    <m:r>
                      <a:rPr lang="en-US" altLang="zh-CN" i="1" dirty="0" smtClean="0">
                        <a:latin typeface="Cambria Math" panose="02040503050406030204" pitchFamily="18" charset="0"/>
                      </a:rPr>
                      <m:t>𝑁</m:t>
                    </m:r>
                  </m:oMath>
                </a14:m>
                <a:r>
                  <a:rPr lang="en-US" altLang="zh-CN" dirty="0" smtClean="0"/>
                  <a:t>/5⌉ =6</a:t>
                </a:r>
                <a:r>
                  <a:rPr lang="zh-CN" altLang="en-US" dirty="0" smtClean="0"/>
                  <a:t>的最小整数</a:t>
                </a:r>
                <a14:m>
                  <m:oMath xmlns:m="http://schemas.openxmlformats.org/officeDocument/2006/math">
                    <m:r>
                      <a:rPr lang="en-US" altLang="zh-CN" i="1" dirty="0" smtClean="0">
                        <a:latin typeface="Cambria Math" panose="02040503050406030204" pitchFamily="18" charset="0"/>
                      </a:rPr>
                      <m:t>𝑁</m:t>
                    </m:r>
                  </m:oMath>
                </a14:m>
                <a:r>
                  <a:rPr lang="en-US" altLang="zh-CN" dirty="0" smtClean="0"/>
                  <a:t>. </a:t>
                </a:r>
                <a:r>
                  <a:rPr lang="zh-CN" altLang="en-US" dirty="0" smtClean="0"/>
                  <a:t>该整数</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r>
                  <a:rPr lang="en-US" altLang="zh-CN" dirty="0"/>
                  <a:t> </a:t>
                </a:r>
                <a14:m>
                  <m:oMath xmlns:m="http://schemas.openxmlformats.org/officeDocument/2006/math">
                    <m:r>
                      <a:rPr lang="en-US" altLang="zh-CN" i="1" dirty="0">
                        <a:latin typeface="Cambria Math" panose="02040503050406030204" pitchFamily="18" charset="0"/>
                      </a:rPr>
                      <m:t>𝑘</m:t>
                    </m:r>
                  </m:oMath>
                </a14:m>
                <a:r>
                  <a:rPr lang="en-US" altLang="zh-CN" dirty="0"/>
                  <a:t>(</a:t>
                </a:r>
                <a14:m>
                  <m:oMath xmlns:m="http://schemas.openxmlformats.org/officeDocument/2006/math">
                    <m:r>
                      <a:rPr lang="en-US" altLang="zh-CN" i="1" dirty="0">
                        <a:latin typeface="Cambria Math" panose="02040503050406030204" pitchFamily="18" charset="0"/>
                      </a:rPr>
                      <m:t>𝑟</m:t>
                    </m:r>
                  </m:oMath>
                </a14:m>
                <a:r>
                  <a:rPr lang="en-US" altLang="zh-CN" dirty="0"/>
                  <a:t>-1)+</a:t>
                </a:r>
                <a:r>
                  <a:rPr lang="en-US" altLang="zh-CN" dirty="0" smtClean="0"/>
                  <a:t>1=5</a:t>
                </a:r>
                <a14:m>
                  <m:oMath xmlns:m="http://schemas.openxmlformats.org/officeDocument/2006/math">
                    <m:r>
                      <a:rPr lang="en-US" altLang="zh-CN" i="1" dirty="0" smtClean="0">
                        <a:latin typeface="Cambria Math" panose="02040503050406030204" pitchFamily="18" charset="0"/>
                      </a:rPr>
                      <m:t>∗</m:t>
                    </m:r>
                  </m:oMath>
                </a14:m>
                <a:r>
                  <a:rPr lang="en-US" altLang="zh-CN" dirty="0" smtClean="0"/>
                  <a:t>(6-1)+1=26</a:t>
                </a:r>
                <a:r>
                  <a:rPr lang="en-US" altLang="zh-CN" dirty="0"/>
                  <a:t>, </a:t>
                </a:r>
                <a:r>
                  <a:rPr lang="zh-CN" altLang="en-US" dirty="0" smtClean="0"/>
                  <a:t>所以需要</a:t>
                </a:r>
                <a:r>
                  <a:rPr lang="en-US" altLang="zh-CN" dirty="0" smtClean="0"/>
                  <a:t>26</a:t>
                </a:r>
                <a:r>
                  <a:rPr lang="zh-CN" altLang="en-US" dirty="0" smtClean="0"/>
                  <a:t>个学生才能满足要求</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4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FDB603A-4F26-4325-BD5A-BDF7A8F88DFD}" type="datetime1">
              <a:rPr lang="zh-CN" altLang="en-US" smtClean="0"/>
              <a:t>2023/9/25</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40</a:t>
            </a:fld>
            <a:endParaRPr lang="zh-CN" altLang="en-US" dirty="0"/>
          </a:p>
        </p:txBody>
      </p:sp>
    </p:spTree>
    <p:extLst>
      <p:ext uri="{BB962C8B-B14F-4D97-AF65-F5344CB8AC3E}">
        <p14:creationId xmlns:p14="http://schemas.microsoft.com/office/powerpoint/2010/main" val="297530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广义鸽</a:t>
            </a:r>
            <a:r>
              <a:rPr lang="zh-CN" altLang="en-US" dirty="0"/>
              <a:t>巢原理</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张三在</a:t>
                </a:r>
                <a:r>
                  <a:rPr lang="en-US" altLang="zh-CN" dirty="0" smtClean="0"/>
                  <a:t>15</a:t>
                </a:r>
                <a:r>
                  <a:rPr lang="zh-CN" altLang="en-US" dirty="0"/>
                  <a:t>天内做</a:t>
                </a:r>
                <a:r>
                  <a:rPr lang="zh-CN" altLang="en-US" dirty="0" smtClean="0"/>
                  <a:t>了</a:t>
                </a:r>
                <a:r>
                  <a:rPr lang="en-US" altLang="zh-CN" dirty="0" smtClean="0"/>
                  <a:t>170</a:t>
                </a:r>
                <a:r>
                  <a:rPr lang="zh-CN" altLang="en-US" dirty="0" smtClean="0"/>
                  <a:t>道题</a:t>
                </a:r>
                <a:r>
                  <a:rPr lang="en-US" altLang="zh-CN" dirty="0" smtClean="0"/>
                  <a:t>, </a:t>
                </a:r>
                <a:r>
                  <a:rPr lang="zh-CN" altLang="en-US" dirty="0" smtClean="0"/>
                  <a:t>那么他一定某天至少做的题数是？</a:t>
                </a:r>
                <a:endParaRPr lang="en-US" altLang="zh-CN" dirty="0" smtClean="0"/>
              </a:p>
              <a:p>
                <a:r>
                  <a:rPr lang="zh-CN" altLang="en-US" dirty="0" smtClean="0"/>
                  <a:t>解</a:t>
                </a:r>
                <a:r>
                  <a:rPr lang="en-US" altLang="zh-CN" dirty="0" smtClean="0"/>
                  <a:t>:</a:t>
                </a:r>
                <a:r>
                  <a:rPr lang="zh-CN" altLang="en-US" dirty="0" smtClean="0"/>
                  <a:t>根据广义鸽巢原理</a:t>
                </a:r>
                <a:r>
                  <a:rPr lang="en-US" altLang="zh-CN" dirty="0" smtClean="0"/>
                  <a:t>, 15</a:t>
                </a:r>
                <a:r>
                  <a:rPr lang="zh-CN" altLang="en-US" dirty="0" smtClean="0"/>
                  <a:t>天作为盒子</a:t>
                </a:r>
                <a14:m>
                  <m:oMath xmlns:m="http://schemas.openxmlformats.org/officeDocument/2006/math">
                    <m:r>
                      <a:rPr lang="en-US" altLang="zh-CN" i="1" dirty="0" smtClean="0">
                        <a:latin typeface="Cambria Math" panose="02040503050406030204" pitchFamily="18" charset="0"/>
                      </a:rPr>
                      <m:t>𝑘</m:t>
                    </m:r>
                  </m:oMath>
                </a14:m>
                <a:r>
                  <a:rPr lang="en-US" altLang="zh-CN" dirty="0" smtClean="0"/>
                  <a:t>, 170</a:t>
                </a:r>
                <a:r>
                  <a:rPr lang="zh-CN" altLang="en-US" dirty="0" smtClean="0"/>
                  <a:t>道题作为放入盒子的物体</a:t>
                </a:r>
                <a14:m>
                  <m:oMath xmlns:m="http://schemas.openxmlformats.org/officeDocument/2006/math">
                    <m:r>
                      <a:rPr lang="en-US" altLang="zh-CN" i="1" dirty="0" smtClean="0">
                        <a:latin typeface="Cambria Math" panose="02040503050406030204" pitchFamily="18" charset="0"/>
                      </a:rPr>
                      <m:t>𝑁</m:t>
                    </m:r>
                  </m:oMath>
                </a14:m>
                <a:r>
                  <a:rPr lang="en-US" altLang="zh-CN" dirty="0" smtClean="0"/>
                  <a:t>. </a:t>
                </a:r>
                <a:r>
                  <a:rPr lang="zh-CN" altLang="en-US" dirty="0" smtClean="0"/>
                  <a:t>那么</a:t>
                </a:r>
                <a:r>
                  <a:rPr lang="en-US" altLang="zh-CN" dirty="0" smtClean="0"/>
                  <a:t>⌈</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14:m>
                  <m:oMath xmlns:m="http://schemas.openxmlformats.org/officeDocument/2006/math">
                    <m:r>
                      <a:rPr lang="en-US" altLang="zh-CN" i="1" dirty="0" smtClean="0">
                        <a:latin typeface="Cambria Math" panose="02040503050406030204" pitchFamily="18" charset="0"/>
                      </a:rPr>
                      <m:t>𝑘</m:t>
                    </m:r>
                  </m:oMath>
                </a14:m>
                <a:r>
                  <a:rPr lang="en-US" altLang="zh-CN" dirty="0"/>
                  <a:t>⌉ = </a:t>
                </a:r>
                <a:r>
                  <a:rPr lang="en-US" altLang="zh-CN" dirty="0" smtClean="0"/>
                  <a:t>⌈170/15⌉=12</a:t>
                </a:r>
                <a:r>
                  <a:rPr lang="zh-CN" altLang="en-US" dirty="0" smtClean="0"/>
                  <a:t>表示某天做的最少题数</a:t>
                </a:r>
                <a14:m>
                  <m:oMath xmlns:m="http://schemas.openxmlformats.org/officeDocument/2006/math">
                    <m:r>
                      <a:rPr lang="en-US" altLang="zh-CN" i="1" dirty="0" smtClean="0">
                        <a:latin typeface="Cambria Math" panose="02040503050406030204" pitchFamily="18" charset="0"/>
                      </a:rPr>
                      <m:t>𝑟</m:t>
                    </m:r>
                  </m:oMath>
                </a14:m>
                <a:r>
                  <a:rPr lang="en-US" altLang="zh-CN"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2"/>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FDB603A-4F26-4325-BD5A-BDF7A8F88DFD}" type="datetime1">
              <a:rPr lang="zh-CN" altLang="en-US" smtClean="0"/>
              <a:t>2023/9/25</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41</a:t>
            </a:fld>
            <a:endParaRPr lang="zh-CN" altLang="en-US" dirty="0"/>
          </a:p>
        </p:txBody>
      </p:sp>
    </p:spTree>
    <p:extLst>
      <p:ext uri="{BB962C8B-B14F-4D97-AF65-F5344CB8AC3E}">
        <p14:creationId xmlns:p14="http://schemas.microsoft.com/office/powerpoint/2010/main" val="369157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dirty="0" smtClean="0"/>
                  <a:t>:a)</a:t>
                </a:r>
                <a:r>
                  <a:rPr lang="zh-CN" altLang="en-US" dirty="0" smtClean="0"/>
                  <a:t>从一副标准的</a:t>
                </a:r>
                <a:r>
                  <a:rPr lang="en-US" altLang="zh-CN" dirty="0" smtClean="0"/>
                  <a:t>52</a:t>
                </a:r>
                <a:r>
                  <a:rPr lang="zh-CN" altLang="en-US" dirty="0" smtClean="0"/>
                  <a:t>张牌中必须选多少张才能保证选出的至少有</a:t>
                </a:r>
                <a:r>
                  <a:rPr lang="en-US" altLang="zh-CN" dirty="0" smtClean="0"/>
                  <a:t>3</a:t>
                </a:r>
                <a:r>
                  <a:rPr lang="zh-CN" altLang="en-US" dirty="0" smtClean="0"/>
                  <a:t>张是同样的花色？</a:t>
                </a:r>
                <a:r>
                  <a:rPr lang="en-US" dirty="0" smtClean="0"/>
                  <a:t> b) </a:t>
                </a:r>
                <a:r>
                  <a:rPr lang="zh-CN" altLang="en-US" dirty="0" smtClean="0"/>
                  <a:t>必须选多少张才能保证选出的至少有</a:t>
                </a:r>
                <a:r>
                  <a:rPr lang="en-US" altLang="zh-CN" dirty="0" smtClean="0"/>
                  <a:t>3</a:t>
                </a:r>
                <a:r>
                  <a:rPr lang="zh-CN" altLang="en-US" dirty="0" smtClean="0"/>
                  <a:t>张是红心？</a:t>
                </a:r>
                <a:endParaRPr lang="en-US" altLang="zh-CN" dirty="0" smtClean="0"/>
              </a:p>
              <a:p>
                <a:r>
                  <a:rPr lang="zh-CN" altLang="en-US" dirty="0" smtClean="0"/>
                  <a:t>解</a:t>
                </a:r>
                <a:r>
                  <a:rPr lang="en-US" altLang="zh-CN" dirty="0" smtClean="0"/>
                  <a:t>:</a:t>
                </a:r>
              </a:p>
              <a:p>
                <a:pPr lvl="1"/>
                <a:r>
                  <a:rPr lang="en-US" altLang="zh-CN" dirty="0" smtClean="0"/>
                  <a:t>a</a:t>
                </a:r>
                <a:r>
                  <a:rPr lang="en-US" altLang="zh-CN" dirty="0"/>
                  <a:t>)</a:t>
                </a:r>
                <a:r>
                  <a:rPr lang="zh-CN" altLang="en-US" dirty="0"/>
                  <a:t>假设有</a:t>
                </a:r>
                <a14:m>
                  <m:oMath xmlns:m="http://schemas.openxmlformats.org/officeDocument/2006/math">
                    <m:r>
                      <a:rPr lang="en-US" altLang="zh-CN" i="1" dirty="0">
                        <a:latin typeface="Cambria Math" panose="02040503050406030204" pitchFamily="18" charset="0"/>
                      </a:rPr>
                      <m:t>𝑘</m:t>
                    </m:r>
                    <m:r>
                      <a:rPr lang="en-US" altLang="zh-CN" i="1" dirty="0">
                        <a:latin typeface="Cambria Math" panose="02040503050406030204" pitchFamily="18" charset="0"/>
                      </a:rPr>
                      <m:t> </m:t>
                    </m:r>
                  </m:oMath>
                </a14:m>
                <a:r>
                  <a:rPr lang="en-US" altLang="zh-CN" dirty="0" smtClean="0"/>
                  <a:t>=4</a:t>
                </a:r>
                <a:r>
                  <a:rPr lang="zh-CN" altLang="en-US" dirty="0"/>
                  <a:t>个盒子用来分别保存</a:t>
                </a:r>
                <a:r>
                  <a:rPr lang="en-US" altLang="zh-CN" dirty="0"/>
                  <a:t>4</a:t>
                </a:r>
                <a:r>
                  <a:rPr lang="zh-CN" altLang="en-US" dirty="0"/>
                  <a:t>种不同花色的</a:t>
                </a:r>
                <a:r>
                  <a:rPr lang="zh-CN" altLang="en-US" dirty="0" smtClean="0"/>
                  <a:t>牌</a:t>
                </a:r>
                <a:r>
                  <a:rPr lang="en-US" altLang="zh-CN" dirty="0" smtClean="0"/>
                  <a:t>. </a:t>
                </a:r>
                <a:r>
                  <a:rPr lang="zh-CN" altLang="en-US" dirty="0" smtClean="0"/>
                  <a:t>使用</a:t>
                </a:r>
                <a:r>
                  <a:rPr lang="zh-CN" altLang="en-US" dirty="0"/>
                  <a:t>广义鸽巢原理如果选</a:t>
                </a:r>
                <a14:m>
                  <m:oMath xmlns:m="http://schemas.openxmlformats.org/officeDocument/2006/math">
                    <m:r>
                      <a:rPr lang="en-US" altLang="zh-CN" i="1" dirty="0" smtClean="0">
                        <a:latin typeface="Cambria Math" panose="02040503050406030204" pitchFamily="18" charset="0"/>
                      </a:rPr>
                      <m:t>𝑁</m:t>
                    </m:r>
                  </m:oMath>
                </a14:m>
                <a:r>
                  <a:rPr lang="zh-CN" altLang="en-US" dirty="0" smtClean="0"/>
                  <a:t>张</a:t>
                </a:r>
                <a:r>
                  <a:rPr lang="en-US" altLang="zh-CN" dirty="0" smtClean="0"/>
                  <a:t>, </a:t>
                </a:r>
                <a:r>
                  <a:rPr lang="zh-CN" altLang="en-US" dirty="0" smtClean="0"/>
                  <a:t>那么</a:t>
                </a:r>
                <a:r>
                  <a:rPr lang="zh-CN" altLang="en-US" dirty="0"/>
                  <a:t>至少有一个盒子含有至少</a:t>
                </a:r>
                <a:r>
                  <a:rPr lang="en-US" dirty="0"/>
                  <a:t>⌈</a:t>
                </a:r>
                <a14:m>
                  <m:oMath xmlns:m="http://schemas.openxmlformats.org/officeDocument/2006/math">
                    <m:r>
                      <a:rPr lang="en-US" i="1" dirty="0" smtClean="0">
                        <a:latin typeface="Cambria Math" panose="02040503050406030204" pitchFamily="18" charset="0"/>
                      </a:rPr>
                      <m:t>𝑁</m:t>
                    </m:r>
                  </m:oMath>
                </a14:m>
                <a:r>
                  <a:rPr lang="en-US" dirty="0"/>
                  <a:t>/4⌉</a:t>
                </a:r>
                <a:r>
                  <a:rPr lang="zh-CN" altLang="en-US" dirty="0"/>
                  <a:t>张</a:t>
                </a:r>
                <a:r>
                  <a:rPr lang="zh-CN" altLang="en-US" dirty="0" smtClean="0"/>
                  <a:t>牌</a:t>
                </a:r>
                <a:r>
                  <a:rPr lang="en-US" altLang="zh-CN" dirty="0" smtClean="0"/>
                  <a:t>. </a:t>
                </a:r>
                <a:r>
                  <a:rPr lang="zh-CN" altLang="en-US" dirty="0" smtClean="0"/>
                  <a:t>现在</a:t>
                </a:r>
                <a14:m>
                  <m:oMath xmlns:m="http://schemas.openxmlformats.org/officeDocument/2006/math">
                    <m:r>
                      <a:rPr lang="en-US" altLang="zh-CN" i="1" dirty="0">
                        <a:latin typeface="Cambria Math" panose="02040503050406030204" pitchFamily="18" charset="0"/>
                      </a:rPr>
                      <m:t>𝑟</m:t>
                    </m:r>
                  </m:oMath>
                </a14:m>
                <a:r>
                  <a:rPr lang="en-US" altLang="zh-CN" dirty="0" smtClean="0"/>
                  <a:t>=3, </a:t>
                </a:r>
                <a:r>
                  <a:rPr lang="zh-CN" altLang="en-US" dirty="0" smtClean="0"/>
                  <a:t>即需要</a:t>
                </a:r>
                <a:r>
                  <a:rPr lang="en-US" dirty="0" smtClean="0"/>
                  <a:t> </a:t>
                </a:r>
                <a:r>
                  <a:rPr lang="en-US" dirty="0"/>
                  <a:t>⌈</a:t>
                </a:r>
                <a14:m>
                  <m:oMath xmlns:m="http://schemas.openxmlformats.org/officeDocument/2006/math">
                    <m:r>
                      <a:rPr lang="en-US" i="1" dirty="0" smtClean="0">
                        <a:latin typeface="Cambria Math" panose="02040503050406030204" pitchFamily="18" charset="0"/>
                      </a:rPr>
                      <m:t>𝑁</m:t>
                    </m:r>
                  </m:oMath>
                </a14:m>
                <a:r>
                  <a:rPr lang="en-US" dirty="0"/>
                  <a:t>/4⌉ ≥</a:t>
                </a:r>
                <a:r>
                  <a:rPr lang="en-US" dirty="0" smtClean="0"/>
                  <a:t>3</a:t>
                </a:r>
                <a:r>
                  <a:rPr lang="en-US" altLang="zh-CN" dirty="0" smtClean="0"/>
                  <a:t>, </a:t>
                </a:r>
                <a:r>
                  <a:rPr lang="zh-CN" altLang="en-US" dirty="0" smtClean="0"/>
                  <a:t>所以</a:t>
                </a:r>
                <a:r>
                  <a:rPr lang="zh-CN" altLang="en-US" dirty="0"/>
                  <a:t>最小的</a:t>
                </a:r>
                <a14:m>
                  <m:oMath xmlns:m="http://schemas.openxmlformats.org/officeDocument/2006/math">
                    <m:r>
                      <a:rPr lang="en-US" altLang="zh-CN" i="1" dirty="0" smtClean="0">
                        <a:latin typeface="Cambria Math" panose="02040503050406030204" pitchFamily="18" charset="0"/>
                      </a:rPr>
                      <m:t>𝑁</m:t>
                    </m:r>
                  </m:oMath>
                </a14:m>
                <a:r>
                  <a:rPr lang="zh-CN" altLang="en-US" dirty="0"/>
                  <a:t>值为</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a:t>
                </a:r>
                <a:r>
                  <a:rPr lang="en-US" altLang="zh-CN" dirty="0"/>
                  <a:t> </a:t>
                </a:r>
                <a14:m>
                  <m:oMath xmlns:m="http://schemas.openxmlformats.org/officeDocument/2006/math">
                    <m:r>
                      <a:rPr lang="en-US" altLang="zh-CN" i="1" dirty="0">
                        <a:latin typeface="Cambria Math" panose="02040503050406030204" pitchFamily="18" charset="0"/>
                      </a:rPr>
                      <m:t>𝑘</m:t>
                    </m:r>
                  </m:oMath>
                </a14:m>
                <a:r>
                  <a:rPr lang="en-US" altLang="zh-CN" dirty="0"/>
                  <a:t>(</a:t>
                </a:r>
                <a14:m>
                  <m:oMath xmlns:m="http://schemas.openxmlformats.org/officeDocument/2006/math">
                    <m:r>
                      <a:rPr lang="en-US" altLang="zh-CN" i="1" dirty="0">
                        <a:latin typeface="Cambria Math" panose="02040503050406030204" pitchFamily="18" charset="0"/>
                      </a:rPr>
                      <m:t>𝑟</m:t>
                    </m:r>
                  </m:oMath>
                </a14:m>
                <a:r>
                  <a:rPr lang="en-US" altLang="zh-CN" dirty="0"/>
                  <a:t>-1</a:t>
                </a:r>
                <a:r>
                  <a:rPr lang="en-US" altLang="zh-CN" dirty="0" smtClean="0"/>
                  <a:t>)+</a:t>
                </a:r>
                <a:r>
                  <a:rPr lang="en-US" altLang="zh-CN" dirty="0"/>
                  <a:t>1</a:t>
                </a:r>
                <a:r>
                  <a:rPr lang="en-US" altLang="zh-CN" dirty="0" smtClean="0"/>
                  <a:t>=</a:t>
                </a:r>
                <a:r>
                  <a:rPr lang="en-US" dirty="0" smtClean="0"/>
                  <a:t>4</a:t>
                </a:r>
                <a14:m>
                  <m:oMath xmlns:m="http://schemas.openxmlformats.org/officeDocument/2006/math">
                    <m:r>
                      <a:rPr lang="en-US" i="1" dirty="0" smtClean="0">
                        <a:latin typeface="Cambria Math" panose="02040503050406030204" pitchFamily="18" charset="0"/>
                      </a:rPr>
                      <m:t>∗</m:t>
                    </m:r>
                  </m:oMath>
                </a14:m>
                <a:r>
                  <a:rPr lang="en-US" dirty="0" smtClean="0"/>
                  <a:t>(3-1) </a:t>
                </a:r>
                <a:r>
                  <a:rPr lang="en-US" dirty="0"/>
                  <a:t>+ 1 = 9. </a:t>
                </a:r>
              </a:p>
              <a:p>
                <a:pPr lvl="1"/>
                <a:r>
                  <a:rPr lang="en-US" dirty="0"/>
                  <a:t>b) </a:t>
                </a:r>
                <a:r>
                  <a:rPr lang="zh-CN" altLang="en-US" dirty="0"/>
                  <a:t>在最坏情况</a:t>
                </a:r>
                <a:r>
                  <a:rPr lang="zh-CN" altLang="en-US" dirty="0" smtClean="0"/>
                  <a:t>下</a:t>
                </a:r>
                <a:r>
                  <a:rPr lang="en-US" altLang="zh-CN" dirty="0" smtClean="0"/>
                  <a:t>, </a:t>
                </a:r>
                <a:r>
                  <a:rPr lang="zh-CN" altLang="en-US" dirty="0" smtClean="0"/>
                  <a:t>选</a:t>
                </a:r>
                <a:r>
                  <a:rPr lang="zh-CN" altLang="en-US" dirty="0"/>
                  <a:t>一张红心以前可能已经选了其他所有的黑桃、方块、</a:t>
                </a:r>
                <a:r>
                  <a:rPr lang="zh-CN" altLang="en-US" dirty="0" smtClean="0"/>
                  <a:t>梅花</a:t>
                </a:r>
                <a:r>
                  <a:rPr lang="en-US" altLang="zh-CN" dirty="0" smtClean="0"/>
                  <a:t>, </a:t>
                </a:r>
                <a:r>
                  <a:rPr lang="zh-CN" altLang="en-US" dirty="0" smtClean="0"/>
                  <a:t>共计</a:t>
                </a:r>
                <a:r>
                  <a:rPr lang="en-US" altLang="zh-CN" dirty="0"/>
                  <a:t>39</a:t>
                </a:r>
                <a:r>
                  <a:rPr lang="zh-CN" altLang="en-US" dirty="0" smtClean="0"/>
                  <a:t>张</a:t>
                </a:r>
                <a:r>
                  <a:rPr lang="en-US" altLang="zh-CN" dirty="0" smtClean="0"/>
                  <a:t>, </a:t>
                </a:r>
                <a:r>
                  <a:rPr lang="zh-CN" altLang="en-US" dirty="0" smtClean="0"/>
                  <a:t>那么</a:t>
                </a:r>
                <a:r>
                  <a:rPr lang="zh-CN" altLang="en-US" dirty="0"/>
                  <a:t>接下来选的</a:t>
                </a:r>
                <a:r>
                  <a:rPr lang="en-US" altLang="zh-CN" dirty="0"/>
                  <a:t>3</a:t>
                </a:r>
                <a:r>
                  <a:rPr lang="zh-CN" altLang="en-US" dirty="0"/>
                  <a:t>张牌都将只能是</a:t>
                </a:r>
                <a:r>
                  <a:rPr lang="zh-CN" altLang="en-US" dirty="0" smtClean="0"/>
                  <a:t>红心</a:t>
                </a:r>
                <a:r>
                  <a:rPr lang="en-US" altLang="zh-CN" dirty="0" smtClean="0"/>
                  <a:t>. </a:t>
                </a:r>
                <a:r>
                  <a:rPr lang="zh-CN" altLang="en-US" dirty="0" smtClean="0"/>
                  <a:t>所以</a:t>
                </a:r>
                <a:r>
                  <a:rPr lang="zh-CN" altLang="en-US" dirty="0"/>
                  <a:t>为了得到</a:t>
                </a:r>
                <a:r>
                  <a:rPr lang="en-US" altLang="zh-CN" dirty="0"/>
                  <a:t>3</a:t>
                </a:r>
                <a:r>
                  <a:rPr lang="zh-CN" altLang="en-US" dirty="0"/>
                  <a:t>张</a:t>
                </a:r>
                <a:r>
                  <a:rPr lang="zh-CN" altLang="en-US" dirty="0" smtClean="0"/>
                  <a:t>红心</a:t>
                </a:r>
                <a:r>
                  <a:rPr lang="en-US" altLang="zh-CN" dirty="0" smtClean="0"/>
                  <a:t>,</a:t>
                </a:r>
                <a:r>
                  <a:rPr lang="zh-CN" altLang="en-US" dirty="0" smtClean="0"/>
                  <a:t>可能</a:t>
                </a:r>
                <a:r>
                  <a:rPr lang="zh-CN" altLang="en-US" dirty="0"/>
                  <a:t>需要选</a:t>
                </a:r>
                <a:r>
                  <a:rPr lang="en-US" altLang="zh-CN" dirty="0"/>
                  <a:t>42</a:t>
                </a:r>
                <a:r>
                  <a:rPr lang="zh-CN" altLang="en-US" dirty="0" smtClean="0"/>
                  <a:t>张</a:t>
                </a:r>
                <a:r>
                  <a:rPr lang="en-US" dirty="0" smtClean="0"/>
                  <a:t>(</a:t>
                </a:r>
                <a:r>
                  <a:rPr lang="zh-CN" altLang="en-US" dirty="0"/>
                  <a:t>此处没有使用广义鸽巢</a:t>
                </a:r>
                <a:r>
                  <a:rPr lang="zh-CN" altLang="en-US" dirty="0" smtClean="0"/>
                  <a:t>原理</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1554"/>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a:t>广义鸽巢原理</a:t>
            </a:r>
            <a:endParaRPr lang="en-US" dirty="0"/>
          </a:p>
        </p:txBody>
      </p:sp>
      <p:sp>
        <p:nvSpPr>
          <p:cNvPr id="4" name="日期占位符 3"/>
          <p:cNvSpPr>
            <a:spLocks noGrp="1"/>
          </p:cNvSpPr>
          <p:nvPr>
            <p:ph type="dt" sz="half" idx="10"/>
          </p:nvPr>
        </p:nvSpPr>
        <p:spPr/>
        <p:txBody>
          <a:bodyPr/>
          <a:lstStyle/>
          <a:p>
            <a:fld id="{F2A3952D-2B48-45AC-BA70-0EC82B6BE122}"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dirty="0" smtClean="0"/>
              <a:t>:</a:t>
            </a:r>
            <a:r>
              <a:rPr lang="zh-CN" altLang="en-US" dirty="0" smtClean="0"/>
              <a:t>在边长为</a:t>
            </a:r>
            <a:r>
              <a:rPr lang="en-US" altLang="zh-CN" dirty="0" smtClean="0"/>
              <a:t>2</a:t>
            </a:r>
            <a:r>
              <a:rPr lang="zh-CN" altLang="en-US" dirty="0" smtClean="0"/>
              <a:t>厘米的正三角形中</a:t>
            </a:r>
            <a:r>
              <a:rPr lang="en-US" altLang="zh-CN" dirty="0" smtClean="0"/>
              <a:t>, </a:t>
            </a:r>
            <a:r>
              <a:rPr lang="zh-CN" altLang="en-US" dirty="0" smtClean="0"/>
              <a:t>放入</a:t>
            </a:r>
            <a:r>
              <a:rPr lang="en-US" altLang="zh-CN" dirty="0" smtClean="0"/>
              <a:t>5</a:t>
            </a:r>
            <a:r>
              <a:rPr lang="zh-CN" altLang="en-US" dirty="0" smtClean="0"/>
              <a:t>个点</a:t>
            </a:r>
            <a:r>
              <a:rPr lang="en-US" altLang="zh-CN" dirty="0" smtClean="0"/>
              <a:t>, </a:t>
            </a:r>
            <a:r>
              <a:rPr lang="zh-CN" altLang="en-US" dirty="0" smtClean="0"/>
              <a:t>那么一定</a:t>
            </a:r>
            <a:r>
              <a:rPr lang="zh-CN" altLang="en-US" b="1" dirty="0" smtClean="0">
                <a:solidFill>
                  <a:srgbClr val="01559D"/>
                </a:solidFill>
              </a:rPr>
              <a:t>存在两个点</a:t>
            </a:r>
            <a:r>
              <a:rPr lang="zh-CN" altLang="en-US" dirty="0" smtClean="0"/>
              <a:t>的距离小于</a:t>
            </a:r>
            <a:r>
              <a:rPr lang="en-US" altLang="zh-CN" dirty="0" smtClean="0"/>
              <a:t>1</a:t>
            </a:r>
            <a:r>
              <a:rPr lang="zh-CN" altLang="en-US" dirty="0" smtClean="0"/>
              <a:t>厘米</a:t>
            </a:r>
            <a:r>
              <a:rPr lang="en-US" altLang="zh-CN" dirty="0" smtClean="0"/>
              <a:t>.</a:t>
            </a:r>
          </a:p>
          <a:p>
            <a:r>
              <a:rPr lang="zh-CN" altLang="en-US" dirty="0" smtClean="0"/>
              <a:t>解</a:t>
            </a:r>
            <a:r>
              <a:rPr lang="en-US" altLang="zh-CN" dirty="0" smtClean="0"/>
              <a:t>:</a:t>
            </a:r>
            <a:r>
              <a:rPr lang="zh-CN" altLang="en-US" dirty="0" smtClean="0"/>
              <a:t>如图所示将正三角形划分为</a:t>
            </a:r>
            <a:r>
              <a:rPr lang="en-US" altLang="zh-CN" dirty="0" smtClean="0"/>
              <a:t>4</a:t>
            </a:r>
            <a:r>
              <a:rPr lang="zh-CN" altLang="en-US" dirty="0" smtClean="0"/>
              <a:t>个小正三角形</a:t>
            </a:r>
            <a:r>
              <a:rPr lang="en-US" altLang="zh-CN" dirty="0" smtClean="0"/>
              <a:t>, </a:t>
            </a:r>
            <a:r>
              <a:rPr lang="zh-CN" altLang="en-US" dirty="0" smtClean="0"/>
              <a:t>其中每个小正三角形的边长为</a:t>
            </a:r>
            <a:r>
              <a:rPr lang="en-US" altLang="zh-CN" dirty="0" smtClean="0"/>
              <a:t>1</a:t>
            </a:r>
            <a:r>
              <a:rPr lang="zh-CN" altLang="en-US" dirty="0" smtClean="0"/>
              <a:t>厘米</a:t>
            </a:r>
            <a:r>
              <a:rPr lang="en-US" altLang="zh-CN" dirty="0" smtClean="0"/>
              <a:t>. </a:t>
            </a:r>
            <a:r>
              <a:rPr lang="zh-CN" altLang="en-US" dirty="0" smtClean="0"/>
              <a:t>那么该问题变为将</a:t>
            </a:r>
            <a:r>
              <a:rPr lang="en-US" altLang="zh-CN" dirty="0" smtClean="0"/>
              <a:t>5</a:t>
            </a:r>
            <a:r>
              <a:rPr lang="zh-CN" altLang="en-US" dirty="0" smtClean="0"/>
              <a:t>个物体放入</a:t>
            </a:r>
            <a:r>
              <a:rPr lang="en-US" altLang="zh-CN" dirty="0" smtClean="0"/>
              <a:t>4</a:t>
            </a:r>
            <a:r>
              <a:rPr lang="zh-CN" altLang="en-US" dirty="0" smtClean="0"/>
              <a:t>个盒子中</a:t>
            </a:r>
            <a:r>
              <a:rPr lang="en-US" altLang="zh-CN" dirty="0" smtClean="0"/>
              <a:t>, </a:t>
            </a:r>
            <a:r>
              <a:rPr lang="zh-CN" altLang="en-US" dirty="0" smtClean="0"/>
              <a:t>一定有至少一个盒子中至少有两个点</a:t>
            </a:r>
            <a:r>
              <a:rPr lang="en-US" altLang="zh-CN" dirty="0" smtClean="0"/>
              <a:t>.</a:t>
            </a:r>
          </a:p>
        </p:txBody>
      </p:sp>
      <p:sp>
        <p:nvSpPr>
          <p:cNvPr id="2" name="Title 1"/>
          <p:cNvSpPr>
            <a:spLocks noGrp="1"/>
          </p:cNvSpPr>
          <p:nvPr>
            <p:ph type="title"/>
          </p:nvPr>
        </p:nvSpPr>
        <p:spPr/>
        <p:txBody>
          <a:bodyPr/>
          <a:lstStyle/>
          <a:p>
            <a:r>
              <a:rPr lang="zh-CN" altLang="en-US" dirty="0" smtClean="0"/>
              <a:t>鸽</a:t>
            </a:r>
            <a:r>
              <a:rPr lang="zh-CN" altLang="en-US" dirty="0"/>
              <a:t>巢</a:t>
            </a:r>
            <a:r>
              <a:rPr lang="zh-CN" altLang="en-US" dirty="0" smtClean="0"/>
              <a:t>原理的应用</a:t>
            </a:r>
            <a:endParaRPr lang="en-US" dirty="0"/>
          </a:p>
        </p:txBody>
      </p:sp>
      <p:sp>
        <p:nvSpPr>
          <p:cNvPr id="4" name="日期占位符 3"/>
          <p:cNvSpPr>
            <a:spLocks noGrp="1"/>
          </p:cNvSpPr>
          <p:nvPr>
            <p:ph type="dt" sz="half" idx="10"/>
          </p:nvPr>
        </p:nvSpPr>
        <p:spPr/>
        <p:txBody>
          <a:bodyPr/>
          <a:lstStyle/>
          <a:p>
            <a:fld id="{F2A3952D-2B48-45AC-BA70-0EC82B6BE122}"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43</a:t>
            </a:fld>
            <a:endParaRPr lang="zh-CN" altLang="en-US" dirty="0"/>
          </a:p>
        </p:txBody>
      </p:sp>
      <p:pic>
        <p:nvPicPr>
          <p:cNvPr id="7" name="图片 6"/>
          <p:cNvPicPr>
            <a:picLocks noChangeAspect="1"/>
          </p:cNvPicPr>
          <p:nvPr/>
        </p:nvPicPr>
        <p:blipFill>
          <a:blip r:embed="rId2"/>
          <a:stretch>
            <a:fillRect/>
          </a:stretch>
        </p:blipFill>
        <p:spPr>
          <a:xfrm>
            <a:off x="3505200" y="3429000"/>
            <a:ext cx="3352800" cy="2806700"/>
          </a:xfrm>
          <a:prstGeom prst="rect">
            <a:avLst/>
          </a:prstGeom>
        </p:spPr>
      </p:pic>
    </p:spTree>
    <p:extLst>
      <p:ext uri="{BB962C8B-B14F-4D97-AF65-F5344CB8AC3E}">
        <p14:creationId xmlns:p14="http://schemas.microsoft.com/office/powerpoint/2010/main" val="283080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5313" y="1089025"/>
            <a:ext cx="10987087" cy="5121275"/>
          </a:xfrm>
        </p:spPr>
        <p:txBody>
          <a:bodyPr>
            <a:normAutofit lnSpcReduction="10000"/>
          </a:bodyPr>
          <a:lstStyle/>
          <a:p>
            <a:r>
              <a:rPr lang="zh-CN" altLang="en-US" dirty="0" smtClean="0"/>
              <a:t>例</a:t>
            </a:r>
            <a:r>
              <a:rPr lang="en-US" dirty="0" smtClean="0"/>
              <a:t>:</a:t>
            </a:r>
            <a:r>
              <a:rPr lang="zh-CN" altLang="en-US" dirty="0" smtClean="0"/>
              <a:t>某水果店里有苹果</a:t>
            </a:r>
            <a:r>
              <a:rPr lang="en-US" altLang="zh-CN" dirty="0" smtClean="0"/>
              <a:t>, </a:t>
            </a:r>
            <a:r>
              <a:rPr lang="zh-CN" altLang="en-US" dirty="0" smtClean="0"/>
              <a:t>香蕉</a:t>
            </a:r>
            <a:r>
              <a:rPr lang="en-US" altLang="zh-CN" dirty="0" smtClean="0"/>
              <a:t>, </a:t>
            </a:r>
            <a:r>
              <a:rPr lang="zh-CN" altLang="en-US" dirty="0" smtClean="0"/>
              <a:t>葡萄若干</a:t>
            </a:r>
            <a:r>
              <a:rPr lang="en-US" altLang="zh-CN" dirty="0" smtClean="0"/>
              <a:t>. 7</a:t>
            </a:r>
            <a:r>
              <a:rPr lang="zh-CN" altLang="en-US" dirty="0" smtClean="0"/>
              <a:t>位小朋友每人任选两个</a:t>
            </a:r>
            <a:r>
              <a:rPr lang="en-US" altLang="zh-CN" dirty="0" smtClean="0"/>
              <a:t>. </a:t>
            </a:r>
            <a:r>
              <a:rPr lang="zh-CN" altLang="en-US" dirty="0" smtClean="0"/>
              <a:t>那么存在至少</a:t>
            </a:r>
            <a:r>
              <a:rPr lang="en-US" altLang="zh-CN" dirty="0" smtClean="0"/>
              <a:t>2</a:t>
            </a:r>
            <a:r>
              <a:rPr lang="zh-CN" altLang="en-US" dirty="0" smtClean="0"/>
              <a:t>位小朋友选择的水果</a:t>
            </a:r>
            <a:r>
              <a:rPr lang="zh-CN" altLang="en-US" dirty="0"/>
              <a:t>组合</a:t>
            </a:r>
            <a:r>
              <a:rPr lang="zh-CN" altLang="en-US" dirty="0" smtClean="0"/>
              <a:t>相同</a:t>
            </a:r>
            <a:r>
              <a:rPr lang="en-US" altLang="zh-CN" dirty="0" smtClean="0"/>
              <a:t>.</a:t>
            </a:r>
          </a:p>
          <a:p>
            <a:r>
              <a:rPr lang="zh-CN" altLang="en-US" dirty="0" smtClean="0"/>
              <a:t>解</a:t>
            </a:r>
            <a:r>
              <a:rPr lang="en-US" altLang="zh-CN" dirty="0" smtClean="0"/>
              <a:t>:</a:t>
            </a:r>
            <a:r>
              <a:rPr lang="zh-CN" altLang="en-US" dirty="0" smtClean="0"/>
              <a:t>三种水果任选两种共有如下</a:t>
            </a:r>
            <a:r>
              <a:rPr lang="en-US" altLang="zh-CN" dirty="0" smtClean="0"/>
              <a:t>6</a:t>
            </a:r>
            <a:r>
              <a:rPr lang="zh-CN" altLang="en-US" dirty="0" smtClean="0"/>
              <a:t>种不同情况</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63538" indent="-363538">
              <a:buNone/>
            </a:pPr>
            <a:r>
              <a:rPr lang="zh-CN" altLang="en-US" dirty="0" smtClean="0"/>
              <a:t>       每种情况看作一个盒子</a:t>
            </a:r>
            <a:r>
              <a:rPr lang="en-US" altLang="zh-CN" dirty="0" smtClean="0"/>
              <a:t>, 7</a:t>
            </a:r>
            <a:r>
              <a:rPr lang="zh-CN" altLang="en-US" dirty="0" smtClean="0"/>
              <a:t>位小朋友看作物体</a:t>
            </a:r>
            <a:r>
              <a:rPr lang="en-US" altLang="zh-CN" dirty="0" smtClean="0"/>
              <a:t>. </a:t>
            </a:r>
            <a:r>
              <a:rPr lang="zh-CN" altLang="en-US" dirty="0" smtClean="0"/>
              <a:t>那么一定有一个盒子会有至少</a:t>
            </a:r>
            <a:r>
              <a:rPr lang="en-US" altLang="zh-CN" dirty="0" smtClean="0"/>
              <a:t>2</a:t>
            </a:r>
            <a:r>
              <a:rPr lang="zh-CN" altLang="en-US" dirty="0" smtClean="0"/>
              <a:t>个物体</a:t>
            </a:r>
            <a:r>
              <a:rPr lang="en-US" altLang="zh-CN" dirty="0" smtClean="0"/>
              <a:t>.</a:t>
            </a:r>
          </a:p>
        </p:txBody>
      </p:sp>
      <p:sp>
        <p:nvSpPr>
          <p:cNvPr id="2" name="Title 1"/>
          <p:cNvSpPr>
            <a:spLocks noGrp="1"/>
          </p:cNvSpPr>
          <p:nvPr>
            <p:ph type="title"/>
          </p:nvPr>
        </p:nvSpPr>
        <p:spPr/>
        <p:txBody>
          <a:bodyPr/>
          <a:lstStyle/>
          <a:p>
            <a:r>
              <a:rPr lang="zh-CN" altLang="en-US" dirty="0" smtClean="0"/>
              <a:t>鸽</a:t>
            </a:r>
            <a:r>
              <a:rPr lang="zh-CN" altLang="en-US" dirty="0"/>
              <a:t>巢</a:t>
            </a:r>
            <a:r>
              <a:rPr lang="zh-CN" altLang="en-US" dirty="0" smtClean="0"/>
              <a:t>原理的应用</a:t>
            </a:r>
            <a:endParaRPr lang="en-US" dirty="0"/>
          </a:p>
        </p:txBody>
      </p:sp>
      <p:sp>
        <p:nvSpPr>
          <p:cNvPr id="4" name="日期占位符 3"/>
          <p:cNvSpPr>
            <a:spLocks noGrp="1"/>
          </p:cNvSpPr>
          <p:nvPr>
            <p:ph type="dt" sz="half" idx="10"/>
          </p:nvPr>
        </p:nvSpPr>
        <p:spPr/>
        <p:txBody>
          <a:bodyPr/>
          <a:lstStyle/>
          <a:p>
            <a:fld id="{F2A3952D-2B48-45AC-BA70-0EC82B6BE122}"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44</a:t>
            </a:fld>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110244">
            <a:off x="5123324" y="4082266"/>
            <a:ext cx="916946" cy="516812"/>
          </a:xfrm>
          <a:prstGeom prst="rect">
            <a:avLst/>
          </a:prstGeom>
        </p:spPr>
      </p:pic>
      <p:pic>
        <p:nvPicPr>
          <p:cNvPr id="11" name="图片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342686" y="3963678"/>
            <a:ext cx="641448" cy="703615"/>
          </a:xfrm>
          <a:prstGeom prst="rect">
            <a:avLst/>
          </a:prstGeom>
        </p:spPr>
      </p:pic>
      <p:pic>
        <p:nvPicPr>
          <p:cNvPr id="13" name="图片 12"/>
          <p:cNvPicPr>
            <a:picLocks noChangeAspect="1"/>
          </p:cNvPicPr>
          <p:nvPr/>
        </p:nvPicPr>
        <p:blipFill>
          <a:blip r:embed="rId5"/>
          <a:stretch>
            <a:fillRect/>
          </a:stretch>
        </p:blipFill>
        <p:spPr>
          <a:xfrm>
            <a:off x="2788345" y="4037900"/>
            <a:ext cx="629393" cy="629393"/>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101525" y="3902083"/>
            <a:ext cx="652516" cy="715755"/>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110244">
            <a:off x="8732464" y="4131770"/>
            <a:ext cx="916946" cy="516812"/>
          </a:xfrm>
          <a:prstGeom prst="rect">
            <a:avLst/>
          </a:prstGeom>
        </p:spPr>
      </p:pic>
      <p:pic>
        <p:nvPicPr>
          <p:cNvPr id="17" name="图片 16"/>
          <p:cNvPicPr>
            <a:picLocks noChangeAspect="1"/>
          </p:cNvPicPr>
          <p:nvPr/>
        </p:nvPicPr>
        <p:blipFill>
          <a:blip r:embed="rId5"/>
          <a:stretch>
            <a:fillRect/>
          </a:stretch>
        </p:blipFill>
        <p:spPr>
          <a:xfrm>
            <a:off x="8873889" y="2834670"/>
            <a:ext cx="634095" cy="634095"/>
          </a:xfrm>
          <a:prstGeom prst="rect">
            <a:avLst/>
          </a:prstGeom>
        </p:spPr>
      </p:pic>
      <p:pic>
        <p:nvPicPr>
          <p:cNvPr id="18" name="图片 17"/>
          <p:cNvPicPr>
            <a:picLocks noChangeAspect="1"/>
          </p:cNvPicPr>
          <p:nvPr/>
        </p:nvPicPr>
        <p:blipFill>
          <a:blip r:embed="rId5"/>
          <a:stretch>
            <a:fillRect/>
          </a:stretch>
        </p:blipFill>
        <p:spPr>
          <a:xfrm>
            <a:off x="8314858" y="2834670"/>
            <a:ext cx="634095" cy="634095"/>
          </a:xfrm>
          <a:prstGeom prst="rect">
            <a:avLst/>
          </a:prstGeom>
        </p:spPr>
      </p:pic>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110244">
            <a:off x="5281808" y="2857605"/>
            <a:ext cx="916946" cy="516812"/>
          </a:xfrm>
          <a:prstGeom prst="rect">
            <a:avLst/>
          </a:prstGeom>
        </p:spPr>
      </p:pic>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110244">
            <a:off x="6062432" y="2857605"/>
            <a:ext cx="916946" cy="516812"/>
          </a:xfrm>
          <a:prstGeom prst="rect">
            <a:avLst/>
          </a:prstGeom>
        </p:spPr>
      </p:pic>
      <p:sp>
        <p:nvSpPr>
          <p:cNvPr id="23" name="圆角矩形 22"/>
          <p:cNvSpPr/>
          <p:nvPr/>
        </p:nvSpPr>
        <p:spPr>
          <a:xfrm>
            <a:off x="2478681" y="2514600"/>
            <a:ext cx="1792540" cy="1107923"/>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4" name="图片 23"/>
          <p:cNvPicPr>
            <a:picLocks noChangeAspect="1"/>
          </p:cNvPicPr>
          <p:nvPr/>
        </p:nvPicPr>
        <p:blipFill>
          <a:blip r:embed="rId5"/>
          <a:stretch>
            <a:fillRect/>
          </a:stretch>
        </p:blipFill>
        <p:spPr>
          <a:xfrm>
            <a:off x="8200337" y="4073128"/>
            <a:ext cx="634095" cy="634095"/>
          </a:xfrm>
          <a:prstGeom prst="rect">
            <a:avLst/>
          </a:prstGeom>
        </p:spPr>
      </p:pic>
      <p:pic>
        <p:nvPicPr>
          <p:cNvPr id="25" name="图片 24"/>
          <p:cNvPicPr>
            <a:picLocks noChangeAspect="1"/>
          </p:cNvPicPr>
          <p:nvPr/>
        </p:nvPicPr>
        <p:blipFill>
          <a:blip r:embed="rId6"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698630" y="2633066"/>
            <a:ext cx="652516" cy="715755"/>
          </a:xfrm>
          <a:prstGeom prst="rect">
            <a:avLst/>
          </a:prstGeom>
        </p:spPr>
      </p:pic>
      <p:pic>
        <p:nvPicPr>
          <p:cNvPr id="26" name="图片 25"/>
          <p:cNvPicPr>
            <a:picLocks noChangeAspect="1"/>
          </p:cNvPicPr>
          <p:nvPr/>
        </p:nvPicPr>
        <p:blipFill>
          <a:blip r:embed="rId6"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415200" y="2633066"/>
            <a:ext cx="652516" cy="715755"/>
          </a:xfrm>
          <a:prstGeom prst="rect">
            <a:avLst/>
          </a:prstGeom>
        </p:spPr>
      </p:pic>
      <p:sp>
        <p:nvSpPr>
          <p:cNvPr id="27" name="圆角矩形 26"/>
          <p:cNvSpPr/>
          <p:nvPr/>
        </p:nvSpPr>
        <p:spPr>
          <a:xfrm>
            <a:off x="5253818" y="2549879"/>
            <a:ext cx="1792540" cy="1107923"/>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圆角矩形 27"/>
          <p:cNvSpPr/>
          <p:nvPr/>
        </p:nvSpPr>
        <p:spPr>
          <a:xfrm>
            <a:off x="7826982" y="2549879"/>
            <a:ext cx="1792540" cy="1107923"/>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圆角矩形 28"/>
          <p:cNvSpPr/>
          <p:nvPr/>
        </p:nvSpPr>
        <p:spPr>
          <a:xfrm>
            <a:off x="7826982" y="3779530"/>
            <a:ext cx="1792540" cy="1107923"/>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圆角矩形 29"/>
          <p:cNvSpPr/>
          <p:nvPr/>
        </p:nvSpPr>
        <p:spPr>
          <a:xfrm>
            <a:off x="5259459" y="3761523"/>
            <a:ext cx="1792540" cy="1107923"/>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圆角矩形 30"/>
          <p:cNvSpPr/>
          <p:nvPr/>
        </p:nvSpPr>
        <p:spPr>
          <a:xfrm>
            <a:off x="2535116" y="3740989"/>
            <a:ext cx="1792540" cy="1107923"/>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6542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ipe(down)">
                                      <p:cBhvr>
                                        <p:cTn id="10" dur="500"/>
                                        <p:tgtEl>
                                          <p:spTgt spid="3">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par>
                                <p:cTn id="41" presetID="2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par>
                                <p:cTn id="44" presetID="22" presetClass="entr" presetSubtype="4"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par>
                                <p:cTn id="47" presetID="22" presetClass="entr" presetSubtype="4"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29" grpId="0" animBg="1"/>
      <p:bldP spid="30" grpId="0" animBg="1"/>
      <p:bldP spid="3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lnSpcReduction="10000"/>
              </a:bodyPr>
              <a:lstStyle/>
              <a:p>
                <a:pPr algn="just"/>
                <a:r>
                  <a:rPr lang="zh-CN" altLang="en-US" dirty="0" smtClean="0"/>
                  <a:t>例</a:t>
                </a:r>
                <a:r>
                  <a:rPr lang="en-US" dirty="0" smtClean="0"/>
                  <a:t>:</a:t>
                </a:r>
                <a:r>
                  <a:rPr lang="zh-CN" altLang="en-US" dirty="0" smtClean="0"/>
                  <a:t>在</a:t>
                </a:r>
                <a:r>
                  <a:rPr lang="en-US" altLang="zh-CN" dirty="0" smtClean="0"/>
                  <a:t>30</a:t>
                </a:r>
                <a:r>
                  <a:rPr lang="zh-CN" altLang="en-US" dirty="0" smtClean="0"/>
                  <a:t>天的某个月内</a:t>
                </a:r>
                <a:r>
                  <a:rPr lang="en-US" altLang="zh-CN" dirty="0" smtClean="0"/>
                  <a:t>, </a:t>
                </a:r>
                <a:r>
                  <a:rPr lang="zh-CN" altLang="en-US" dirty="0" smtClean="0"/>
                  <a:t>某球队一天至少打一场比赛</a:t>
                </a:r>
                <a:r>
                  <a:rPr lang="en-US" altLang="zh-CN" dirty="0" smtClean="0"/>
                  <a:t>, </a:t>
                </a:r>
                <a:r>
                  <a:rPr lang="zh-CN" altLang="en-US" dirty="0" smtClean="0"/>
                  <a:t>最多打</a:t>
                </a:r>
                <a:r>
                  <a:rPr lang="en-US" altLang="zh-CN" dirty="0" smtClean="0"/>
                  <a:t>45</a:t>
                </a:r>
                <a:r>
                  <a:rPr lang="zh-CN" altLang="en-US" dirty="0" smtClean="0"/>
                  <a:t>场</a:t>
                </a:r>
                <a:r>
                  <a:rPr lang="en-US" altLang="zh-CN" dirty="0" smtClean="0"/>
                  <a:t>. </a:t>
                </a:r>
                <a:r>
                  <a:rPr lang="zh-CN" altLang="en-US" dirty="0" smtClean="0"/>
                  <a:t>证明一定有连续的若干天恰好打了</a:t>
                </a:r>
                <a:r>
                  <a:rPr lang="en-US" altLang="zh-CN" dirty="0" smtClean="0"/>
                  <a:t>14</a:t>
                </a:r>
                <a:r>
                  <a:rPr lang="zh-CN" altLang="en-US" dirty="0" smtClean="0"/>
                  <a:t>场</a:t>
                </a:r>
                <a:r>
                  <a:rPr lang="en-US" altLang="zh-CN" dirty="0" smtClean="0"/>
                  <a:t>.</a:t>
                </a:r>
              </a:p>
              <a:p>
                <a:pPr algn="just"/>
                <a:r>
                  <a:rPr lang="zh-CN" altLang="en-US" dirty="0" smtClean="0"/>
                  <a:t>解</a:t>
                </a:r>
                <a:r>
                  <a:rPr lang="en-US" altLang="zh-CN" dirty="0" smtClean="0"/>
                  <a:t>:</a:t>
                </a:r>
                <a:r>
                  <a:rPr lang="zh-CN" altLang="en-US" dirty="0" smtClean="0"/>
                  <a:t>令</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zh-CN" altLang="en-US" dirty="0" smtClean="0"/>
                  <a:t>表示直到第</a:t>
                </a:r>
                <a14:m>
                  <m:oMath xmlns:m="http://schemas.openxmlformats.org/officeDocument/2006/math">
                    <m:r>
                      <a:rPr lang="en-US" altLang="zh-CN" i="1">
                        <a:latin typeface="Cambria Math" panose="02040503050406030204" pitchFamily="18" charset="0"/>
                      </a:rPr>
                      <m:t>𝑗</m:t>
                    </m:r>
                  </m:oMath>
                </a14:m>
                <a:r>
                  <a:rPr lang="zh-CN" altLang="en-US" dirty="0" smtClean="0"/>
                  <a:t>天共打的场数</a:t>
                </a:r>
                <a:r>
                  <a:rPr lang="en-US" altLang="zh-CN" dirty="0" smtClean="0"/>
                  <a:t>. </a:t>
                </a:r>
                <a:r>
                  <a:rPr lang="zh-CN" altLang="en-US" dirty="0" smtClean="0"/>
                  <a:t>那么</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3</m:t>
                        </m:r>
                      </m:sub>
                    </m:sSub>
                  </m:oMath>
                </a14:m>
                <a:r>
                  <a:rPr lang="en-US" altLang="zh-CN" dirty="0"/>
                  <a:t>, </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30</m:t>
                        </m:r>
                      </m:sub>
                    </m:sSub>
                  </m:oMath>
                </a14:m>
                <a:r>
                  <a:rPr lang="zh-CN" altLang="en-US" dirty="0" smtClean="0"/>
                  <a:t>是一个具有不同正整数的递增序列</a:t>
                </a:r>
                <a:r>
                  <a:rPr lang="en-US" altLang="zh-CN" dirty="0" smtClean="0"/>
                  <a:t>, </a:t>
                </a:r>
                <a:r>
                  <a:rPr lang="zh-CN" altLang="en-US" dirty="0" smtClean="0"/>
                  <a:t>并且</a:t>
                </a:r>
                <a14:m>
                  <m:oMath xmlns:m="http://schemas.openxmlformats.org/officeDocument/2006/math">
                    <m:r>
                      <a:rPr lang="en-US" altLang="zh-CN" b="0" i="0" smtClean="0">
                        <a:latin typeface="Cambria Math" panose="02040503050406030204" pitchFamily="18" charset="0"/>
                      </a:rPr>
                      <m:t>1</m:t>
                    </m:r>
                    <m:r>
                      <a:rPr lang="zh-CN" altLang="en-US"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a:rPr lang="zh-CN" altLang="en-US" i="1" smtClean="0">
                        <a:latin typeface="Cambria Math" panose="02040503050406030204" pitchFamily="18" charset="0"/>
                      </a:rPr>
                      <m:t>≤</m:t>
                    </m:r>
                  </m:oMath>
                </a14:m>
                <a:r>
                  <a:rPr lang="en-US" altLang="zh-CN" dirty="0" smtClean="0"/>
                  <a:t>45. </a:t>
                </a:r>
              </a:p>
              <a:p>
                <a:pPr marL="265113" indent="-265113" algn="just">
                  <a:lnSpc>
                    <a:spcPct val="110000"/>
                  </a:lnSpc>
                  <a:buNone/>
                </a:pPr>
                <a:r>
                  <a:rPr lang="en-US" altLang="zh-CN" dirty="0"/>
                  <a:t>        </a:t>
                </a:r>
                <a:r>
                  <a:rPr lang="zh-CN" altLang="en-US" dirty="0"/>
                  <a:t>另一方面</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1</m:t>
                        </m:r>
                      </m:sub>
                    </m:sSub>
                  </m:oMath>
                </a14:m>
                <a:r>
                  <a:rPr lang="en-US" altLang="zh-CN" dirty="0"/>
                  <a:t>+14,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2</m:t>
                        </m:r>
                      </m:sub>
                    </m:sSub>
                  </m:oMath>
                </a14:m>
                <a:r>
                  <a:rPr lang="en-US" altLang="zh-CN" dirty="0"/>
                  <a:t>+14,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3</m:t>
                        </m:r>
                      </m:sub>
                    </m:sSub>
                  </m:oMath>
                </a14:m>
                <a:r>
                  <a:rPr lang="en-US" altLang="zh-CN" dirty="0"/>
                  <a:t>+14,…,</a:t>
                </a:r>
                <a14:m>
                  <m:oMath xmlns:m="http://schemas.openxmlformats.org/officeDocument/2006/math">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30</m:t>
                        </m:r>
                      </m:sub>
                    </m:sSub>
                  </m:oMath>
                </a14:m>
                <a:r>
                  <a:rPr lang="en-US" altLang="zh-CN" dirty="0"/>
                  <a:t>+14</a:t>
                </a:r>
                <a:r>
                  <a:rPr lang="zh-CN" altLang="en-US" dirty="0"/>
                  <a:t>是一个具有不同正整 数的递增序列</a:t>
                </a:r>
                <a:r>
                  <a:rPr lang="en-US" altLang="zh-CN" dirty="0"/>
                  <a:t>, </a:t>
                </a:r>
                <a:r>
                  <a:rPr lang="zh-CN" altLang="en-US" dirty="0"/>
                  <a:t>并且</a:t>
                </a:r>
                <a14:m>
                  <m:oMath xmlns:m="http://schemas.openxmlformats.org/officeDocument/2006/math">
                    <m:r>
                      <a:rPr lang="en-US" altLang="zh-CN">
                        <a:latin typeface="Cambria Math" panose="02040503050406030204" pitchFamily="18" charset="0"/>
                      </a:rPr>
                      <m:t>15</m:t>
                    </m:r>
                    <m:r>
                      <a:rPr lang="zh-CN" altLang="en-US">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𝑗</m:t>
                        </m:r>
                      </m:sub>
                    </m:sSub>
                    <m:r>
                      <a:rPr lang="en-US" altLang="zh-CN" dirty="0">
                        <a:latin typeface="Cambria Math" panose="02040503050406030204" pitchFamily="18" charset="0"/>
                      </a:rPr>
                      <m:t>+14</m:t>
                    </m:r>
                    <m:r>
                      <a:rPr lang="zh-CN" altLang="en-US">
                        <a:latin typeface="Cambria Math" panose="02040503050406030204" pitchFamily="18" charset="0"/>
                      </a:rPr>
                      <m:t>≤</m:t>
                    </m:r>
                    <m:r>
                      <a:rPr lang="en-US" altLang="zh-CN">
                        <a:latin typeface="Cambria Math" panose="02040503050406030204" pitchFamily="18" charset="0"/>
                      </a:rPr>
                      <m:t>59</m:t>
                    </m:r>
                  </m:oMath>
                </a14:m>
                <a:r>
                  <a:rPr lang="en-US" altLang="zh-CN" dirty="0"/>
                  <a:t>. </a:t>
                </a:r>
              </a:p>
              <a:p>
                <a:pPr marL="265113" indent="-265113" algn="just">
                  <a:buNone/>
                </a:pP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30</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b="0" i="1" smtClean="0">
                        <a:latin typeface="Cambria Math" panose="02040503050406030204" pitchFamily="18" charset="0"/>
                      </a:rPr>
                      <m:t>+14</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+14</m:t>
                    </m:r>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r>
                      <a:rPr lang="en-US" altLang="zh-CN" b="0" i="1" smtClean="0">
                        <a:latin typeface="Cambria Math" panose="02040503050406030204" pitchFamily="18" charset="0"/>
                      </a:rPr>
                      <m:t>+14</m:t>
                    </m:r>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30</m:t>
                        </m:r>
                      </m:sub>
                    </m:sSub>
                    <m:r>
                      <a:rPr lang="en-US" altLang="zh-CN" b="0" i="1" smtClean="0">
                        <a:latin typeface="Cambria Math" panose="02040503050406030204" pitchFamily="18" charset="0"/>
                      </a:rPr>
                      <m:t>+14</m:t>
                    </m:r>
                  </m:oMath>
                </a14:m>
                <a:r>
                  <a:rPr lang="zh-CN" altLang="en-US" dirty="0" smtClean="0"/>
                  <a:t>这个具 有</a:t>
                </a:r>
                <a:r>
                  <a:rPr lang="en-US" altLang="zh-CN" dirty="0" smtClean="0"/>
                  <a:t>60</a:t>
                </a:r>
                <a:r>
                  <a:rPr lang="zh-CN" altLang="en-US" dirty="0" smtClean="0"/>
                  <a:t>个正整数的序列中每个值都小于</a:t>
                </a:r>
                <a:r>
                  <a:rPr lang="en-US" altLang="zh-CN" dirty="0" smtClean="0"/>
                  <a:t>59. </a:t>
                </a:r>
              </a:p>
              <a:p>
                <a:pPr marL="265113" indent="-265113" algn="just">
                  <a:buNone/>
                </a:pPr>
                <a:r>
                  <a:rPr lang="zh-CN" altLang="en-US" dirty="0" smtClean="0"/>
                  <a:t>       根据鸽巢原理</a:t>
                </a:r>
                <a:r>
                  <a:rPr lang="en-US" altLang="zh-CN" dirty="0" smtClean="0"/>
                  <a:t>,</a:t>
                </a:r>
                <a:r>
                  <a:rPr lang="zh-CN" altLang="en-US" dirty="0" smtClean="0"/>
                  <a:t>一定有两个值相同</a:t>
                </a:r>
                <a:r>
                  <a:rPr lang="en-US" altLang="zh-CN" dirty="0" smtClean="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30</m:t>
                        </m:r>
                      </m:sub>
                    </m:sSub>
                  </m:oMath>
                </a14:m>
                <a:r>
                  <a:rPr lang="zh-CN" altLang="en-US" dirty="0" smtClean="0"/>
                  <a:t>中各不相同</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+14</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+14</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r>
                      <a:rPr lang="en-US" altLang="zh-CN" i="1">
                        <a:latin typeface="Cambria Math" panose="02040503050406030204" pitchFamily="18" charset="0"/>
                      </a:rPr>
                      <m:t>+14</m:t>
                    </m:r>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30</m:t>
                        </m:r>
                      </m:sub>
                    </m:sSub>
                    <m:r>
                      <a:rPr lang="en-US" altLang="zh-CN" i="1">
                        <a:latin typeface="Cambria Math" panose="02040503050406030204" pitchFamily="18" charset="0"/>
                      </a:rPr>
                      <m:t>+14</m:t>
                    </m:r>
                  </m:oMath>
                </a14:m>
                <a:r>
                  <a:rPr lang="zh-CN" altLang="en-US" dirty="0" smtClean="0"/>
                  <a:t>也各不相同</a:t>
                </a:r>
                <a:r>
                  <a:rPr lang="en-US" altLang="zh-CN" dirty="0" smtClean="0"/>
                  <a:t>. </a:t>
                </a:r>
                <a:r>
                  <a:rPr lang="zh-CN" altLang="en-US" dirty="0" smtClean="0"/>
                  <a:t>所以存在下标</a:t>
                </a:r>
                <a14:m>
                  <m:oMath xmlns:m="http://schemas.openxmlformats.org/officeDocument/2006/math">
                    <m:r>
                      <a:rPr lang="en-US" altLang="zh-CN" b="0" i="1" smtClean="0">
                        <a:latin typeface="Cambria Math" panose="02040503050406030204" pitchFamily="18" charset="0"/>
                      </a:rPr>
                      <m:t>𝑖</m:t>
                    </m:r>
                  </m:oMath>
                </a14:m>
                <a:r>
                  <a:rPr lang="zh-CN" altLang="en-US" dirty="0" smtClean="0"/>
                  <a:t>和</a:t>
                </a:r>
                <a14:m>
                  <m:oMath xmlns:m="http://schemas.openxmlformats.org/officeDocument/2006/math">
                    <m:r>
                      <a:rPr lang="en-US" altLang="zh-CN" i="1">
                        <a:latin typeface="Cambria Math" panose="02040503050406030204" pitchFamily="18" charset="0"/>
                      </a:rPr>
                      <m:t>𝑗</m:t>
                    </m:r>
                  </m:oMath>
                </a14:m>
                <a:r>
                  <a:rPr lang="zh-CN" altLang="en-US" dirty="0" smtClean="0"/>
                  <a:t>满足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+14</m:t>
                    </m:r>
                  </m:oMath>
                </a14:m>
                <a:r>
                  <a:rPr lang="en-US" altLang="zh-CN" dirty="0" smtClean="0"/>
                  <a:t>. </a:t>
                </a:r>
                <a:r>
                  <a:rPr lang="zh-CN" altLang="en-US" dirty="0" smtClean="0"/>
                  <a:t>也就是说从第</a:t>
                </a:r>
                <a14:m>
                  <m:oMath xmlns:m="http://schemas.openxmlformats.org/officeDocument/2006/math">
                    <m:r>
                      <a:rPr lang="en-US" altLang="zh-CN" i="1">
                        <a:latin typeface="Cambria Math" panose="02040503050406030204" pitchFamily="18" charset="0"/>
                      </a:rPr>
                      <m:t>𝑗</m:t>
                    </m:r>
                    <m:r>
                      <a:rPr lang="en-US" altLang="zh-CN" i="1">
                        <a:latin typeface="Cambria Math" panose="02040503050406030204" pitchFamily="18" charset="0"/>
                      </a:rPr>
                      <m:t> </m:t>
                    </m:r>
                  </m:oMath>
                </a14:m>
                <a:r>
                  <a:rPr lang="en-US" altLang="zh-CN" dirty="0" smtClean="0"/>
                  <a:t>+1</a:t>
                </a:r>
                <a:r>
                  <a:rPr lang="zh-CN" altLang="en-US" dirty="0" smtClean="0"/>
                  <a:t>天到第</a:t>
                </a:r>
                <a14:m>
                  <m:oMath xmlns:m="http://schemas.openxmlformats.org/officeDocument/2006/math">
                    <m:r>
                      <a:rPr lang="en-US" altLang="zh-CN" i="1">
                        <a:latin typeface="Cambria Math" panose="02040503050406030204" pitchFamily="18" charset="0"/>
                      </a:rPr>
                      <m:t>𝑖</m:t>
                    </m:r>
                  </m:oMath>
                </a14:m>
                <a:r>
                  <a:rPr lang="zh-CN" altLang="en-US" dirty="0" smtClean="0"/>
                  <a:t>天打了</a:t>
                </a:r>
                <a:r>
                  <a:rPr lang="en-US" altLang="zh-CN" dirty="0" smtClean="0"/>
                  <a:t>14</a:t>
                </a:r>
                <a:r>
                  <a:rPr lang="zh-CN" altLang="en-US" dirty="0" smtClean="0"/>
                  <a:t>场比赛</a:t>
                </a:r>
                <a:r>
                  <a:rPr lang="en-US" altLang="zh-CN" dirty="0" smtClean="0"/>
                  <a:t>, </a:t>
                </a:r>
                <a:r>
                  <a:rPr lang="zh-CN" altLang="en-US" dirty="0" smtClean="0"/>
                  <a:t>得证</a:t>
                </a:r>
                <a:r>
                  <a:rPr lang="en-US" altLang="zh-CN" dirty="0" smtClean="0"/>
                  <a:t>.</a:t>
                </a:r>
                <a:endParaRPr lang="en-US" altLang="zh-CN"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2143" r="-1110" b="-1190"/>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smtClean="0"/>
              <a:t>鸽</a:t>
            </a:r>
            <a:r>
              <a:rPr lang="zh-CN" altLang="en-US" dirty="0"/>
              <a:t>巢</a:t>
            </a:r>
            <a:r>
              <a:rPr lang="zh-CN" altLang="en-US" dirty="0" smtClean="0"/>
              <a:t>原理的应用</a:t>
            </a:r>
            <a:endParaRPr lang="en-US" dirty="0"/>
          </a:p>
        </p:txBody>
      </p:sp>
      <p:sp>
        <p:nvSpPr>
          <p:cNvPr id="4" name="日期占位符 3"/>
          <p:cNvSpPr>
            <a:spLocks noGrp="1"/>
          </p:cNvSpPr>
          <p:nvPr>
            <p:ph type="dt" sz="half" idx="10"/>
          </p:nvPr>
        </p:nvSpPr>
        <p:spPr/>
        <p:txBody>
          <a:bodyPr/>
          <a:lstStyle/>
          <a:p>
            <a:fld id="{F2A3952D-2B48-45AC-BA70-0EC82B6BE122}"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45</a:t>
            </a:fld>
            <a:endParaRPr lang="zh-CN" altLang="en-US" dirty="0"/>
          </a:p>
        </p:txBody>
      </p:sp>
    </p:spTree>
    <p:extLst>
      <p:ext uri="{BB962C8B-B14F-4D97-AF65-F5344CB8AC3E}">
        <p14:creationId xmlns:p14="http://schemas.microsoft.com/office/powerpoint/2010/main" val="54406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课后作业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r>
                  <a:rPr lang="en-US" altLang="zh-CN" dirty="0" smtClean="0"/>
                  <a:t>1. </a:t>
                </a:r>
                <a:r>
                  <a:rPr lang="zh-CN" altLang="en-US" dirty="0" smtClean="0"/>
                  <a:t>设</a:t>
                </a:r>
                <a:r>
                  <a:rPr lang="en-US" altLang="zh-CN"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smtClean="0"/>
                  <a:t>(</a:t>
                </a:r>
                <a14:m>
                  <m:oMath xmlns:m="http://schemas.openxmlformats.org/officeDocument/2006/math">
                    <m:r>
                      <a:rPr lang="en-US" altLang="zh-CN" i="1">
                        <a:latin typeface="Cambria Math" panose="02040503050406030204" pitchFamily="18" charset="0"/>
                      </a:rPr>
                      <m:t>𝑖</m:t>
                    </m:r>
                  </m:oMath>
                </a14:m>
                <a:r>
                  <a:rPr lang="en-US" altLang="zh-CN" dirty="0" smtClean="0"/>
                  <a:t>=1,2,3,4,5,6,7,8,9)</a:t>
                </a:r>
                <a:r>
                  <a:rPr lang="zh-CN" altLang="en-US" dirty="0" smtClean="0"/>
                  <a:t>是</a:t>
                </a:r>
                <a14:m>
                  <m:oMath xmlns:m="http://schemas.openxmlformats.org/officeDocument/2006/math">
                    <m:r>
                      <a:rPr lang="en-US" altLang="zh-CN" i="1">
                        <a:latin typeface="Cambria Math" panose="02040503050406030204" pitchFamily="18" charset="0"/>
                      </a:rPr>
                      <m:t>𝑥𝑦𝑧</m:t>
                    </m:r>
                  </m:oMath>
                </a14:m>
                <a:r>
                  <a:rPr lang="zh-CN" altLang="en-US" dirty="0" smtClean="0"/>
                  <a:t>空间中一组具有整数坐标的</a:t>
                </a:r>
                <a:r>
                  <a:rPr lang="en-US" altLang="zh-CN" dirty="0" smtClean="0"/>
                  <a:t>9</a:t>
                </a:r>
                <a:r>
                  <a:rPr lang="zh-CN" altLang="en-US" dirty="0" smtClean="0"/>
                  <a:t>个不同的点</a:t>
                </a:r>
                <a:r>
                  <a:rPr lang="en-US" altLang="zh-CN" dirty="0" smtClean="0"/>
                  <a:t>. </a:t>
                </a:r>
                <a:r>
                  <a:rPr lang="zh-CN" altLang="en-US" dirty="0" smtClean="0"/>
                  <a:t>证明</a:t>
                </a:r>
                <a:r>
                  <a:rPr lang="en-US" altLang="zh-CN" dirty="0" smtClean="0"/>
                  <a:t>:</a:t>
                </a:r>
                <a:r>
                  <a:rPr lang="zh-CN" altLang="en-US" dirty="0" smtClean="0"/>
                  <a:t>至少有一对点的连线中点的坐标是整数</a:t>
                </a:r>
                <a:r>
                  <a:rPr lang="en-US" altLang="zh-CN" dirty="0" smtClean="0"/>
                  <a:t>.</a:t>
                </a:r>
              </a:p>
              <a:p>
                <a:pPr algn="just"/>
                <a:r>
                  <a:rPr lang="en-US" altLang="zh-CN" dirty="0" smtClean="0"/>
                  <a:t>2. </a:t>
                </a:r>
                <a:r>
                  <a:rPr lang="zh-CN" altLang="en-US" dirty="0" smtClean="0"/>
                  <a:t>从集合</a:t>
                </a:r>
                <a:r>
                  <a:rPr lang="en-US" altLang="zh-CN" dirty="0" smtClean="0"/>
                  <a:t>{1,2,3,4,5,6}</a:t>
                </a:r>
                <a:r>
                  <a:rPr lang="zh-CN" altLang="en-US" dirty="0" smtClean="0"/>
                  <a:t>中至少选多少个数才能保证其中至少有一对数之和等于</a:t>
                </a:r>
                <a:r>
                  <a:rPr lang="en-US" altLang="zh-CN" dirty="0" smtClean="0"/>
                  <a:t>7.</a:t>
                </a:r>
              </a:p>
              <a:p>
                <a:endParaRPr lang="en-US" altLang="zh-CN" dirty="0"/>
              </a:p>
              <a:p>
                <a:endParaRPr lang="en-US" altLang="zh-CN"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46</a:t>
            </a:fld>
            <a:endParaRPr lang="zh-CN" altLang="en-US" dirty="0"/>
          </a:p>
        </p:txBody>
      </p:sp>
    </p:spTree>
    <p:extLst>
      <p:ext uri="{BB962C8B-B14F-4D97-AF65-F5344CB8AC3E}">
        <p14:creationId xmlns:p14="http://schemas.microsoft.com/office/powerpoint/2010/main" val="14215563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923068"/>
            <a:ext cx="845554" cy="2801333"/>
          </a:xfrm>
          <a:prstGeom prst="rect">
            <a:avLst/>
          </a:prstGeom>
          <a:solidFill>
            <a:srgbClr val="B15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24486" y="1929381"/>
            <a:ext cx="7167514" cy="2803689"/>
          </a:xfrm>
          <a:prstGeom prst="rect">
            <a:avLst/>
          </a:prstGeom>
          <a:solidFill>
            <a:srgbClr val="B15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689599" y="1923068"/>
            <a:ext cx="6584099" cy="2780907"/>
          </a:xfrm>
        </p:spPr>
        <p:txBody>
          <a:bodyPr>
            <a:normAutofit/>
          </a:bodyPr>
          <a:lstStyle/>
          <a:p>
            <a:r>
              <a:rPr lang="zh-CN" altLang="en-US" b="1" dirty="0" smtClean="0">
                <a:solidFill>
                  <a:schemeClr val="bg1"/>
                </a:solidFill>
              </a:rPr>
              <a:t>第</a:t>
            </a:r>
            <a:r>
              <a:rPr lang="en-US" altLang="zh-CN" b="1" dirty="0" smtClean="0">
                <a:solidFill>
                  <a:schemeClr val="bg1"/>
                </a:solidFill>
              </a:rPr>
              <a:t>2.3</a:t>
            </a:r>
            <a:r>
              <a:rPr lang="zh-CN" altLang="en-US" b="1" dirty="0" smtClean="0">
                <a:solidFill>
                  <a:schemeClr val="bg1"/>
                </a:solidFill>
              </a:rPr>
              <a:t>节 排列</a:t>
            </a:r>
            <a:r>
              <a:rPr lang="zh-CN" altLang="en-US" b="1" dirty="0">
                <a:solidFill>
                  <a:schemeClr val="bg1"/>
                </a:solidFill>
              </a:rPr>
              <a:t>与</a:t>
            </a:r>
            <a:r>
              <a:rPr lang="zh-CN" altLang="en-US" b="1" dirty="0" smtClean="0">
                <a:solidFill>
                  <a:schemeClr val="bg1"/>
                </a:solidFill>
              </a:rPr>
              <a:t>组合</a:t>
            </a:r>
            <a:r>
              <a:rPr lang="en-US" altLang="zh-CN" b="1" dirty="0" smtClean="0">
                <a:solidFill>
                  <a:schemeClr val="bg1"/>
                </a:solidFill>
              </a:rPr>
              <a:t/>
            </a:r>
            <a:br>
              <a:rPr lang="en-US" altLang="zh-CN" b="1" dirty="0" smtClean="0">
                <a:solidFill>
                  <a:schemeClr val="bg1"/>
                </a:solidFill>
              </a:rPr>
            </a:br>
            <a:r>
              <a:rPr lang="en-US" altLang="zh-CN" sz="1800" b="1" dirty="0" smtClean="0">
                <a:solidFill>
                  <a:schemeClr val="bg1"/>
                </a:solidFill>
                <a:latin typeface="Times New Roman" panose="02020603050405020304" pitchFamily="18" charset="0"/>
                <a:cs typeface="Times New Roman" panose="02020603050405020304" pitchFamily="18" charset="0"/>
              </a:rPr>
              <a:t>Section 2.3: Permutations and Combinations</a:t>
            </a:r>
            <a:endParaRPr lang="zh-CN" altLang="en-US" sz="1800" b="1" dirty="0">
              <a:solidFill>
                <a:schemeClr val="bg1"/>
              </a:solidFill>
            </a:endParaRPr>
          </a:p>
        </p:txBody>
      </p:sp>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68493" y="1929381"/>
            <a:ext cx="4133055" cy="2803689"/>
          </a:xfrm>
          <a:prstGeom prst="rect">
            <a:avLst/>
          </a:prstGeom>
        </p:spPr>
      </p:pic>
    </p:spTree>
    <p:extLst>
      <p:ext uri="{BB962C8B-B14F-4D97-AF65-F5344CB8AC3E}">
        <p14:creationId xmlns:p14="http://schemas.microsoft.com/office/powerpoint/2010/main" val="34809226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chemeClr val="bg1"/>
            </a:gs>
            <a:gs pos="39000">
              <a:schemeClr val="bg1">
                <a:lumMod val="95000"/>
              </a:schemeClr>
            </a:gs>
            <a:gs pos="0">
              <a:srgbClr val="A85A19"/>
            </a:gs>
            <a:gs pos="100000">
              <a:srgbClr val="A85A19"/>
            </a:gs>
          </a:gsLst>
          <a:lin ang="13500000" scaled="1"/>
          <a:tileRect/>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A85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prstClr val="white"/>
                  </a:solidFill>
                  <a:latin typeface="微软雅黑" pitchFamily="34" charset="-122"/>
                  <a:ea typeface="微软雅黑" pitchFamily="34" charset="-122"/>
                </a:rPr>
                <a:t>知识要点</a:t>
              </a:r>
              <a:endParaRPr lang="zh-CN" altLang="en-US" sz="4267" b="1" dirty="0">
                <a:solidFill>
                  <a:prstClr val="white"/>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667000"/>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chemeClr val="tx1"/>
                  </a:solidFill>
                  <a:latin typeface="微软雅黑" pitchFamily="34" charset="-122"/>
                  <a:ea typeface="微软雅黑" pitchFamily="34" charset="-122"/>
                </a:rPr>
                <a:t>1</a:t>
              </a:r>
              <a:endParaRPr lang="zh-CN" altLang="en-US" sz="2400" b="1" dirty="0">
                <a:solidFill>
                  <a:schemeClr val="tx1"/>
                </a:solidFill>
                <a:latin typeface="微软雅黑" pitchFamily="34" charset="-122"/>
                <a:ea typeface="微软雅黑" pitchFamily="34" charset="-122"/>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defTabSz="1219170"/>
              <a:r>
                <a:rPr lang="zh-CN" altLang="en-US" sz="2667" dirty="0" smtClean="0">
                  <a:latin typeface="微软雅黑" panose="020B0503020204020204" pitchFamily="34" charset="-122"/>
                  <a:ea typeface="微软雅黑" panose="020B0503020204020204" pitchFamily="34" charset="-122"/>
                </a:rPr>
                <a:t>排列</a:t>
              </a:r>
              <a:endParaRPr lang="zh-CN" altLang="en-US" sz="2667" dirty="0">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3531096"/>
            <a:ext cx="5877699" cy="1187188"/>
            <a:chOff x="3203848" y="1307544"/>
            <a:chExt cx="440827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chemeClr val="tx1"/>
                  </a:solidFill>
                  <a:latin typeface="微软雅黑" pitchFamily="34" charset="-122"/>
                  <a:ea typeface="微软雅黑" pitchFamily="34" charset="-122"/>
                </a:rPr>
                <a:t>2</a:t>
              </a:r>
              <a:endParaRPr lang="zh-CN" altLang="en-US" sz="2400" b="1" dirty="0">
                <a:solidFill>
                  <a:schemeClr val="tx1"/>
                </a:solidFill>
                <a:latin typeface="微软雅黑" pitchFamily="34" charset="-122"/>
                <a:ea typeface="微软雅黑" pitchFamily="34" charset="-122"/>
              </a:endParaRPr>
            </a:p>
          </p:txBody>
        </p:sp>
        <p:sp>
          <p:nvSpPr>
            <p:cNvPr id="20" name="TextBox 19"/>
            <p:cNvSpPr txBox="1"/>
            <p:nvPr/>
          </p:nvSpPr>
          <p:spPr>
            <a:xfrm>
              <a:off x="4114800" y="1307544"/>
              <a:ext cx="3497322" cy="684899"/>
            </a:xfrm>
            <a:prstGeom prst="rect">
              <a:avLst/>
            </a:prstGeom>
            <a:noFill/>
          </p:spPr>
          <p:txBody>
            <a:bodyPr wrap="square" rtlCol="0">
              <a:spAutoFit/>
            </a:bodyPr>
            <a:lstStyle/>
            <a:p>
              <a:pPr defTabSz="1219170"/>
              <a:r>
                <a:rPr lang="zh-CN" altLang="en-US" sz="2667" dirty="0">
                  <a:latin typeface="微软雅黑" panose="020B0503020204020204" pitchFamily="34" charset="-122"/>
                  <a:ea typeface="微软雅黑" panose="020B0503020204020204" pitchFamily="34" charset="-122"/>
                </a:rPr>
                <a:t>组合</a:t>
              </a:r>
            </a:p>
            <a:p>
              <a:pPr defTabSz="1219170"/>
              <a:endParaRPr lang="zh-CN" altLang="en-US" sz="2667" dirty="0">
                <a:solidFill>
                  <a:srgbClr val="4F81BD">
                    <a:lumMod val="50000"/>
                  </a:srgbClr>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0821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定义</a:t>
                </a:r>
                <a:r>
                  <a:rPr lang="en-US" dirty="0" smtClean="0"/>
                  <a:t>:</a:t>
                </a:r>
                <a:r>
                  <a:rPr lang="zh-CN" altLang="en-US" dirty="0" smtClean="0"/>
                  <a:t>集合中不同元素的排列</a:t>
                </a:r>
                <a:r>
                  <a:rPr lang="en-US" altLang="zh-CN" dirty="0" smtClean="0"/>
                  <a:t>, </a:t>
                </a:r>
                <a:r>
                  <a:rPr lang="zh-CN" altLang="en-US" dirty="0" smtClean="0"/>
                  <a:t>是对这些元素一种</a:t>
                </a:r>
                <a:r>
                  <a:rPr lang="zh-CN" altLang="en-US" b="1" dirty="0" smtClean="0">
                    <a:solidFill>
                      <a:srgbClr val="01559D"/>
                    </a:solidFill>
                  </a:rPr>
                  <a:t>有序</a:t>
                </a:r>
                <a:r>
                  <a:rPr lang="zh-CN" altLang="en-US" dirty="0" smtClean="0"/>
                  <a:t>的安排</a:t>
                </a:r>
                <a:r>
                  <a:rPr lang="en-US" altLang="zh-CN" dirty="0" smtClean="0"/>
                  <a:t>. </a:t>
                </a:r>
                <a:r>
                  <a:rPr lang="zh-CN" altLang="en-US" dirty="0" smtClean="0"/>
                  <a:t>对一个集合中</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个元素的有序安排称为</a:t>
                </a:r>
                <a14:m>
                  <m:oMath xmlns:m="http://schemas.openxmlformats.org/officeDocument/2006/math">
                    <m:r>
                      <a:rPr lang="en-US" b="1" i="1" dirty="0" smtClean="0">
                        <a:solidFill>
                          <a:srgbClr val="C00000"/>
                        </a:solidFill>
                        <a:latin typeface="Cambria Math" panose="02040503050406030204" pitchFamily="18" charset="0"/>
                      </a:rPr>
                      <m:t>𝒓</m:t>
                    </m:r>
                  </m:oMath>
                </a14:m>
                <a:r>
                  <a:rPr lang="zh-CN" altLang="en-US" b="1" dirty="0" smtClean="0">
                    <a:solidFill>
                      <a:srgbClr val="C00000"/>
                    </a:solidFill>
                  </a:rPr>
                  <a:t>排列</a:t>
                </a:r>
                <a:r>
                  <a:rPr lang="en-US" dirty="0" smtClean="0"/>
                  <a:t>. </a:t>
                </a:r>
                <a:r>
                  <a:rPr lang="zh-CN" altLang="en-US" dirty="0" smtClean="0"/>
                  <a:t>一</a:t>
                </a:r>
                <a:r>
                  <a:rPr lang="zh-CN" altLang="en-US" dirty="0"/>
                  <a:t>个</a:t>
                </a:r>
                <a14:m>
                  <m:oMath xmlns:m="http://schemas.openxmlformats.org/officeDocument/2006/math">
                    <m:r>
                      <a:rPr lang="en-US" altLang="zh-CN" i="1" dirty="0" smtClean="0">
                        <a:latin typeface="Cambria Math" panose="02040503050406030204" pitchFamily="18" charset="0"/>
                      </a:rPr>
                      <m:t>𝑛</m:t>
                    </m:r>
                  </m:oMath>
                </a14:m>
                <a:r>
                  <a:rPr lang="zh-CN" altLang="en-US" dirty="0"/>
                  <a:t>元素的</a:t>
                </a:r>
                <a14:m>
                  <m:oMath xmlns:m="http://schemas.openxmlformats.org/officeDocument/2006/math">
                    <m:r>
                      <a:rPr lang="en-US" altLang="zh-CN" i="1" dirty="0" smtClean="0">
                        <a:latin typeface="Cambria Math" panose="02040503050406030204" pitchFamily="18" charset="0"/>
                      </a:rPr>
                      <m:t>𝑟</m:t>
                    </m:r>
                  </m:oMath>
                </a14:m>
                <a:r>
                  <a:rPr lang="zh-CN" altLang="en-US" dirty="0"/>
                  <a:t>排列记作</a:t>
                </a:r>
                <a14:m>
                  <m:oMath xmlns:m="http://schemas.openxmlformats.org/officeDocument/2006/math">
                    <m:r>
                      <a:rPr lang="en-US" altLang="zh-CN" i="1" dirty="0" smtClean="0">
                        <a:latin typeface="Cambria Math" panose="02040503050406030204" pitchFamily="18" charset="0"/>
                      </a:rPr>
                      <m:t>𝑃</m:t>
                    </m:r>
                  </m:oMath>
                </a14:m>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en-US" altLang="zh-CN" dirty="0" err="1" smtClean="0"/>
                  <a:t>,</a:t>
                </a:r>
                <a14:m>
                  <m:oMath xmlns:m="http://schemas.openxmlformats.org/officeDocument/2006/math">
                    <m:r>
                      <a:rPr lang="en-US" altLang="zh-CN" i="1" dirty="0" smtClean="0">
                        <a:latin typeface="Cambria Math" panose="02040503050406030204" pitchFamily="18" charset="0"/>
                      </a:rPr>
                      <m:t>𝑟</m:t>
                    </m:r>
                  </m:oMath>
                </a14:m>
                <a:r>
                  <a:rPr lang="en-US" altLang="zh-CN" dirty="0" smtClean="0"/>
                  <a:t>).</a:t>
                </a:r>
              </a:p>
              <a:p>
                <a:pPr algn="just"/>
                <a:r>
                  <a:rPr lang="zh-CN" altLang="en-US" dirty="0" smtClean="0"/>
                  <a:t>要点</a:t>
                </a:r>
                <a:r>
                  <a:rPr lang="en-US" altLang="zh-CN" dirty="0" smtClean="0"/>
                  <a:t>:</a:t>
                </a:r>
                <a:r>
                  <a:rPr lang="zh-CN" altLang="en-US" b="1" dirty="0" smtClean="0"/>
                  <a:t>有</a:t>
                </a:r>
                <a:r>
                  <a:rPr lang="zh-CN" altLang="en-US" b="1" dirty="0"/>
                  <a:t>先后</a:t>
                </a:r>
                <a:r>
                  <a:rPr lang="zh-CN" altLang="en-US" b="1" dirty="0" smtClean="0"/>
                  <a:t>顺序</a:t>
                </a:r>
                <a:r>
                  <a:rPr lang="en-US" altLang="zh-CN" dirty="0" smtClean="0"/>
                  <a:t>, </a:t>
                </a:r>
                <a:r>
                  <a:rPr lang="zh-CN" altLang="en-US" dirty="0" smtClean="0"/>
                  <a:t>每个</a:t>
                </a:r>
                <a:r>
                  <a:rPr lang="zh-CN" altLang="en-US" dirty="0"/>
                  <a:t>物体都</a:t>
                </a:r>
                <a:r>
                  <a:rPr lang="zh-CN" altLang="en-US" b="1" dirty="0"/>
                  <a:t>不会重复地被</a:t>
                </a:r>
                <a:r>
                  <a:rPr lang="zh-CN" altLang="en-US" b="1" dirty="0" smtClean="0"/>
                  <a:t>选中</a:t>
                </a:r>
                <a:r>
                  <a:rPr lang="en-US" altLang="zh-CN" dirty="0" smtClean="0"/>
                  <a:t>. </a:t>
                </a:r>
                <a:r>
                  <a:rPr lang="zh-CN" altLang="en-US" dirty="0" smtClean="0"/>
                  <a:t>使用</a:t>
                </a:r>
                <a:r>
                  <a:rPr lang="zh-CN" altLang="en-US" dirty="0"/>
                  <a:t>乘积</a:t>
                </a:r>
                <a:r>
                  <a:rPr lang="zh-CN" altLang="en-US" dirty="0" smtClean="0"/>
                  <a:t>法则能求</a:t>
                </a:r>
                <a:r>
                  <a:rPr lang="zh-CN" altLang="en-US" dirty="0"/>
                  <a:t>出</a:t>
                </a:r>
                <a14:m>
                  <m:oMath xmlns:m="http://schemas.openxmlformats.org/officeDocument/2006/math">
                    <m:r>
                      <a:rPr lang="en-US" altLang="zh-CN" i="1" dirty="0">
                        <a:latin typeface="Cambria Math" panose="02040503050406030204" pitchFamily="18" charset="0"/>
                      </a:rPr>
                      <m:t>𝑃</m:t>
                    </m:r>
                  </m:oMath>
                </a14:m>
                <a:r>
                  <a:rPr lang="en-US" altLang="zh-CN" dirty="0"/>
                  <a:t>(</a:t>
                </a:r>
                <a14:m>
                  <m:oMath xmlns:m="http://schemas.openxmlformats.org/officeDocument/2006/math">
                    <m:r>
                      <a:rPr lang="en-US" altLang="zh-CN" i="1" dirty="0">
                        <a:latin typeface="Cambria Math" panose="02040503050406030204" pitchFamily="18" charset="0"/>
                      </a:rPr>
                      <m:t>𝑛</m:t>
                    </m:r>
                  </m:oMath>
                </a14:m>
                <a:r>
                  <a:rPr lang="en-US" altLang="zh-CN" dirty="0" err="1"/>
                  <a:t>,</a:t>
                </a:r>
                <a14:m>
                  <m:oMath xmlns:m="http://schemas.openxmlformats.org/officeDocument/2006/math">
                    <m:r>
                      <a:rPr lang="en-US" altLang="zh-CN" i="1" dirty="0">
                        <a:latin typeface="Cambria Math" panose="02040503050406030204" pitchFamily="18" charset="0"/>
                      </a:rPr>
                      <m:t>𝑟</m:t>
                    </m:r>
                  </m:oMath>
                </a14:m>
                <a:r>
                  <a:rPr lang="en-US" altLang="zh-CN" dirty="0" smtClean="0"/>
                  <a:t>).</a:t>
                </a:r>
                <a:endParaRPr lang="zh-CN" altLang="en-US" dirty="0"/>
              </a:p>
              <a:p>
                <a:pPr algn="just"/>
                <a:r>
                  <a:rPr lang="zh-CN" altLang="en-US" dirty="0" smtClean="0"/>
                  <a:t>例</a:t>
                </a:r>
                <a:r>
                  <a:rPr lang="en-US" altLang="zh-CN" dirty="0" smtClean="0"/>
                  <a:t>:</a:t>
                </a:r>
                <a:r>
                  <a:rPr lang="zh-CN" altLang="en-US" dirty="0" smtClean="0"/>
                  <a:t>令</a:t>
                </a:r>
                <a14:m>
                  <m:oMath xmlns:m="http://schemas.openxmlformats.org/officeDocument/2006/math">
                    <m:r>
                      <a:rPr lang="en-US" i="1" dirty="0" smtClean="0">
                        <a:latin typeface="Cambria Math" panose="02040503050406030204" pitchFamily="18" charset="0"/>
                      </a:rPr>
                      <m:t>𝑆</m:t>
                    </m:r>
                  </m:oMath>
                </a14:m>
                <a:r>
                  <a:rPr lang="en-US" dirty="0" smtClean="0"/>
                  <a:t> = {1,2,3}</a:t>
                </a:r>
                <a:r>
                  <a:rPr lang="en-US" altLang="zh-CN" dirty="0" smtClean="0"/>
                  <a:t>, </a:t>
                </a:r>
                <a:r>
                  <a:rPr lang="en-US" dirty="0" smtClean="0"/>
                  <a:t>3,1,2</a:t>
                </a:r>
                <a:r>
                  <a:rPr lang="zh-CN" altLang="en-US" dirty="0" smtClean="0"/>
                  <a:t>是</a:t>
                </a:r>
                <a14:m>
                  <m:oMath xmlns:m="http://schemas.openxmlformats.org/officeDocument/2006/math">
                    <m:r>
                      <a:rPr lang="en-US" altLang="zh-CN" i="1" dirty="0" smtClean="0">
                        <a:latin typeface="Cambria Math" panose="02040503050406030204" pitchFamily="18" charset="0"/>
                      </a:rPr>
                      <m:t>𝑆</m:t>
                    </m:r>
                  </m:oMath>
                </a14:m>
                <a:r>
                  <a:rPr lang="zh-CN" altLang="en-US" dirty="0" smtClean="0"/>
                  <a:t>的一个</a:t>
                </a:r>
                <a:r>
                  <a:rPr lang="en-US" altLang="zh-CN" dirty="0" smtClean="0"/>
                  <a:t>3</a:t>
                </a:r>
                <a:r>
                  <a:rPr lang="zh-CN" altLang="en-US" dirty="0" smtClean="0"/>
                  <a:t>排列</a:t>
                </a:r>
                <a:r>
                  <a:rPr lang="en-US" altLang="zh-CN" dirty="0" smtClean="0"/>
                  <a:t>; </a:t>
                </a:r>
                <a:r>
                  <a:rPr lang="en-US" dirty="0" smtClean="0"/>
                  <a:t>3,2</a:t>
                </a:r>
                <a:r>
                  <a:rPr lang="zh-CN" altLang="en-US" dirty="0" smtClean="0"/>
                  <a:t>是</a:t>
                </a:r>
                <a14:m>
                  <m:oMath xmlns:m="http://schemas.openxmlformats.org/officeDocument/2006/math">
                    <m:r>
                      <a:rPr lang="en-US" altLang="zh-CN" i="1" dirty="0" smtClean="0">
                        <a:latin typeface="Cambria Math" panose="02040503050406030204" pitchFamily="18" charset="0"/>
                      </a:rPr>
                      <m:t>𝑆</m:t>
                    </m:r>
                  </m:oMath>
                </a14:m>
                <a:r>
                  <a:rPr lang="zh-CN" altLang="en-US" dirty="0" smtClean="0"/>
                  <a:t>的一个</a:t>
                </a:r>
                <a:r>
                  <a:rPr lang="en-US" altLang="zh-CN" dirty="0" smtClean="0"/>
                  <a:t>2</a:t>
                </a:r>
                <a:r>
                  <a:rPr lang="zh-CN" altLang="en-US" dirty="0" smtClean="0"/>
                  <a:t>排列</a:t>
                </a:r>
                <a:r>
                  <a:rPr lang="en-US" dirty="0" smtClean="0"/>
                  <a:t>. </a:t>
                </a:r>
                <a14:m>
                  <m:oMath xmlns:m="http://schemas.openxmlformats.org/officeDocument/2006/math">
                    <m:r>
                      <a:rPr lang="en-US" altLang="zh-CN" i="1" dirty="0" smtClean="0">
                        <a:latin typeface="Cambria Math" panose="02040503050406030204" pitchFamily="18" charset="0"/>
                      </a:rPr>
                      <m:t>𝑆</m:t>
                    </m:r>
                  </m:oMath>
                </a14:m>
                <a:r>
                  <a:rPr lang="zh-CN" altLang="en-US" dirty="0" smtClean="0"/>
                  <a:t>的所有</a:t>
                </a:r>
                <a:r>
                  <a:rPr lang="en-US" altLang="zh-CN" dirty="0" smtClean="0"/>
                  <a:t>2</a:t>
                </a:r>
                <a:r>
                  <a:rPr lang="zh-CN" altLang="en-US" dirty="0" smtClean="0"/>
                  <a:t>排列有</a:t>
                </a:r>
                <a:r>
                  <a:rPr lang="en-US" altLang="zh-CN" dirty="0" smtClean="0"/>
                  <a:t>:</a:t>
                </a:r>
                <a:r>
                  <a:rPr lang="en-US" dirty="0" smtClean="0"/>
                  <a:t>1,2; 1,3; 2,1; 2,3; 3,1; 3,2. </a:t>
                </a:r>
                <a:r>
                  <a:rPr lang="zh-CN" altLang="en-US" dirty="0" smtClean="0"/>
                  <a:t>因此</a:t>
                </a:r>
                <a14:m>
                  <m:oMath xmlns:m="http://schemas.openxmlformats.org/officeDocument/2006/math">
                    <m:r>
                      <a:rPr lang="en-US" i="1" dirty="0" smtClean="0">
                        <a:latin typeface="Cambria Math" panose="02040503050406030204" pitchFamily="18" charset="0"/>
                      </a:rPr>
                      <m:t>𝑃</m:t>
                    </m:r>
                  </m:oMath>
                </a14:m>
                <a:r>
                  <a:rPr lang="en-US" dirty="0" smtClean="0"/>
                  <a:t>(3,2) </a:t>
                </a:r>
                <a:r>
                  <a:rPr lang="en-US" altLang="zh-CN" dirty="0" smtClean="0"/>
                  <a:t>=</a:t>
                </a:r>
                <a:r>
                  <a:rPr lang="en-US" dirty="0" smtClean="0"/>
                  <a:t> 6.</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225692B8-2062-4C45-A39C-705E432795A3}"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644086"/>
            <a:ext cx="11277599" cy="1403914"/>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基本的计数原则</a:t>
            </a:r>
            <a:r>
              <a:rPr lang="en-US" altLang="zh-CN" dirty="0" smtClean="0"/>
              <a:t>:</a:t>
            </a:r>
            <a:r>
              <a:rPr lang="zh-CN" altLang="en-US" dirty="0" smtClean="0"/>
              <a:t>乘积法则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当一个过程由独立的任务组成时</a:t>
                </a:r>
                <a:r>
                  <a:rPr lang="en-US" altLang="zh-CN" dirty="0" smtClean="0"/>
                  <a:t>, </a:t>
                </a:r>
                <a:r>
                  <a:rPr lang="zh-CN" altLang="en-US" dirty="0" smtClean="0"/>
                  <a:t>可以使用乘积法则</a:t>
                </a:r>
                <a:r>
                  <a:rPr lang="en-US" altLang="zh-CN" dirty="0" smtClean="0"/>
                  <a:t>.</a:t>
                </a:r>
              </a:p>
              <a:p>
                <a:pPr algn="just"/>
                <a:r>
                  <a:rPr lang="zh-CN" altLang="en-US" b="1" dirty="0" smtClean="0">
                    <a:solidFill>
                      <a:srgbClr val="C00000"/>
                    </a:solidFill>
                  </a:rPr>
                  <a:t>乘积法则</a:t>
                </a:r>
                <a:r>
                  <a:rPr lang="en-US" altLang="zh-CN" dirty="0" smtClean="0"/>
                  <a:t>:</a:t>
                </a:r>
                <a:r>
                  <a:rPr lang="zh-CN" altLang="en-US" dirty="0" smtClean="0"/>
                  <a:t>假定一个过程可以被分解成两个任务</a:t>
                </a:r>
                <a:r>
                  <a:rPr lang="en-US" altLang="zh-CN" dirty="0" smtClean="0"/>
                  <a:t>. </a:t>
                </a:r>
                <a:r>
                  <a:rPr lang="zh-CN" altLang="en-US" dirty="0" smtClean="0"/>
                  <a:t>如果完成第一个任务有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oMath>
                </a14:m>
                <a:r>
                  <a:rPr lang="zh-CN" altLang="en-US" dirty="0" smtClean="0"/>
                  <a:t>种方式</a:t>
                </a:r>
                <a:r>
                  <a:rPr lang="en-US" altLang="zh-CN" dirty="0" smtClean="0"/>
                  <a:t>, </a:t>
                </a:r>
                <a:r>
                  <a:rPr lang="zh-CN" altLang="en-US" dirty="0" smtClean="0"/>
                  <a:t>在第一个任务完成之后有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oMath>
                </a14:m>
                <a:r>
                  <a:rPr lang="zh-CN" altLang="en-US" dirty="0" smtClean="0"/>
                  <a:t>种方式完成第二个任务</a:t>
                </a:r>
                <a:r>
                  <a:rPr lang="en-US" altLang="zh-CN" dirty="0" smtClean="0"/>
                  <a:t>(</a:t>
                </a:r>
                <a:r>
                  <a:rPr lang="zh-CN" altLang="en-US" b="1" dirty="0" smtClean="0"/>
                  <a:t>两个任务彼此独立</a:t>
                </a:r>
                <a:r>
                  <a:rPr lang="en-US" altLang="zh-CN" dirty="0" smtClean="0"/>
                  <a:t>), </a:t>
                </a:r>
                <a:r>
                  <a:rPr lang="zh-CN" altLang="en-US" dirty="0" smtClean="0"/>
                  <a:t>那么完成这个过程有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oMath>
                </a14:m>
                <a:r>
                  <a:rPr lang="zh-CN" altLang="en-US" dirty="0" smtClean="0"/>
                  <a:t>种方式</a:t>
                </a:r>
                <a:r>
                  <a:rPr lang="en-US" dirty="0" smtClean="0"/>
                  <a:t>.</a:t>
                </a:r>
              </a:p>
              <a:p>
                <a:r>
                  <a:rPr lang="zh-CN" altLang="en-US" dirty="0" smtClean="0"/>
                  <a:t>适用于</a:t>
                </a:r>
                <a:r>
                  <a:rPr lang="zh-CN" altLang="en-US" b="1" dirty="0" smtClean="0"/>
                  <a:t>分步选取</a:t>
                </a:r>
                <a:r>
                  <a:rPr lang="zh-CN" altLang="en-US" b="1" dirty="0"/>
                  <a:t>计数</a:t>
                </a:r>
                <a:r>
                  <a:rPr lang="zh-CN" altLang="en-US" b="1" dirty="0" smtClean="0"/>
                  <a:t>问题</a:t>
                </a:r>
                <a:r>
                  <a:rPr lang="en-US" altLang="zh-CN" dirty="0" smtClean="0"/>
                  <a:t>.</a:t>
                </a:r>
              </a:p>
              <a:p>
                <a:r>
                  <a:rPr lang="zh-CN" altLang="en-US" dirty="0" smtClean="0"/>
                  <a:t>条件</a:t>
                </a:r>
                <a:r>
                  <a:rPr lang="en-US" altLang="zh-CN" dirty="0" smtClean="0"/>
                  <a:t>:</a:t>
                </a:r>
                <a:r>
                  <a:rPr lang="zh-CN" altLang="en-US" dirty="0" smtClean="0"/>
                  <a:t>无论第一个任务采用何种方式产生</a:t>
                </a:r>
                <a:r>
                  <a:rPr lang="en-US" altLang="zh-CN" dirty="0" smtClean="0"/>
                  <a:t>, </a:t>
                </a:r>
                <a:r>
                  <a:rPr lang="zh-CN" altLang="en-US" dirty="0" smtClean="0"/>
                  <a:t>都不影响第二个任务</a:t>
                </a:r>
                <a:r>
                  <a:rPr lang="en-US" altLang="zh-CN" dirty="0" smtClean="0"/>
                  <a:t>.</a:t>
                </a:r>
              </a:p>
              <a:p>
                <a:pPr algn="just"/>
                <a:r>
                  <a:rPr lang="zh-CN" altLang="en-US" dirty="0" smtClean="0"/>
                  <a:t>把一个事件的产生方式分解为若干独立步骤</a:t>
                </a:r>
                <a:r>
                  <a:rPr lang="en-US" altLang="zh-CN" dirty="0" smtClean="0"/>
                  <a:t>, </a:t>
                </a:r>
                <a:r>
                  <a:rPr lang="zh-CN" altLang="en-US" dirty="0" smtClean="0"/>
                  <a:t>对每个步骤进行计数</a:t>
                </a:r>
                <a:r>
                  <a:rPr lang="en-US" altLang="zh-CN" dirty="0" smtClean="0"/>
                  <a:t>, </a:t>
                </a:r>
                <a:r>
                  <a:rPr lang="zh-CN" altLang="en-US" dirty="0" smtClean="0"/>
                  <a:t>然后使用乘积法则</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1D64912-14C9-4248-9C8F-BE44994C6A2F}"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946714"/>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定理</a:t>
                </a:r>
                <a:r>
                  <a:rPr lang="en-US" altLang="zh-CN" dirty="0" smtClean="0"/>
                  <a:t>:</a:t>
                </a:r>
                <a:r>
                  <a:rPr lang="zh-CN" altLang="en-US" dirty="0" smtClean="0"/>
                  <a:t>具有</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个不同元素的集合的</a:t>
                </a:r>
                <a14:m>
                  <m:oMath xmlns:m="http://schemas.openxmlformats.org/officeDocument/2006/math">
                    <m:r>
                      <a:rPr lang="en-US" altLang="zh-CN" i="1" dirty="0" smtClean="0">
                        <a:latin typeface="Cambria Math" panose="02040503050406030204" pitchFamily="18" charset="0"/>
                      </a:rPr>
                      <m:t>𝑟</m:t>
                    </m:r>
                  </m:oMath>
                </a14:m>
                <a:r>
                  <a:rPr lang="zh-CN" altLang="en-US" dirty="0" smtClean="0"/>
                  <a:t>排列数是</a:t>
                </a:r>
                <a14:m>
                  <m:oMath xmlns:m="http://schemas.openxmlformats.org/officeDocument/2006/math">
                    <m:r>
                      <a:rPr lang="en-US" altLang="zh-CN" i="1" dirty="0" smtClean="0">
                        <a:latin typeface="Cambria Math" panose="02040503050406030204" pitchFamily="18" charset="0"/>
                      </a:rPr>
                      <m:t>𝑃</m:t>
                    </m:r>
                  </m:oMath>
                </a14:m>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14:m>
                  <m:oMath xmlns:m="http://schemas.openxmlformats.org/officeDocument/2006/math">
                    <m:r>
                      <a:rPr lang="en-US" altLang="zh-CN" i="1" dirty="0" smtClean="0">
                        <a:latin typeface="Cambria Math" panose="02040503050406030204" pitchFamily="18" charset="0"/>
                      </a:rPr>
                      <m:t>𝑟</m:t>
                    </m:r>
                  </m:oMath>
                </a14:m>
                <a:r>
                  <a:rPr lang="en-US" altLang="zh-CN" dirty="0"/>
                  <a:t>) = </a:t>
                </a:r>
                <a14:m>
                  <m:oMath xmlns:m="http://schemas.openxmlformats.org/officeDocument/2006/math">
                    <m:r>
                      <a:rPr lang="en-US" altLang="zh-CN" i="1" dirty="0" smtClean="0">
                        <a:latin typeface="Cambria Math" panose="02040503050406030204" pitchFamily="18" charset="0"/>
                      </a:rPr>
                      <m:t>𝑛</m:t>
                    </m:r>
                  </m:oMath>
                </a14:m>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en-US" altLang="zh-CN" dirty="0" smtClean="0"/>
                  <a:t>−1</a:t>
                </a:r>
                <a:r>
                  <a:rPr lang="en-US" altLang="zh-CN" dirty="0"/>
                  <a:t>)(</a:t>
                </a:r>
                <a14:m>
                  <m:oMath xmlns:m="http://schemas.openxmlformats.org/officeDocument/2006/math">
                    <m:r>
                      <a:rPr lang="en-US" altLang="zh-CN" i="1" dirty="0" smtClean="0">
                        <a:latin typeface="Cambria Math" panose="02040503050406030204" pitchFamily="18" charset="0"/>
                      </a:rPr>
                      <m:t>𝑛</m:t>
                    </m:r>
                  </m:oMath>
                </a14:m>
                <a:r>
                  <a:rPr lang="en-US" altLang="zh-CN" dirty="0" smtClean="0"/>
                  <a:t>−2</a:t>
                </a:r>
                <a:r>
                  <a:rPr lang="en-US" altLang="zh-CN" dirty="0"/>
                  <a:t>) ∙∙∙  (</a:t>
                </a:r>
                <a14:m>
                  <m:oMath xmlns:m="http://schemas.openxmlformats.org/officeDocument/2006/math">
                    <m:r>
                      <a:rPr lang="en-US" altLang="zh-CN" i="1" dirty="0" smtClean="0">
                        <a:latin typeface="Cambria Math" panose="02040503050406030204" pitchFamily="18" charset="0"/>
                      </a:rPr>
                      <m:t>𝑛</m:t>
                    </m:r>
                  </m:oMath>
                </a14:m>
                <a:r>
                  <a:rPr lang="en-US" altLang="zh-CN" dirty="0" smtClean="0"/>
                  <a:t>−</a:t>
                </a:r>
                <a14:m>
                  <m:oMath xmlns:m="http://schemas.openxmlformats.org/officeDocument/2006/math">
                    <m:r>
                      <a:rPr lang="en-US" altLang="zh-CN" i="1" dirty="0" smtClean="0">
                        <a:latin typeface="Cambria Math" panose="02040503050406030204" pitchFamily="18" charset="0"/>
                      </a:rPr>
                      <m:t>𝑟</m:t>
                    </m:r>
                  </m:oMath>
                </a14:m>
                <a:r>
                  <a:rPr lang="en-US" altLang="zh-CN" dirty="0" smtClean="0"/>
                  <a:t>+1), </a:t>
                </a:r>
                <a:r>
                  <a:rPr lang="zh-CN" altLang="en-US" dirty="0" smtClean="0"/>
                  <a:t>其中</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zh-CN" altLang="en-US" dirty="0" smtClean="0"/>
                  <a:t>都是正整数</a:t>
                </a:r>
                <a:r>
                  <a:rPr lang="en-US" altLang="zh-CN" dirty="0" smtClean="0"/>
                  <a:t>, </a:t>
                </a:r>
                <a:r>
                  <a:rPr lang="zh-CN" altLang="en-US" dirty="0" smtClean="0"/>
                  <a:t>且</a:t>
                </a:r>
                <a:r>
                  <a:rPr lang="en-US" dirty="0" smtClean="0"/>
                  <a:t>1≤</a:t>
                </a:r>
                <a14:m>
                  <m:oMath xmlns:m="http://schemas.openxmlformats.org/officeDocument/2006/math">
                    <m:r>
                      <a:rPr lang="en-US" i="1" dirty="0" smtClean="0">
                        <a:latin typeface="Cambria Math" panose="02040503050406030204" pitchFamily="18" charset="0"/>
                      </a:rPr>
                      <m:t>𝑟</m:t>
                    </m:r>
                  </m:oMath>
                </a14:m>
                <a:r>
                  <a:rPr lang="en-US" dirty="0" smtClean="0"/>
                  <a:t>≤</a:t>
                </a:r>
                <a14:m>
                  <m:oMath xmlns:m="http://schemas.openxmlformats.org/officeDocument/2006/math">
                    <m:r>
                      <a:rPr lang="en-US" i="1" dirty="0" smtClean="0">
                        <a:latin typeface="Cambria Math" panose="02040503050406030204" pitchFamily="18" charset="0"/>
                      </a:rPr>
                      <m:t>𝑛</m:t>
                    </m:r>
                  </m:oMath>
                </a14:m>
                <a:r>
                  <a:rPr lang="en-US" dirty="0" smtClean="0"/>
                  <a:t>.</a:t>
                </a:r>
              </a:p>
              <a:p>
                <a:r>
                  <a:rPr lang="zh-CN" altLang="en-US" dirty="0" smtClean="0"/>
                  <a:t>证</a:t>
                </a:r>
                <a:r>
                  <a:rPr lang="en-US" altLang="zh-CN" dirty="0" smtClean="0"/>
                  <a:t>:</a:t>
                </a:r>
                <a:r>
                  <a:rPr lang="zh-CN" altLang="en-US" dirty="0" smtClean="0"/>
                  <a:t>这个排列的第一个元素可以有</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种方法</a:t>
                </a:r>
                <a:r>
                  <a:rPr lang="en-US" altLang="zh-CN" dirty="0" smtClean="0"/>
                  <a:t>, </a:t>
                </a:r>
                <a:r>
                  <a:rPr lang="zh-CN" altLang="en-US" dirty="0" smtClean="0"/>
                  <a:t>因为集合中有</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个元素</a:t>
                </a:r>
                <a:r>
                  <a:rPr lang="en-US" altLang="zh-CN" dirty="0" smtClean="0"/>
                  <a:t>. </a:t>
                </a:r>
                <a:r>
                  <a:rPr lang="zh-CN" altLang="en-US" dirty="0" smtClean="0"/>
                  <a:t>排列的第二个元素可以有</a:t>
                </a:r>
                <a14:m>
                  <m:oMath xmlns:m="http://schemas.openxmlformats.org/officeDocument/2006/math">
                    <m:r>
                      <a:rPr lang="en-US" altLang="zh-CN" i="1" dirty="0" smtClean="0">
                        <a:latin typeface="Cambria Math" panose="02040503050406030204" pitchFamily="18" charset="0"/>
                      </a:rPr>
                      <m:t>𝑛</m:t>
                    </m:r>
                  </m:oMath>
                </a14:m>
                <a:r>
                  <a:rPr lang="en-US" altLang="zh-CN" dirty="0" smtClean="0"/>
                  <a:t>-1</a:t>
                </a:r>
                <a:r>
                  <a:rPr lang="zh-CN" altLang="en-US" dirty="0" smtClean="0"/>
                  <a:t>种方法</a:t>
                </a:r>
                <a:r>
                  <a:rPr lang="en-US" altLang="zh-CN" dirty="0" smtClean="0"/>
                  <a:t>, </a:t>
                </a:r>
                <a:r>
                  <a:rPr lang="zh-CN" altLang="en-US" dirty="0" smtClean="0"/>
                  <a:t>因为集合中在第一次选择以后还剩下</a:t>
                </a:r>
                <a14:m>
                  <m:oMath xmlns:m="http://schemas.openxmlformats.org/officeDocument/2006/math">
                    <m:r>
                      <a:rPr lang="en-US" altLang="zh-CN" i="1" dirty="0" smtClean="0">
                        <a:latin typeface="Cambria Math" panose="02040503050406030204" pitchFamily="18" charset="0"/>
                      </a:rPr>
                      <m:t>𝑛</m:t>
                    </m:r>
                  </m:oMath>
                </a14:m>
                <a:r>
                  <a:rPr lang="en-US" altLang="zh-CN" dirty="0" smtClean="0"/>
                  <a:t>-1</a:t>
                </a:r>
                <a:r>
                  <a:rPr lang="zh-CN" altLang="en-US" dirty="0" smtClean="0"/>
                  <a:t>个元素</a:t>
                </a:r>
                <a:r>
                  <a:rPr lang="en-US" altLang="zh-CN" dirty="0" smtClean="0"/>
                  <a:t>. </a:t>
                </a:r>
                <a:r>
                  <a:rPr lang="zh-CN" altLang="en-US" dirty="0" smtClean="0"/>
                  <a:t>以此类推</a:t>
                </a:r>
                <a:r>
                  <a:rPr lang="en-US" altLang="zh-CN" dirty="0" smtClean="0"/>
                  <a:t>, </a:t>
                </a:r>
                <a:r>
                  <a:rPr lang="zh-CN" altLang="en-US" dirty="0" smtClean="0"/>
                  <a:t>直到选择第</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个元素时有</a:t>
                </a:r>
                <a:r>
                  <a:rPr lang="en-US" dirty="0" smtClean="0"/>
                  <a:t>(</a:t>
                </a:r>
                <a14:m>
                  <m:oMath xmlns:m="http://schemas.openxmlformats.org/officeDocument/2006/math">
                    <m:r>
                      <a:rPr lang="en-US" i="1" dirty="0" smtClean="0">
                        <a:latin typeface="Cambria Math" panose="02040503050406030204" pitchFamily="18" charset="0"/>
                      </a:rPr>
                      <m:t>𝑛</m:t>
                    </m:r>
                  </m:oMath>
                </a14:m>
                <a:r>
                  <a:rPr lang="en-US" dirty="0" smtClean="0"/>
                  <a:t> − ( </a:t>
                </a:r>
                <a14:m>
                  <m:oMath xmlns:m="http://schemas.openxmlformats.org/officeDocument/2006/math">
                    <m:r>
                      <a:rPr lang="en-US" i="1" dirty="0" smtClean="0">
                        <a:latin typeface="Cambria Math" panose="02040503050406030204" pitchFamily="18" charset="0"/>
                      </a:rPr>
                      <m:t>𝑟</m:t>
                    </m:r>
                  </m:oMath>
                </a14:m>
                <a:r>
                  <a:rPr lang="en-US" dirty="0" smtClean="0"/>
                  <a:t> − 1))</a:t>
                </a:r>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en-US" altLang="zh-CN" dirty="0" smtClean="0"/>
                  <a:t>-</a:t>
                </a:r>
                <a14:m>
                  <m:oMath xmlns:m="http://schemas.openxmlformats.org/officeDocument/2006/math">
                    <m:r>
                      <a:rPr lang="en-US" altLang="zh-CN" i="1" dirty="0" smtClean="0">
                        <a:latin typeface="Cambria Math" panose="02040503050406030204" pitchFamily="18" charset="0"/>
                      </a:rPr>
                      <m:t>𝑟</m:t>
                    </m:r>
                  </m:oMath>
                </a14:m>
                <a:r>
                  <a:rPr lang="en-US" altLang="zh-CN" dirty="0" smtClean="0"/>
                  <a:t>+1</a:t>
                </a:r>
                <a:r>
                  <a:rPr lang="zh-CN" altLang="en-US" dirty="0" smtClean="0"/>
                  <a:t>种方法</a:t>
                </a:r>
                <a:r>
                  <a:rPr lang="en-US" altLang="zh-CN" dirty="0" smtClean="0"/>
                  <a:t>. </a:t>
                </a:r>
                <a:r>
                  <a:rPr lang="zh-CN" altLang="en-US" dirty="0" smtClean="0"/>
                  <a:t>根据乘法法则</a:t>
                </a:r>
                <a:r>
                  <a:rPr lang="en-US" altLang="zh-CN" dirty="0" smtClean="0"/>
                  <a:t>, </a:t>
                </a:r>
                <a:r>
                  <a:rPr lang="zh-CN" altLang="en-US" dirty="0" smtClean="0"/>
                  <a:t>存在</a:t>
                </a:r>
                <a14:m>
                  <m:oMath xmlns:m="http://schemas.openxmlformats.org/officeDocument/2006/math">
                    <m:r>
                      <a:rPr lang="en-US" altLang="zh-CN" i="1" dirty="0" smtClean="0">
                        <a:latin typeface="Cambria Math" panose="02040503050406030204" pitchFamily="18" charset="0"/>
                      </a:rPr>
                      <m:t>𝑛</m:t>
                    </m:r>
                  </m:oMath>
                </a14:m>
                <a:r>
                  <a:rPr lang="en-US" altLang="zh-CN" dirty="0"/>
                  <a:t>(</a:t>
                </a:r>
                <a14:m>
                  <m:oMath xmlns:m="http://schemas.openxmlformats.org/officeDocument/2006/math">
                    <m:r>
                      <a:rPr lang="en-US" altLang="zh-CN" i="1" dirty="0" smtClean="0">
                        <a:latin typeface="Cambria Math" panose="02040503050406030204" pitchFamily="18" charset="0"/>
                      </a:rPr>
                      <m:t>𝑛</m:t>
                    </m:r>
                    <m:r>
                      <a:rPr lang="en-US" altLang="zh-CN" b="0" i="0" dirty="0" smtClean="0">
                        <a:latin typeface="Cambria Math" panose="02040503050406030204" pitchFamily="18" charset="0"/>
                      </a:rPr>
                      <m:t>−1</m:t>
                    </m:r>
                  </m:oMath>
                </a14:m>
                <a:r>
                  <a:rPr lang="en-US" altLang="zh-CN" dirty="0"/>
                  <a:t>)(</a:t>
                </a:r>
                <a14:m>
                  <m:oMath xmlns:m="http://schemas.openxmlformats.org/officeDocument/2006/math">
                    <m:r>
                      <a:rPr lang="en-US" altLang="zh-CN" i="1" dirty="0" smtClean="0">
                        <a:latin typeface="Cambria Math" panose="02040503050406030204" pitchFamily="18" charset="0"/>
                      </a:rPr>
                      <m:t>𝑛</m:t>
                    </m:r>
                    <m:r>
                      <a:rPr lang="en-US" altLang="zh-CN" b="0" i="1" dirty="0" smtClean="0">
                        <a:latin typeface="Cambria Math" panose="02040503050406030204" pitchFamily="18" charset="0"/>
                      </a:rPr>
                      <m:t>−2</m:t>
                    </m:r>
                  </m:oMath>
                </a14:m>
                <a:r>
                  <a:rPr lang="en-US" altLang="zh-CN" dirty="0"/>
                  <a:t>) </a:t>
                </a:r>
                <a:r>
                  <a:rPr lang="en-US" altLang="zh-CN" dirty="0" smtClean="0"/>
                  <a:t>∙∙∙(</a:t>
                </a:r>
                <a14:m>
                  <m:oMath xmlns:m="http://schemas.openxmlformats.org/officeDocument/2006/math">
                    <m:r>
                      <a:rPr lang="en-US" altLang="zh-CN"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m:t>
                    </m:r>
                    <m:r>
                      <a:rPr lang="en-US" altLang="zh-CN" b="0" i="1" dirty="0" smtClean="0">
                        <a:latin typeface="Cambria Math" panose="02040503050406030204" pitchFamily="18" charset="0"/>
                      </a:rPr>
                      <m:t>+1</m:t>
                    </m:r>
                  </m:oMath>
                </a14:m>
                <a:r>
                  <a:rPr lang="en-US" altLang="zh-CN" dirty="0" smtClean="0"/>
                  <a:t>)</a:t>
                </a:r>
                <a:r>
                  <a:rPr lang="zh-CN" altLang="en-US" dirty="0" smtClean="0"/>
                  <a:t>个</a:t>
                </a:r>
                <a14:m>
                  <m:oMath xmlns:m="http://schemas.openxmlformats.org/officeDocument/2006/math">
                    <m:r>
                      <a:rPr lang="en-US" altLang="zh-CN" i="1" dirty="0" smtClean="0">
                        <a:latin typeface="Cambria Math" panose="02040503050406030204" pitchFamily="18" charset="0"/>
                      </a:rPr>
                      <m:t>𝑟</m:t>
                    </m:r>
                  </m:oMath>
                </a14:m>
                <a:r>
                  <a:rPr lang="zh-CN" altLang="en-US" dirty="0" smtClean="0"/>
                  <a:t>排列</a:t>
                </a:r>
                <a:r>
                  <a:rPr lang="en-US" altLang="zh-CN" dirty="0" smtClean="0"/>
                  <a:t>.</a:t>
                </a:r>
              </a:p>
              <a:p>
                <a:r>
                  <a:rPr lang="zh-CN" altLang="en-US" dirty="0" smtClean="0"/>
                  <a:t>注意</a:t>
                </a:r>
                <a14:m>
                  <m:oMath xmlns:m="http://schemas.openxmlformats.org/officeDocument/2006/math">
                    <m:r>
                      <a:rPr lang="en-US" i="1" dirty="0" smtClean="0">
                        <a:latin typeface="Cambria Math" panose="02040503050406030204" pitchFamily="18" charset="0"/>
                      </a:rPr>
                      <m:t>𝑃</m:t>
                    </m:r>
                  </m:oMath>
                </a14:m>
                <a:r>
                  <a:rPr lang="en-US" dirty="0" smtClean="0"/>
                  <a:t>(</a:t>
                </a:r>
                <a14:m>
                  <m:oMath xmlns:m="http://schemas.openxmlformats.org/officeDocument/2006/math">
                    <m:r>
                      <a:rPr lang="en-US" i="1" dirty="0" smtClean="0">
                        <a:latin typeface="Cambria Math" panose="02040503050406030204" pitchFamily="18" charset="0"/>
                      </a:rPr>
                      <m:t>𝑛</m:t>
                    </m:r>
                  </m:oMath>
                </a14:m>
                <a:r>
                  <a:rPr lang="en-US" dirty="0" smtClean="0"/>
                  <a:t>,0) = 1, </a:t>
                </a:r>
                <a:r>
                  <a:rPr lang="zh-CN" altLang="en-US" dirty="0" smtClean="0"/>
                  <a:t>因为恰好有一种方法来排列</a:t>
                </a:r>
                <a:r>
                  <a:rPr lang="en-US" altLang="zh-CN" dirty="0" smtClean="0"/>
                  <a:t>0</a:t>
                </a:r>
                <a:r>
                  <a:rPr lang="zh-CN" altLang="en-US" dirty="0" smtClean="0"/>
                  <a:t>个元素</a:t>
                </a:r>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283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D5A2FB6F-BB06-4963-B526-06B98925345B}"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50</a:t>
            </a:fld>
            <a:endParaRPr lang="zh-CN" altLang="en-US" dirty="0"/>
          </a:p>
        </p:txBody>
      </p:sp>
    </p:spTree>
    <p:extLst>
      <p:ext uri="{BB962C8B-B14F-4D97-AF65-F5344CB8AC3E}">
        <p14:creationId xmlns:p14="http://schemas.microsoft.com/office/powerpoint/2010/main" val="412311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推论</a:t>
                </a:r>
                <a:r>
                  <a:rPr lang="en-US" altLang="zh-CN" dirty="0" smtClean="0"/>
                  <a:t>:</a:t>
                </a:r>
                <a:r>
                  <a:rPr lang="zh-CN" altLang="en-US" dirty="0" smtClean="0"/>
                  <a:t>如果</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zh-CN" altLang="en-US" dirty="0" smtClean="0"/>
                  <a:t>都是整数</a:t>
                </a:r>
                <a:r>
                  <a:rPr lang="en-US" altLang="zh-CN" dirty="0" smtClean="0"/>
                  <a:t>, </a:t>
                </a:r>
                <a:r>
                  <a:rPr lang="zh-CN" altLang="en-US" dirty="0" smtClean="0"/>
                  <a:t>且</a:t>
                </a:r>
                <a:r>
                  <a:rPr lang="en-US" altLang="zh-CN" dirty="0"/>
                  <a:t>0</a:t>
                </a:r>
                <a:r>
                  <a:rPr lang="en-US" dirty="0" smtClean="0"/>
                  <a:t> ≤ </a:t>
                </a:r>
                <a14:m>
                  <m:oMath xmlns:m="http://schemas.openxmlformats.org/officeDocument/2006/math">
                    <m:r>
                      <a:rPr lang="en-US" i="1" dirty="0" smtClean="0">
                        <a:latin typeface="Cambria Math" panose="02040503050406030204" pitchFamily="18" charset="0"/>
                      </a:rPr>
                      <m:t>𝑟</m:t>
                    </m:r>
                  </m:oMath>
                </a14:m>
                <a:r>
                  <a:rPr lang="en-US" dirty="0" smtClean="0"/>
                  <a:t> ≤ </a:t>
                </a:r>
                <a14:m>
                  <m:oMath xmlns:m="http://schemas.openxmlformats.org/officeDocument/2006/math">
                    <m:r>
                      <a:rPr lang="en-US" i="1" dirty="0" smtClean="0">
                        <a:latin typeface="Cambria Math" panose="02040503050406030204" pitchFamily="18" charset="0"/>
                      </a:rPr>
                      <m:t>𝑛</m:t>
                    </m:r>
                  </m:oMath>
                </a14:m>
                <a:r>
                  <a:rPr lang="en-US" dirty="0" smtClean="0"/>
                  <a:t>, </a:t>
                </a:r>
                <a:r>
                  <a:rPr lang="zh-CN" altLang="en-US" dirty="0" smtClean="0"/>
                  <a:t>则</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den>
                      </m:f>
                    </m:oMath>
                  </m:oMathPara>
                </a14:m>
                <a:endParaRPr lang="en-US" altLang="zh-CN" dirty="0" smtClean="0"/>
              </a:p>
              <a:p>
                <a:endParaRPr lang="en-US" dirty="0" smtClean="0"/>
              </a:p>
              <a:p>
                <a:r>
                  <a:rPr lang="zh-CN" altLang="en-US" dirty="0" smtClean="0"/>
                  <a:t>证</a:t>
                </a:r>
                <a:r>
                  <a:rPr lang="en-US" altLang="zh-CN" dirty="0" smtClean="0"/>
                  <a:t>:</a:t>
                </a:r>
              </a:p>
              <a:p>
                <a:pPr lvl="1"/>
                <a:r>
                  <a:rPr lang="zh-CN" altLang="en-US" dirty="0"/>
                  <a:t>当</a:t>
                </a:r>
                <a14:m>
                  <m:oMath xmlns:m="http://schemas.openxmlformats.org/officeDocument/2006/math">
                    <m:r>
                      <a:rPr lang="en-US" altLang="zh-CN" i="1" dirty="0" smtClean="0">
                        <a:latin typeface="Cambria Math" panose="02040503050406030204" pitchFamily="18" charset="0"/>
                      </a:rPr>
                      <m:t>𝑟</m:t>
                    </m:r>
                  </m:oMath>
                </a14:m>
                <a:r>
                  <a:rPr lang="en-US" altLang="zh-CN" dirty="0"/>
                  <a:t>=0</a:t>
                </a:r>
                <a:r>
                  <a:rPr lang="zh-CN" altLang="en-US" dirty="0" smtClean="0"/>
                  <a:t>时</a:t>
                </a:r>
                <a:r>
                  <a:rPr lang="en-US" altLang="zh-CN" dirty="0" smtClean="0"/>
                  <a:t>, </a:t>
                </a:r>
                <a:r>
                  <a:rPr lang="zh-CN" altLang="en-US" dirty="0" smtClean="0"/>
                  <a:t>公式</a:t>
                </a:r>
                <a:r>
                  <a:rPr lang="zh-CN" altLang="en-US" dirty="0"/>
                  <a:t>显然</a:t>
                </a:r>
                <a:r>
                  <a:rPr lang="zh-CN" altLang="en-US" dirty="0" smtClean="0"/>
                  <a:t>成立</a:t>
                </a:r>
                <a:r>
                  <a:rPr lang="en-US" altLang="zh-CN" dirty="0" smtClean="0"/>
                  <a:t>.</a:t>
                </a:r>
                <a:endParaRPr lang="en-US" altLang="zh-CN" dirty="0"/>
              </a:p>
              <a:p>
                <a:pPr lvl="1" algn="just"/>
                <a:r>
                  <a:rPr lang="zh-CN" altLang="en-US" dirty="0"/>
                  <a:t>当</a:t>
                </a:r>
                <a:r>
                  <a:rPr lang="en-US" altLang="zh-CN" dirty="0" smtClean="0"/>
                  <a:t>1≤</a:t>
                </a:r>
                <a14:m>
                  <m:oMath xmlns:m="http://schemas.openxmlformats.org/officeDocument/2006/math">
                    <m:r>
                      <a:rPr lang="en-US" altLang="zh-CN" i="1" dirty="0" smtClean="0">
                        <a:latin typeface="Cambria Math" panose="02040503050406030204" pitchFamily="18" charset="0"/>
                      </a:rPr>
                      <m:t>𝑟</m:t>
                    </m:r>
                  </m:oMath>
                </a14:m>
                <a:r>
                  <a:rPr lang="en-US" altLang="zh-CN" dirty="0"/>
                  <a:t>≤</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时</a:t>
                </a:r>
                <a:r>
                  <a:rPr lang="en-US" altLang="zh-CN" dirty="0" smtClean="0"/>
                  <a:t>, </a:t>
                </a:r>
                <a:r>
                  <a:rPr lang="zh-CN" altLang="en-US" dirty="0" smtClean="0"/>
                  <a:t>由定理有</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oMath>
                </a14:m>
                <a:r>
                  <a:rPr lang="en-US" altLang="zh-CN" dirty="0" smtClean="0"/>
                  <a:t>, </a:t>
                </a:r>
                <a14:m>
                  <m:oMath xmlns:m="http://schemas.openxmlformats.org/officeDocument/2006/math">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oMath>
                </a14:m>
                <a:r>
                  <a:rPr lang="en-US" altLang="zh-CN" dirty="0"/>
                  <a:t> = </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  1)(</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  2)⋯(</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 + 1</m:t>
                    </m:r>
                  </m:oMath>
                </a14:m>
                <a:r>
                  <a:rPr lang="en-US" altLang="zh-CN" i="0" dirty="0" smtClean="0">
                    <a:latin typeface="+mj-lt"/>
                  </a:rPr>
                  <a:t>)</a:t>
                </a:r>
                <a:r>
                  <a:rPr lang="en-US" altLang="zh-CN" dirty="0"/>
                  <a:t>=</a:t>
                </a:r>
                <a14:m>
                  <m:oMath xmlns:m="http://schemas.openxmlformats.org/officeDocument/2006/math">
                    <m:r>
                      <a:rPr lang="en-US" altLang="zh-CN" i="1" dirty="0" smtClean="0">
                        <a:latin typeface="Cambria Math" panose="02040503050406030204" pitchFamily="18" charset="0"/>
                      </a:rPr>
                      <m:t>𝑛</m:t>
                    </m:r>
                  </m:oMath>
                </a14:m>
                <a:r>
                  <a:rPr lang="en-US" altLang="zh-CN" dirty="0"/>
                  <a:t>!/(</a:t>
                </a:r>
                <a14:m>
                  <m:oMath xmlns:m="http://schemas.openxmlformats.org/officeDocument/2006/math">
                    <m:r>
                      <a:rPr lang="en-US" altLang="zh-CN" i="1" dirty="0" smtClean="0">
                        <a:latin typeface="Cambria Math" panose="02040503050406030204" pitchFamily="18" charset="0"/>
                      </a:rPr>
                      <m:t>𝑛</m:t>
                    </m:r>
                  </m:oMath>
                </a14:m>
                <a:r>
                  <a:rPr lang="en-US" altLang="zh-CN" dirty="0"/>
                  <a:t>-</a:t>
                </a:r>
                <a14:m>
                  <m:oMath xmlns:m="http://schemas.openxmlformats.org/officeDocument/2006/math">
                    <m:r>
                      <a:rPr lang="en-US" altLang="zh-CN" i="1" dirty="0" smtClean="0">
                        <a:latin typeface="Cambria Math" panose="02040503050406030204" pitchFamily="18" charset="0"/>
                      </a:rPr>
                      <m:t>𝑟</m:t>
                    </m:r>
                  </m:oMath>
                </a14:m>
                <a:r>
                  <a:rPr lang="en-US" altLang="zh-CN" dirty="0" smtClean="0"/>
                  <a:t>)!, </a:t>
                </a:r>
                <a:r>
                  <a:rPr lang="zh-CN" altLang="en-US" dirty="0" smtClean="0"/>
                  <a:t>得证</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832"/>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D5A2FB6F-BB06-4963-B526-06B98925345B}"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51</a:t>
            </a:fld>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lstStyle/>
              <a:p>
                <a:r>
                  <a:rPr lang="zh-CN" altLang="en-US" dirty="0" smtClean="0"/>
                  <a:t>例</a:t>
                </a:r>
                <a:r>
                  <a:rPr lang="en-US" altLang="zh-CN" dirty="0" smtClean="0"/>
                  <a:t>:</a:t>
                </a:r>
                <a:r>
                  <a:rPr lang="zh-CN" altLang="en-US" dirty="0" smtClean="0"/>
                  <a:t>在</a:t>
                </a:r>
                <a:r>
                  <a:rPr lang="en-US" altLang="zh-CN" dirty="0" smtClean="0"/>
                  <a:t>100</a:t>
                </a:r>
                <a:r>
                  <a:rPr lang="zh-CN" altLang="en-US" dirty="0" smtClean="0"/>
                  <a:t>个不同的人中有多少种方法选出一个一等奖得主</a:t>
                </a:r>
                <a:r>
                  <a:rPr lang="en-US" altLang="zh-CN" dirty="0" smtClean="0"/>
                  <a:t>, </a:t>
                </a:r>
                <a:r>
                  <a:rPr lang="zh-CN" altLang="en-US" dirty="0" smtClean="0"/>
                  <a:t>一个二等奖得主</a:t>
                </a:r>
                <a:r>
                  <a:rPr lang="en-US" altLang="zh-CN" dirty="0" smtClean="0"/>
                  <a:t>, </a:t>
                </a:r>
                <a:r>
                  <a:rPr lang="zh-CN" altLang="en-US" dirty="0" smtClean="0"/>
                  <a:t>一个三等奖得主？</a:t>
                </a:r>
                <a:endParaRPr lang="en-US" altLang="zh-CN" dirty="0" smtClean="0"/>
              </a:p>
              <a:p>
                <a:r>
                  <a:rPr lang="zh-CN" altLang="en-US" dirty="0" smtClean="0"/>
                  <a:t>解</a:t>
                </a:r>
                <a:r>
                  <a:rPr lang="en-US" altLang="zh-CN" dirty="0" smtClean="0"/>
                  <a:t>:</a:t>
                </a:r>
                <a:r>
                  <a:rPr lang="zh-CN" altLang="en-US" dirty="0" smtClean="0"/>
                  <a:t>不管哪个人得奖</a:t>
                </a:r>
                <a:r>
                  <a:rPr lang="en-US" altLang="zh-CN" dirty="0" smtClean="0"/>
                  <a:t>, </a:t>
                </a:r>
                <a:r>
                  <a:rPr lang="zh-CN" altLang="en-US" dirty="0" smtClean="0"/>
                  <a:t>方法都是从</a:t>
                </a:r>
                <a:r>
                  <a:rPr lang="en-US" altLang="zh-CN" dirty="0" smtClean="0"/>
                  <a:t>100</a:t>
                </a:r>
                <a:r>
                  <a:rPr lang="zh-CN" altLang="en-US" dirty="0" smtClean="0"/>
                  <a:t>个人中有序地选择</a:t>
                </a:r>
                <a:r>
                  <a:rPr lang="en-US" altLang="zh-CN" dirty="0" smtClean="0"/>
                  <a:t>3</a:t>
                </a:r>
                <a:r>
                  <a:rPr lang="zh-CN" altLang="en-US" dirty="0" smtClean="0"/>
                  <a:t>个人</a:t>
                </a:r>
                <a:r>
                  <a:rPr lang="en-US" altLang="zh-CN" dirty="0" smtClean="0"/>
                  <a:t>, </a:t>
                </a:r>
                <a:r>
                  <a:rPr lang="zh-CN" altLang="en-US" dirty="0" smtClean="0"/>
                  <a:t>即表示</a:t>
                </a:r>
                <a:r>
                  <a:rPr lang="en-US" altLang="zh-CN" dirty="0" smtClean="0"/>
                  <a:t>100</a:t>
                </a:r>
                <a:r>
                  <a:rPr lang="zh-CN" altLang="en-US" dirty="0" smtClean="0"/>
                  <a:t>个元素的集合的</a:t>
                </a:r>
                <a:r>
                  <a:rPr lang="en-US" altLang="zh-CN" dirty="0" smtClean="0"/>
                  <a:t>3</a:t>
                </a:r>
                <a:r>
                  <a:rPr lang="zh-CN" altLang="en-US" dirty="0" smtClean="0"/>
                  <a:t>排列</a:t>
                </a:r>
                <a14:m>
                  <m:oMath xmlns:m="http://schemas.openxmlformats.org/officeDocument/2006/math">
                    <m:r>
                      <a:rPr lang="en-US" i="1" dirty="0" smtClean="0">
                        <a:latin typeface="Cambria Math" panose="02040503050406030204" pitchFamily="18" charset="0"/>
                      </a:rPr>
                      <m:t>𝑃</m:t>
                    </m:r>
                  </m:oMath>
                </a14:m>
                <a:r>
                  <a:rPr lang="en-US" dirty="0" smtClean="0"/>
                  <a:t>(100,3) = 100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99</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dirty="0" smtClean="0"/>
                  <a:t>98 = 970200</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A45B142-64F2-49BF-9C5E-8C85B98C15E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假定你需要访问</a:t>
                </a:r>
                <a:r>
                  <a:rPr lang="en-US" altLang="zh-CN" dirty="0" smtClean="0"/>
                  <a:t>8</a:t>
                </a:r>
                <a:r>
                  <a:rPr lang="zh-CN" altLang="en-US" dirty="0" smtClean="0"/>
                  <a:t>个不同的城市</a:t>
                </a:r>
                <a:r>
                  <a:rPr lang="en-US" altLang="zh-CN" dirty="0" smtClean="0"/>
                  <a:t>. </a:t>
                </a:r>
                <a:r>
                  <a:rPr lang="zh-CN" altLang="en-US" dirty="0" smtClean="0"/>
                  <a:t>第一个城市已经指定</a:t>
                </a:r>
                <a:r>
                  <a:rPr lang="en-US" altLang="zh-CN" dirty="0" smtClean="0"/>
                  <a:t>, </a:t>
                </a:r>
                <a:r>
                  <a:rPr lang="zh-CN" altLang="en-US" dirty="0" smtClean="0"/>
                  <a:t>其他剩余的</a:t>
                </a:r>
                <a:r>
                  <a:rPr lang="en-US" altLang="zh-CN" dirty="0" smtClean="0"/>
                  <a:t>7</a:t>
                </a:r>
                <a:r>
                  <a:rPr lang="zh-CN" altLang="en-US" dirty="0" smtClean="0"/>
                  <a:t>个城市的访问可以任意次序进行</a:t>
                </a:r>
                <a:r>
                  <a:rPr lang="en-US" altLang="zh-CN" dirty="0" smtClean="0"/>
                  <a:t>. </a:t>
                </a:r>
                <a:r>
                  <a:rPr lang="zh-CN" altLang="en-US" dirty="0" smtClean="0"/>
                  <a:t>那么总共有多少种可能访问次序？</a:t>
                </a:r>
                <a:endParaRPr lang="en-US" altLang="zh-CN" dirty="0" smtClean="0"/>
              </a:p>
              <a:p>
                <a:r>
                  <a:rPr lang="zh-CN" altLang="en-US" dirty="0" smtClean="0"/>
                  <a:t>解</a:t>
                </a:r>
                <a:r>
                  <a:rPr lang="en-US" altLang="zh-CN" dirty="0" smtClean="0"/>
                  <a:t>:</a:t>
                </a:r>
                <a:r>
                  <a:rPr lang="zh-CN" altLang="en-US" dirty="0" smtClean="0"/>
                  <a:t>因为第一个城市已经确定</a:t>
                </a:r>
                <a:r>
                  <a:rPr lang="en-US" altLang="zh-CN" dirty="0" smtClean="0"/>
                  <a:t>, </a:t>
                </a:r>
                <a:r>
                  <a:rPr lang="zh-CN" altLang="en-US" dirty="0" smtClean="0"/>
                  <a:t>所以城市之间的可能的路径数是</a:t>
                </a:r>
                <a:r>
                  <a:rPr lang="en-US" altLang="zh-CN" dirty="0" smtClean="0"/>
                  <a:t>7</a:t>
                </a:r>
                <a:r>
                  <a:rPr lang="zh-CN" altLang="en-US" dirty="0" smtClean="0"/>
                  <a:t>个城市的排列数</a:t>
                </a:r>
                <a14:m>
                  <m:oMath xmlns:m="http://schemas.openxmlformats.org/officeDocument/2006/math">
                    <m:r>
                      <a:rPr lang="en-US" altLang="zh-CN" i="1" dirty="0" smtClean="0">
                        <a:latin typeface="Cambria Math" panose="02040503050406030204" pitchFamily="18" charset="0"/>
                      </a:rPr>
                      <m:t>𝑃</m:t>
                    </m:r>
                  </m:oMath>
                </a14:m>
                <a:r>
                  <a:rPr lang="en-US" altLang="zh-CN" dirty="0" smtClean="0"/>
                  <a:t>(7,7)=</a:t>
                </a:r>
                <a:r>
                  <a:rPr lang="en-US" dirty="0" smtClean="0"/>
                  <a:t> 7! = 7</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dirty="0" smtClean="0"/>
                  <a:t>6</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dirty="0" smtClean="0"/>
                  <a:t>5</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dirty="0" smtClean="0"/>
                  <a:t>4</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dirty="0" smtClean="0"/>
                  <a:t>3</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dirty="0" smtClean="0"/>
                  <a:t>2</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dirty="0" smtClean="0"/>
                  <a:t>1 = 5040</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44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5F94233-6F23-461B-83B2-784E22DFBC6C}"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排列</a:t>
            </a:r>
            <a:endParaRPr lang="en-US" dirty="0"/>
          </a:p>
        </p:txBody>
      </p:sp>
      <p:sp>
        <p:nvSpPr>
          <p:cNvPr id="3" name="Content Placeholder 2"/>
          <p:cNvSpPr>
            <a:spLocks noGrp="1"/>
          </p:cNvSpPr>
          <p:nvPr>
            <p:ph idx="1"/>
          </p:nvPr>
        </p:nvSpPr>
        <p:spPr>
          <a:xfrm>
            <a:off x="595313" y="1089025"/>
            <a:ext cx="10987087" cy="5121275"/>
          </a:xfrm>
        </p:spPr>
        <p:txBody>
          <a:bodyPr/>
          <a:lstStyle/>
          <a:p>
            <a:r>
              <a:rPr lang="zh-CN" altLang="en-US" dirty="0" smtClean="0"/>
              <a:t>例</a:t>
            </a:r>
            <a:r>
              <a:rPr lang="en-US" altLang="zh-CN" dirty="0" smtClean="0"/>
              <a:t>:</a:t>
            </a:r>
            <a:r>
              <a:rPr lang="zh-CN" altLang="en-US" dirty="0" smtClean="0"/>
              <a:t>字母</a:t>
            </a:r>
            <a:r>
              <a:rPr lang="en-US" dirty="0" smtClean="0"/>
              <a:t>ABCDEFGH </a:t>
            </a:r>
            <a:r>
              <a:rPr lang="zh-CN" altLang="en-US" dirty="0" smtClean="0"/>
              <a:t>有多少种排列包含串</a:t>
            </a:r>
            <a:r>
              <a:rPr lang="en-US" dirty="0" smtClean="0"/>
              <a:t>ABC?</a:t>
            </a:r>
          </a:p>
          <a:p>
            <a:r>
              <a:rPr lang="zh-CN" altLang="en-US" dirty="0" smtClean="0"/>
              <a:t>解</a:t>
            </a:r>
            <a:r>
              <a:rPr lang="en-US" altLang="zh-CN" dirty="0" smtClean="0"/>
              <a:t>:</a:t>
            </a:r>
            <a:r>
              <a:rPr lang="zh-CN" altLang="en-US" dirty="0" smtClean="0"/>
              <a:t>因为</a:t>
            </a:r>
            <a:r>
              <a:rPr lang="en-US" altLang="zh-CN" dirty="0" smtClean="0"/>
              <a:t>ABC</a:t>
            </a:r>
            <a:r>
              <a:rPr lang="zh-CN" altLang="en-US" dirty="0" smtClean="0"/>
              <a:t>必须成组出现可以当做一个对象来看待</a:t>
            </a:r>
            <a:r>
              <a:rPr lang="en-US" altLang="zh-CN" dirty="0" smtClean="0"/>
              <a:t>, </a:t>
            </a:r>
            <a:r>
              <a:rPr lang="zh-CN" altLang="en-US" dirty="0" smtClean="0"/>
              <a:t>我们通过找</a:t>
            </a:r>
            <a:r>
              <a:rPr lang="en-US" altLang="zh-CN" dirty="0" smtClean="0"/>
              <a:t>6</a:t>
            </a:r>
            <a:r>
              <a:rPr lang="zh-CN" altLang="en-US" dirty="0" smtClean="0"/>
              <a:t>个对象</a:t>
            </a:r>
            <a:r>
              <a:rPr lang="en-US" altLang="zh-CN" dirty="0" smtClean="0"/>
              <a:t>, </a:t>
            </a:r>
            <a:r>
              <a:rPr lang="en-US" dirty="0" smtClean="0"/>
              <a:t>ABC, D, E, F, G, H</a:t>
            </a:r>
            <a:r>
              <a:rPr lang="zh-CN" altLang="en-US" dirty="0" smtClean="0"/>
              <a:t>的排列数</a:t>
            </a:r>
            <a:r>
              <a:rPr lang="en-US" dirty="0" smtClean="0"/>
              <a:t>. </a:t>
            </a:r>
            <a:r>
              <a:rPr lang="zh-CN" altLang="en-US" dirty="0" smtClean="0"/>
              <a:t>它们可以按任意的次序出现</a:t>
            </a:r>
            <a:r>
              <a:rPr lang="en-US" altLang="zh-CN" dirty="0" smtClean="0"/>
              <a:t>, </a:t>
            </a:r>
            <a:r>
              <a:rPr lang="zh-CN" altLang="en-US" dirty="0" smtClean="0"/>
              <a:t>所以</a:t>
            </a:r>
            <a:r>
              <a:rPr lang="en-US" altLang="zh-CN" dirty="0" smtClean="0"/>
              <a:t>P(6,6)=</a:t>
            </a:r>
            <a:r>
              <a:rPr lang="en-US" dirty="0" smtClean="0"/>
              <a:t>6! = 6 ∙ 5 ∙ 4 ∙ 3 ∙ 2 ∙ 1 = 720</a:t>
            </a:r>
            <a:r>
              <a:rPr lang="zh-CN" altLang="en-US" dirty="0" smtClean="0"/>
              <a:t>种排列</a:t>
            </a:r>
            <a:r>
              <a:rPr lang="en-US" altLang="zh-CN" dirty="0" smtClean="0"/>
              <a:t>, </a:t>
            </a:r>
            <a:r>
              <a:rPr lang="zh-CN" altLang="en-US" dirty="0" smtClean="0"/>
              <a:t>其中必定包含串</a:t>
            </a:r>
            <a:r>
              <a:rPr lang="en-US" altLang="zh-CN" dirty="0" smtClean="0"/>
              <a:t>ABC.</a:t>
            </a:r>
            <a:endParaRPr lang="en-US" dirty="0"/>
          </a:p>
        </p:txBody>
      </p:sp>
      <p:sp>
        <p:nvSpPr>
          <p:cNvPr id="4" name="日期占位符 3"/>
          <p:cNvSpPr>
            <a:spLocks noGrp="1"/>
          </p:cNvSpPr>
          <p:nvPr>
            <p:ph type="dt" sz="half" idx="10"/>
          </p:nvPr>
        </p:nvSpPr>
        <p:spPr/>
        <p:txBody>
          <a:bodyPr/>
          <a:lstStyle/>
          <a:p>
            <a:fld id="{0FFD566C-7947-4EF3-B456-21EB0B8F4EF6}"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排列</a:t>
            </a:r>
            <a:endParaRPr lang="en-US" dirty="0"/>
          </a:p>
        </p:txBody>
      </p:sp>
      <p:sp>
        <p:nvSpPr>
          <p:cNvPr id="3" name="Content Placeholder 2"/>
          <p:cNvSpPr>
            <a:spLocks noGrp="1"/>
          </p:cNvSpPr>
          <p:nvPr>
            <p:ph idx="1"/>
          </p:nvPr>
        </p:nvSpPr>
        <p:spPr>
          <a:xfrm>
            <a:off x="595313" y="1089025"/>
            <a:ext cx="8167687" cy="5121275"/>
          </a:xfrm>
        </p:spPr>
        <p:txBody>
          <a:bodyPr/>
          <a:lstStyle/>
          <a:p>
            <a:r>
              <a:rPr lang="zh-CN" altLang="en-US" dirty="0" smtClean="0"/>
              <a:t>例</a:t>
            </a:r>
            <a:r>
              <a:rPr lang="en-US" altLang="zh-CN" dirty="0" smtClean="0"/>
              <a:t>:</a:t>
            </a:r>
            <a:r>
              <a:rPr lang="zh-CN" altLang="en-US" dirty="0" smtClean="0"/>
              <a:t>懂排列的孙悟空</a:t>
            </a:r>
            <a:r>
              <a:rPr lang="en-US" altLang="zh-CN" dirty="0" smtClean="0"/>
              <a:t>. </a:t>
            </a:r>
            <a:r>
              <a:rPr lang="zh-CN" altLang="en-US" dirty="0" smtClean="0"/>
              <a:t>从孙行者到者行孙</a:t>
            </a:r>
            <a:r>
              <a:rPr lang="en-US" altLang="zh-CN" dirty="0" smtClean="0"/>
              <a:t>, </a:t>
            </a:r>
            <a:r>
              <a:rPr lang="zh-CN" altLang="en-US" dirty="0" smtClean="0"/>
              <a:t>再到行者孙</a:t>
            </a:r>
            <a:r>
              <a:rPr lang="en-US" altLang="zh-CN" dirty="0" smtClean="0"/>
              <a:t>. </a:t>
            </a:r>
            <a:r>
              <a:rPr lang="zh-CN" altLang="en-US" dirty="0" smtClean="0"/>
              <a:t>请问还可能有多少个类似的名字？</a:t>
            </a:r>
            <a:endParaRPr lang="en-US" altLang="zh-CN" dirty="0" smtClean="0"/>
          </a:p>
          <a:p>
            <a:r>
              <a:rPr lang="zh-CN" altLang="en-US" dirty="0" smtClean="0"/>
              <a:t>解</a:t>
            </a:r>
            <a:r>
              <a:rPr lang="en-US" altLang="zh-CN" dirty="0" smtClean="0"/>
              <a:t>:</a:t>
            </a:r>
            <a:r>
              <a:rPr lang="zh-CN" altLang="en-US" dirty="0" smtClean="0"/>
              <a:t>由孙、行、者三个汉字组成的</a:t>
            </a:r>
            <a:r>
              <a:rPr lang="en-US" altLang="zh-CN" dirty="0" smtClean="0"/>
              <a:t>3</a:t>
            </a:r>
            <a:r>
              <a:rPr lang="zh-CN" altLang="en-US" dirty="0" smtClean="0"/>
              <a:t>排列共有</a:t>
            </a:r>
            <a:r>
              <a:rPr lang="en-US" altLang="zh-CN" dirty="0" smtClean="0"/>
              <a:t>P(3,3)=3</a:t>
            </a:r>
            <a:r>
              <a:rPr lang="en-US" altLang="zh-CN" dirty="0"/>
              <a:t>!</a:t>
            </a:r>
            <a:r>
              <a:rPr lang="en-US" altLang="zh-CN" dirty="0" smtClean="0"/>
              <a:t>=6</a:t>
            </a:r>
            <a:r>
              <a:rPr lang="zh-CN" altLang="en-US" dirty="0" smtClean="0"/>
              <a:t>种不同的排名方式</a:t>
            </a:r>
            <a:r>
              <a:rPr lang="en-US" altLang="zh-CN" dirty="0" smtClean="0"/>
              <a:t>. </a:t>
            </a:r>
            <a:r>
              <a:rPr lang="zh-CN" altLang="en-US" dirty="0" smtClean="0"/>
              <a:t>所以还可能有</a:t>
            </a:r>
            <a:r>
              <a:rPr lang="en-US" altLang="zh-CN" dirty="0" smtClean="0"/>
              <a:t>3</a:t>
            </a:r>
            <a:r>
              <a:rPr lang="zh-CN" altLang="en-US" dirty="0" smtClean="0"/>
              <a:t>！</a:t>
            </a:r>
            <a:r>
              <a:rPr lang="en-US" altLang="zh-CN" dirty="0" smtClean="0"/>
              <a:t>-3=3</a:t>
            </a:r>
            <a:r>
              <a:rPr lang="zh-CN" altLang="en-US" dirty="0" smtClean="0"/>
              <a:t>个名字</a:t>
            </a:r>
            <a:r>
              <a:rPr lang="en-US" altLang="zh-CN" dirty="0" smtClean="0"/>
              <a:t>.</a:t>
            </a:r>
          </a:p>
        </p:txBody>
      </p:sp>
      <p:sp>
        <p:nvSpPr>
          <p:cNvPr id="4" name="日期占位符 3"/>
          <p:cNvSpPr>
            <a:spLocks noGrp="1"/>
          </p:cNvSpPr>
          <p:nvPr>
            <p:ph type="dt" sz="half" idx="10"/>
          </p:nvPr>
        </p:nvSpPr>
        <p:spPr/>
        <p:txBody>
          <a:bodyPr/>
          <a:lstStyle/>
          <a:p>
            <a:fld id="{0FFD566C-7947-4EF3-B456-21EB0B8F4EF6}"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55</a:t>
            </a:fld>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089025"/>
            <a:ext cx="3011692" cy="1943208"/>
          </a:xfrm>
          <a:prstGeom prst="rect">
            <a:avLst/>
          </a:prstGeom>
        </p:spPr>
      </p:pic>
    </p:spTree>
    <p:extLst>
      <p:ext uri="{BB962C8B-B14F-4D97-AF65-F5344CB8AC3E}">
        <p14:creationId xmlns:p14="http://schemas.microsoft.com/office/powerpoint/2010/main" val="11560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1063287" cy="5121275"/>
              </a:xfrm>
            </p:spPr>
            <p:txBody>
              <a:bodyPr/>
              <a:lstStyle/>
              <a:p>
                <a:r>
                  <a:rPr lang="zh-CN" altLang="en-US" dirty="0" smtClean="0"/>
                  <a:t>例</a:t>
                </a:r>
                <a:r>
                  <a:rPr lang="en-US" altLang="zh-CN" dirty="0" smtClean="0"/>
                  <a:t>:</a:t>
                </a:r>
                <a:r>
                  <a:rPr lang="zh-CN" altLang="en-US" dirty="0" smtClean="0"/>
                  <a:t>有</a:t>
                </a:r>
                <a:r>
                  <a:rPr lang="en-US" altLang="zh-CN" dirty="0" smtClean="0"/>
                  <a:t>6</a:t>
                </a:r>
                <a:r>
                  <a:rPr lang="zh-CN" altLang="en-US" dirty="0" smtClean="0"/>
                  <a:t>名女生和</a:t>
                </a:r>
                <a:r>
                  <a:rPr lang="en-US" altLang="zh-CN" dirty="0" smtClean="0"/>
                  <a:t>6</a:t>
                </a:r>
                <a:r>
                  <a:rPr lang="zh-CN" altLang="en-US" dirty="0" smtClean="0"/>
                  <a:t>名男生坐成一排</a:t>
                </a:r>
                <a:r>
                  <a:rPr lang="en-US" altLang="zh-CN" dirty="0" smtClean="0"/>
                  <a:t>, </a:t>
                </a:r>
                <a:r>
                  <a:rPr lang="zh-CN" altLang="en-US" dirty="0" smtClean="0"/>
                  <a:t>每个人的旁边都可以随便坐</a:t>
                </a:r>
                <a:r>
                  <a:rPr lang="en-US" altLang="zh-CN" dirty="0" smtClean="0"/>
                  <a:t>, </a:t>
                </a:r>
                <a:r>
                  <a:rPr lang="zh-CN" altLang="en-US" dirty="0" smtClean="0"/>
                  <a:t>那么共有多少种方式</a:t>
                </a:r>
                <a:r>
                  <a:rPr lang="en-US" altLang="zh-CN" dirty="0" smtClean="0"/>
                  <a:t>?</a:t>
                </a:r>
              </a:p>
              <a:p>
                <a:r>
                  <a:rPr lang="zh-CN" altLang="en-US" dirty="0" smtClean="0"/>
                  <a:t>解</a:t>
                </a:r>
                <a:r>
                  <a:rPr lang="en-US" altLang="zh-CN" dirty="0" smtClean="0"/>
                  <a:t>:</a:t>
                </a:r>
                <a:r>
                  <a:rPr lang="zh-CN" altLang="en-US" dirty="0" smtClean="0"/>
                  <a:t>具体座位没有任何限制</a:t>
                </a:r>
                <a:r>
                  <a:rPr lang="en-US" altLang="zh-CN" dirty="0" smtClean="0"/>
                  <a:t>, </a:t>
                </a:r>
                <a:r>
                  <a:rPr lang="zh-CN" altLang="en-US" dirty="0" smtClean="0"/>
                  <a:t>相当于共</a:t>
                </a:r>
                <a:r>
                  <a:rPr lang="en-US" altLang="zh-CN" dirty="0" smtClean="0"/>
                  <a:t>12</a:t>
                </a:r>
                <a:r>
                  <a:rPr lang="zh-CN" altLang="en-US" dirty="0" smtClean="0"/>
                  <a:t>个人排列着坐</a:t>
                </a:r>
                <a:r>
                  <a:rPr lang="en-US" altLang="zh-CN" dirty="0" smtClean="0"/>
                  <a:t>, </a:t>
                </a:r>
                <a:r>
                  <a:rPr lang="zh-CN" altLang="en-US" dirty="0" smtClean="0"/>
                  <a:t>所以共有</a:t>
                </a:r>
                <a14:m>
                  <m:oMath xmlns:m="http://schemas.openxmlformats.org/officeDocument/2006/math">
                    <m:r>
                      <a:rPr lang="en-US" altLang="zh-CN" i="1" dirty="0" smtClean="0">
                        <a:latin typeface="Cambria Math" panose="02040503050406030204" pitchFamily="18" charset="0"/>
                      </a:rPr>
                      <m:t>𝑃</m:t>
                    </m:r>
                  </m:oMath>
                </a14:m>
                <a:r>
                  <a:rPr lang="en-US" altLang="zh-CN" dirty="0" smtClean="0"/>
                  <a:t>(12,12)=12</a:t>
                </a:r>
                <a:r>
                  <a:rPr lang="zh-CN" altLang="en-US" dirty="0" smtClean="0"/>
                  <a:t>！</a:t>
                </a:r>
                <a:r>
                  <a:rPr lang="en-US" altLang="zh-CN" dirty="0" smtClean="0"/>
                  <a:t>=479001600</a:t>
                </a:r>
                <a:r>
                  <a:rPr lang="zh-CN" altLang="en-US" dirty="0" smtClean="0"/>
                  <a:t>种坐法</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1063287" cy="5121275"/>
              </a:xfrm>
              <a:blipFill>
                <a:blip r:embed="rId2"/>
                <a:stretch>
                  <a:fillRect l="-992" t="-1310" r="-33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FFD566C-7947-4EF3-B456-21EB0B8F4EF6}"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56</a:t>
            </a:fld>
            <a:endParaRPr lang="zh-CN" altLang="en-US" dirty="0"/>
          </a:p>
        </p:txBody>
      </p:sp>
    </p:spTree>
    <p:extLst>
      <p:ext uri="{BB962C8B-B14F-4D97-AF65-F5344CB8AC3E}">
        <p14:creationId xmlns:p14="http://schemas.microsoft.com/office/powerpoint/2010/main" val="247337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1063287" cy="5121275"/>
              </a:xfrm>
            </p:spPr>
            <p:txBody>
              <a:bodyPr>
                <a:normAutofit/>
              </a:bodyPr>
              <a:lstStyle/>
              <a:p>
                <a:r>
                  <a:rPr lang="zh-CN" altLang="en-US" dirty="0" smtClean="0"/>
                  <a:t>例</a:t>
                </a:r>
                <a:r>
                  <a:rPr lang="en-US" altLang="zh-CN" dirty="0" smtClean="0"/>
                  <a:t>:</a:t>
                </a:r>
                <a:r>
                  <a:rPr lang="zh-CN" altLang="en-US" dirty="0" smtClean="0"/>
                  <a:t>有</a:t>
                </a:r>
                <a:r>
                  <a:rPr lang="en-US" altLang="zh-CN" dirty="0" smtClean="0"/>
                  <a:t>6</a:t>
                </a:r>
                <a:r>
                  <a:rPr lang="zh-CN" altLang="en-US" dirty="0" smtClean="0"/>
                  <a:t>名女生和</a:t>
                </a:r>
                <a:r>
                  <a:rPr lang="en-US" altLang="zh-CN" dirty="0" smtClean="0"/>
                  <a:t>6</a:t>
                </a:r>
                <a:r>
                  <a:rPr lang="zh-CN" altLang="en-US" dirty="0" smtClean="0"/>
                  <a:t>名男生坐成一排</a:t>
                </a:r>
                <a:r>
                  <a:rPr lang="en-US" altLang="zh-CN" dirty="0" smtClean="0"/>
                  <a:t>, </a:t>
                </a:r>
                <a:r>
                  <a:rPr lang="zh-CN" altLang="en-US" dirty="0" smtClean="0"/>
                  <a:t>每个人的旁边都只能坐异性</a:t>
                </a:r>
                <a:r>
                  <a:rPr lang="en-US" altLang="zh-CN" dirty="0" smtClean="0"/>
                  <a:t>, </a:t>
                </a:r>
                <a:r>
                  <a:rPr lang="zh-CN" altLang="en-US" dirty="0" smtClean="0"/>
                  <a:t>那么共有多少种方式</a:t>
                </a:r>
                <a:r>
                  <a:rPr lang="en-US" altLang="zh-CN" dirty="0" smtClean="0"/>
                  <a:t>?</a:t>
                </a:r>
              </a:p>
              <a:p>
                <a:r>
                  <a:rPr lang="zh-CN" altLang="en-US" dirty="0" smtClean="0"/>
                  <a:t>解</a:t>
                </a:r>
                <a:r>
                  <a:rPr lang="en-US" altLang="zh-CN" dirty="0" smtClean="0"/>
                  <a:t>:</a:t>
                </a:r>
                <a:r>
                  <a:rPr lang="zh-CN" altLang="en-US" dirty="0" smtClean="0"/>
                  <a:t>具体座位有限制</a:t>
                </a:r>
                <a:r>
                  <a:rPr lang="en-US" altLang="zh-CN" dirty="0" smtClean="0"/>
                  <a:t>, </a:t>
                </a:r>
                <a:r>
                  <a:rPr lang="zh-CN" altLang="en-US" dirty="0" smtClean="0"/>
                  <a:t>包括以下两大种类坐法</a:t>
                </a:r>
                <a:endParaRPr lang="en-US" altLang="zh-CN" dirty="0" smtClean="0"/>
              </a:p>
              <a:p>
                <a:endParaRPr lang="en-US" altLang="zh-CN" dirty="0"/>
              </a:p>
              <a:p>
                <a:endParaRPr lang="en-US" altLang="zh-CN" dirty="0" smtClean="0"/>
              </a:p>
              <a:p>
                <a:endParaRPr lang="en-US" altLang="zh-CN" dirty="0"/>
              </a:p>
              <a:p>
                <a:pPr marL="0" indent="0">
                  <a:buNone/>
                </a:pPr>
                <a:r>
                  <a:rPr lang="zh-CN" altLang="en-US" dirty="0" smtClean="0"/>
                  <a:t>       因此共有</a:t>
                </a:r>
                <a:r>
                  <a:rPr lang="en-US" altLang="zh-CN" dirty="0" smtClean="0"/>
                  <a:t>2</a:t>
                </a:r>
                <a14:m>
                  <m:oMath xmlns:m="http://schemas.openxmlformats.org/officeDocument/2006/math">
                    <m:r>
                      <a:rPr lang="zh-CN" altLang="en-US" i="1" dirty="0" smtClean="0">
                        <a:latin typeface="Cambria Math" panose="02040503050406030204" pitchFamily="18" charset="0"/>
                      </a:rPr>
                      <m:t>∗</m:t>
                    </m:r>
                  </m:oMath>
                </a14:m>
                <a:r>
                  <a:rPr lang="en-US" altLang="zh-CN" dirty="0" smtClean="0"/>
                  <a:t>6!</a:t>
                </a:r>
                <a14:m>
                  <m:oMath xmlns:m="http://schemas.openxmlformats.org/officeDocument/2006/math">
                    <m:r>
                      <a:rPr lang="en-US" altLang="zh-CN" i="1" dirty="0" smtClean="0">
                        <a:latin typeface="Cambria Math" panose="02040503050406030204" pitchFamily="18" charset="0"/>
                      </a:rPr>
                      <m:t>∗</m:t>
                    </m:r>
                  </m:oMath>
                </a14:m>
                <a:r>
                  <a:rPr lang="en-US" altLang="zh-CN" dirty="0" smtClean="0"/>
                  <a:t>6!=1036800</a:t>
                </a:r>
                <a:r>
                  <a:rPr lang="zh-CN" altLang="en-US" dirty="0" smtClean="0"/>
                  <a:t>种方式</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1063287" cy="5121275"/>
              </a:xfrm>
              <a:blipFill>
                <a:blip r:embed="rId2"/>
                <a:stretch>
                  <a:fillRect l="-992" t="-1310" r="-33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FFD566C-7947-4EF3-B456-21EB0B8F4EF6}"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57</a:t>
            </a:fld>
            <a:endParaRPr lang="zh-CN" altLang="en-US" dirty="0"/>
          </a:p>
        </p:txBody>
      </p:sp>
      <p:grpSp>
        <p:nvGrpSpPr>
          <p:cNvPr id="41" name="组合 40"/>
          <p:cNvGrpSpPr/>
          <p:nvPr/>
        </p:nvGrpSpPr>
        <p:grpSpPr>
          <a:xfrm>
            <a:off x="1399894" y="2560212"/>
            <a:ext cx="7820306" cy="716388"/>
            <a:chOff x="1399894" y="2724150"/>
            <a:chExt cx="7820306" cy="716388"/>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8775" y="2724150"/>
              <a:ext cx="704850" cy="70485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9894" y="2724150"/>
              <a:ext cx="704850" cy="70485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469" y="2724150"/>
              <a:ext cx="704850" cy="70485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4588" y="2724150"/>
              <a:ext cx="704850" cy="704850"/>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9716" y="2735688"/>
              <a:ext cx="704850" cy="704850"/>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0835" y="2735688"/>
              <a:ext cx="704850" cy="704850"/>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1298" y="2724150"/>
              <a:ext cx="704850" cy="704850"/>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2417" y="2724150"/>
              <a:ext cx="704850" cy="704850"/>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8324" y="2735688"/>
              <a:ext cx="704850" cy="704850"/>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9443" y="2735688"/>
              <a:ext cx="704850" cy="704850"/>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5350" y="2735688"/>
              <a:ext cx="704850" cy="704850"/>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6469" y="2735688"/>
              <a:ext cx="704850" cy="704850"/>
            </a:xfrm>
            <a:prstGeom prst="rect">
              <a:avLst/>
            </a:prstGeom>
          </p:spPr>
        </p:pic>
      </p:grpSp>
      <p:grpSp>
        <p:nvGrpSpPr>
          <p:cNvPr id="40" name="组合 39"/>
          <p:cNvGrpSpPr/>
          <p:nvPr/>
        </p:nvGrpSpPr>
        <p:grpSpPr>
          <a:xfrm>
            <a:off x="1376547" y="3429000"/>
            <a:ext cx="7796169" cy="716388"/>
            <a:chOff x="1376547" y="3750837"/>
            <a:chExt cx="7796169" cy="716388"/>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0172" y="3750837"/>
              <a:ext cx="704850" cy="704850"/>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1291" y="3750837"/>
              <a:ext cx="704850" cy="704850"/>
            </a:xfrm>
            <a:prstGeom prst="rect">
              <a:avLst/>
            </a:prstGeom>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4866" y="3750837"/>
              <a:ext cx="704850" cy="704850"/>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5985" y="3750837"/>
              <a:ext cx="704850" cy="704850"/>
            </a:xfrm>
            <a:prstGeom prst="rect">
              <a:avLst/>
            </a:prstGeom>
          </p:spPr>
        </p:pic>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113" y="3762375"/>
              <a:ext cx="704850" cy="70485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2232" y="3762375"/>
              <a:ext cx="704850" cy="704850"/>
            </a:xfrm>
            <a:prstGeom prst="rect">
              <a:avLst/>
            </a:prstGeom>
          </p:spPr>
        </p:pic>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2695" y="3750837"/>
              <a:ext cx="704850" cy="704850"/>
            </a:xfrm>
            <a:prstGeom prst="rect">
              <a:avLst/>
            </a:pr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3814" y="3750837"/>
              <a:ext cx="704850" cy="704850"/>
            </a:xfrm>
            <a:prstGeom prst="rect">
              <a:avLst/>
            </a:prstGeom>
          </p:spPr>
        </p:pic>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9721" y="3762375"/>
              <a:ext cx="704850" cy="704850"/>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0840" y="3762375"/>
              <a:ext cx="704850" cy="704850"/>
            </a:xfrm>
            <a:prstGeom prst="rect">
              <a:avLst/>
            </a:prstGeom>
          </p:spPr>
        </p:pic>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6547" y="3750837"/>
              <a:ext cx="704850" cy="704850"/>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7866" y="3762375"/>
              <a:ext cx="704850" cy="704850"/>
            </a:xfrm>
            <a:prstGeom prst="rect">
              <a:avLst/>
            </a:prstGeom>
          </p:spPr>
        </p:pic>
      </p:grpSp>
    </p:spTree>
    <p:extLst>
      <p:ext uri="{BB962C8B-B14F-4D97-AF65-F5344CB8AC3E}">
        <p14:creationId xmlns:p14="http://schemas.microsoft.com/office/powerpoint/2010/main" val="185642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par>
                                <p:cTn id="14" presetID="22" presetClass="entr" presetSubtype="4"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981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定义</a:t>
                </a:r>
                <a:r>
                  <a:rPr lang="en-US" altLang="zh-CN" dirty="0" smtClean="0"/>
                  <a:t>:</a:t>
                </a:r>
                <a:r>
                  <a:rPr lang="zh-CN" altLang="en-US" dirty="0" smtClean="0"/>
                  <a:t>集合元素的一个</a:t>
                </a:r>
                <a14:m>
                  <m:oMath xmlns:m="http://schemas.openxmlformats.org/officeDocument/2006/math">
                    <m:r>
                      <a:rPr lang="en-US" altLang="zh-CN" b="1" i="1" dirty="0" smtClean="0">
                        <a:solidFill>
                          <a:srgbClr val="C00000"/>
                        </a:solidFill>
                        <a:latin typeface="Cambria Math" panose="02040503050406030204" pitchFamily="18" charset="0"/>
                      </a:rPr>
                      <m:t>𝒓</m:t>
                    </m:r>
                  </m:oMath>
                </a14:m>
                <a:r>
                  <a:rPr lang="zh-CN" altLang="en-US" b="1" dirty="0" smtClean="0">
                    <a:solidFill>
                      <a:srgbClr val="C00000"/>
                    </a:solidFill>
                  </a:rPr>
                  <a:t>组合</a:t>
                </a:r>
                <a:r>
                  <a:rPr lang="zh-CN" altLang="en-US" dirty="0" smtClean="0"/>
                  <a:t>是从这个集合中</a:t>
                </a:r>
                <a:r>
                  <a:rPr lang="zh-CN" altLang="en-US" b="1" dirty="0" smtClean="0">
                    <a:solidFill>
                      <a:srgbClr val="01559D"/>
                    </a:solidFill>
                  </a:rPr>
                  <a:t>无序</a:t>
                </a:r>
                <a:r>
                  <a:rPr lang="zh-CN" altLang="en-US" dirty="0" smtClean="0"/>
                  <a:t>地选择</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个元素</a:t>
                </a:r>
                <a:r>
                  <a:rPr lang="en-US" altLang="zh-CN" dirty="0" smtClean="0"/>
                  <a:t>. </a:t>
                </a:r>
                <a:r>
                  <a:rPr lang="zh-CN" altLang="en-US" dirty="0" smtClean="0"/>
                  <a:t>一个</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组合是这个集合的一个</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个元素的子集</a:t>
                </a:r>
                <a:r>
                  <a:rPr lang="en-US" altLang="zh-CN" dirty="0" smtClean="0"/>
                  <a:t>. </a:t>
                </a:r>
                <a:r>
                  <a:rPr lang="zh-CN" altLang="en-US" dirty="0" smtClean="0"/>
                  <a:t>具有</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个不同元素的集合的</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组合数记作</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𝑟</m:t>
                    </m:r>
                    <m:r>
                      <a:rPr lang="en-US" i="1" dirty="0" smtClean="0">
                        <a:latin typeface="Cambria Math" panose="02040503050406030204" pitchFamily="18" charset="0"/>
                      </a:rPr>
                      <m:t>)</m:t>
                    </m:r>
                  </m:oMath>
                </a14:m>
                <a:r>
                  <a:rPr lang="zh-CN" altLang="en-US" dirty="0" smtClean="0"/>
                  <a:t>或</a:t>
                </a:r>
                <a14:m>
                  <m:oMath xmlns:m="http://schemas.openxmlformats.org/officeDocument/2006/math">
                    <m:r>
                      <a:rPr lang="en-US" altLang="zh-CN" b="0" i="1" smtClean="0">
                        <a:latin typeface="Cambria Math" panose="02040503050406030204" pitchFamily="18" charset="0"/>
                      </a:rPr>
                      <m:t>(</m:t>
                    </m:r>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𝑟</m:t>
                          </m:r>
                        </m:e>
                      </m:mr>
                    </m:m>
                    <m:r>
                      <a:rPr lang="en-US" altLang="zh-CN" b="0" i="1" smtClean="0">
                        <a:latin typeface="Cambria Math" panose="02040503050406030204" pitchFamily="18" charset="0"/>
                      </a:rPr>
                      <m:t>)</m:t>
                    </m:r>
                  </m:oMath>
                </a14:m>
                <a:r>
                  <a:rPr lang="en-US" altLang="zh-CN" dirty="0" smtClean="0"/>
                  <a:t>, </a:t>
                </a:r>
                <a:r>
                  <a:rPr lang="zh-CN" altLang="en-US" dirty="0" smtClean="0"/>
                  <a:t>并且称为二项式系数</a:t>
                </a:r>
                <a:r>
                  <a:rPr lang="en-US" altLang="zh-CN" dirty="0" smtClean="0"/>
                  <a:t>(</a:t>
                </a:r>
                <a:r>
                  <a:rPr lang="zh-CN" altLang="en-US" dirty="0" smtClean="0"/>
                  <a:t>后续章节将学习这个记号</a:t>
                </a:r>
                <a:r>
                  <a:rPr lang="en-US" altLang="zh-CN" dirty="0" smtClean="0"/>
                  <a:t>).</a:t>
                </a:r>
              </a:p>
              <a:p>
                <a:r>
                  <a:rPr lang="zh-CN" altLang="en-US" dirty="0" smtClean="0"/>
                  <a:t>条件</a:t>
                </a:r>
                <a:r>
                  <a:rPr lang="en-US" altLang="zh-CN" dirty="0" smtClean="0"/>
                  <a:t>:</a:t>
                </a:r>
                <a:r>
                  <a:rPr lang="zh-CN" altLang="en-US" b="1" dirty="0" smtClean="0"/>
                  <a:t>没有</a:t>
                </a:r>
                <a:r>
                  <a:rPr lang="zh-CN" altLang="en-US" b="1" dirty="0"/>
                  <a:t>先后</a:t>
                </a:r>
                <a:r>
                  <a:rPr lang="zh-CN" altLang="en-US" b="1" dirty="0" smtClean="0"/>
                  <a:t>顺序</a:t>
                </a:r>
                <a:r>
                  <a:rPr lang="en-US" altLang="zh-CN" dirty="0" smtClean="0"/>
                  <a:t>, </a:t>
                </a:r>
                <a:r>
                  <a:rPr lang="zh-CN" altLang="en-US" dirty="0" smtClean="0"/>
                  <a:t>每</a:t>
                </a:r>
                <a:r>
                  <a:rPr lang="zh-CN" altLang="en-US" dirty="0"/>
                  <a:t>一个元素同样</a:t>
                </a:r>
                <a:r>
                  <a:rPr lang="zh-CN" altLang="en-US" b="1" dirty="0"/>
                  <a:t>不会被重复地</a:t>
                </a:r>
                <a:r>
                  <a:rPr lang="zh-CN" altLang="en-US" dirty="0"/>
                  <a:t>被</a:t>
                </a:r>
                <a:r>
                  <a:rPr lang="zh-CN" altLang="en-US" dirty="0" smtClean="0"/>
                  <a:t>选择</a:t>
                </a:r>
                <a:r>
                  <a:rPr lang="en-US" altLang="zh-CN" dirty="0" smtClean="0"/>
                  <a:t>.</a:t>
                </a:r>
              </a:p>
              <a:p>
                <a:r>
                  <a:rPr lang="zh-CN" altLang="en-US" dirty="0"/>
                  <a:t>注意</a:t>
                </a:r>
                <a14:m>
                  <m:oMath xmlns:m="http://schemas.openxmlformats.org/officeDocument/2006/math">
                    <m:r>
                      <a:rPr lang="en-US" altLang="zh-CN" i="1" dirty="0">
                        <a:latin typeface="Cambria Math" panose="02040503050406030204" pitchFamily="18" charset="0"/>
                      </a:rPr>
                      <m:t>𝐶</m:t>
                    </m:r>
                  </m:oMath>
                </a14:m>
                <a:r>
                  <a:rPr lang="en-US" altLang="zh-CN" dirty="0"/>
                  <a:t>(</a:t>
                </a:r>
                <a14:m>
                  <m:oMath xmlns:m="http://schemas.openxmlformats.org/officeDocument/2006/math">
                    <m:r>
                      <a:rPr lang="en-US" altLang="zh-CN" i="1" dirty="0">
                        <a:latin typeface="Cambria Math" panose="02040503050406030204" pitchFamily="18" charset="0"/>
                      </a:rPr>
                      <m:t>𝑛</m:t>
                    </m:r>
                  </m:oMath>
                </a14:m>
                <a:r>
                  <a:rPr lang="en-US" altLang="zh-CN" dirty="0"/>
                  <a:t>,0) = 1, </a:t>
                </a:r>
                <a:r>
                  <a:rPr lang="zh-CN" altLang="en-US" dirty="0"/>
                  <a:t>因为恰好有一种方法</a:t>
                </a:r>
                <a:r>
                  <a:rPr lang="zh-CN" altLang="en-US" dirty="0" smtClean="0"/>
                  <a:t>来选择</a:t>
                </a:r>
                <a:r>
                  <a:rPr lang="en-US" altLang="zh-CN" dirty="0" smtClean="0"/>
                  <a:t>0</a:t>
                </a:r>
                <a:r>
                  <a:rPr lang="zh-CN" altLang="en-US" dirty="0"/>
                  <a:t>个元素</a:t>
                </a:r>
                <a:r>
                  <a:rPr lang="en-US" altLang="zh-CN" dirty="0"/>
                  <a:t>.</a:t>
                </a:r>
              </a:p>
              <a:p>
                <a:endParaRPr lang="zh-CN" altLang="en-US" dirty="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20A840D-3944-425D-B356-9734F807A7D1}"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例</a:t>
                </a:r>
                <a:r>
                  <a:rPr lang="en-US" altLang="zh-CN" dirty="0" smtClean="0"/>
                  <a:t>:</a:t>
                </a:r>
                <a:r>
                  <a:rPr lang="zh-CN" altLang="en-US" dirty="0" smtClean="0"/>
                  <a:t>令</a:t>
                </a:r>
                <a14:m>
                  <m:oMath xmlns:m="http://schemas.openxmlformats.org/officeDocument/2006/math">
                    <m:r>
                      <a:rPr lang="en-US" altLang="zh-CN" i="1" dirty="0" smtClean="0">
                        <a:latin typeface="Cambria Math" panose="02040503050406030204" pitchFamily="18" charset="0"/>
                      </a:rPr>
                      <m:t>𝑆</m:t>
                    </m:r>
                  </m:oMath>
                </a14:m>
                <a:r>
                  <a:rPr lang="zh-CN" altLang="en-US" dirty="0" smtClean="0"/>
                  <a:t>是集合</a:t>
                </a:r>
                <a:r>
                  <a:rPr lang="en-US" dirty="0" smtClean="0"/>
                  <a:t>{a, b, c, d}. </a:t>
                </a:r>
                <a:r>
                  <a:rPr lang="zh-CN" altLang="en-US" dirty="0" smtClean="0"/>
                  <a:t>那么</a:t>
                </a:r>
                <a:r>
                  <a:rPr lang="en-US" dirty="0" smtClean="0"/>
                  <a:t>{a, c, d}</a:t>
                </a:r>
                <a:r>
                  <a:rPr lang="zh-CN" altLang="en-US" dirty="0" smtClean="0"/>
                  <a:t>是一个</a:t>
                </a:r>
                <a:r>
                  <a:rPr lang="en-US" altLang="zh-CN" dirty="0" smtClean="0"/>
                  <a:t>3</a:t>
                </a:r>
                <a:r>
                  <a:rPr lang="zh-CN" altLang="en-US" dirty="0" smtClean="0"/>
                  <a:t>组合</a:t>
                </a:r>
                <a:r>
                  <a:rPr lang="en-US" altLang="zh-CN" dirty="0" smtClean="0"/>
                  <a:t>, </a:t>
                </a:r>
                <a:r>
                  <a:rPr lang="zh-CN" altLang="en-US" dirty="0" smtClean="0"/>
                  <a:t>它和组合</a:t>
                </a:r>
                <a:r>
                  <a:rPr lang="en-US" dirty="0" smtClean="0"/>
                  <a:t>{d, c, a}, {</a:t>
                </a:r>
                <a:r>
                  <a:rPr lang="en-US" dirty="0" err="1" smtClean="0"/>
                  <a:t>a,d,c</a:t>
                </a:r>
                <a:r>
                  <a:rPr lang="en-US" dirty="0" smtClean="0"/>
                  <a:t>}, {</a:t>
                </a:r>
                <a:r>
                  <a:rPr lang="en-US" dirty="0" err="1" smtClean="0"/>
                  <a:t>c,a,d</a:t>
                </a:r>
                <a:r>
                  <a:rPr lang="en-US" dirty="0" smtClean="0"/>
                  <a:t>}, {</a:t>
                </a:r>
                <a:r>
                  <a:rPr lang="en-US" dirty="0" err="1" smtClean="0"/>
                  <a:t>c,d,a</a:t>
                </a:r>
                <a:r>
                  <a:rPr lang="en-US" dirty="0" smtClean="0"/>
                  <a:t>}, {</a:t>
                </a:r>
                <a:r>
                  <a:rPr lang="en-US" dirty="0" err="1" smtClean="0"/>
                  <a:t>d,a,c</a:t>
                </a:r>
                <a:r>
                  <a:rPr lang="en-US" dirty="0" smtClean="0"/>
                  <a:t>}</a:t>
                </a:r>
                <a:r>
                  <a:rPr lang="zh-CN" altLang="en-US" dirty="0" smtClean="0"/>
                  <a:t>是一样的</a:t>
                </a:r>
                <a:r>
                  <a:rPr lang="en-US" altLang="zh-CN" dirty="0" smtClean="0"/>
                  <a:t>, </a:t>
                </a:r>
                <a:r>
                  <a:rPr lang="zh-CN" altLang="en-US" dirty="0" smtClean="0"/>
                  <a:t>因为集合中的元素的顺序没有关系</a:t>
                </a:r>
                <a:r>
                  <a:rPr lang="en-US" altLang="zh-CN" dirty="0" smtClean="0"/>
                  <a:t>. </a:t>
                </a:r>
                <a14:m>
                  <m:oMath xmlns:m="http://schemas.openxmlformats.org/officeDocument/2006/math">
                    <m:r>
                      <a:rPr lang="en-US" altLang="zh-CN" i="1" dirty="0" smtClean="0">
                        <a:latin typeface="Cambria Math" panose="02040503050406030204" pitchFamily="18" charset="0"/>
                      </a:rPr>
                      <m:t>𝑆</m:t>
                    </m:r>
                  </m:oMath>
                </a14:m>
                <a:r>
                  <a:rPr lang="zh-CN" altLang="en-US" dirty="0" smtClean="0"/>
                  <a:t>的</a:t>
                </a:r>
                <a:r>
                  <a:rPr lang="en-US" altLang="zh-CN" dirty="0" smtClean="0"/>
                  <a:t>2</a:t>
                </a:r>
                <a:r>
                  <a:rPr lang="zh-CN" altLang="en-US" dirty="0" smtClean="0"/>
                  <a:t>组合共有</a:t>
                </a:r>
                <a:r>
                  <a:rPr lang="en-US" altLang="zh-CN" dirty="0"/>
                  <a:t>{</a:t>
                </a:r>
                <a:r>
                  <a:rPr lang="en-US" altLang="zh-CN" dirty="0" smtClean="0"/>
                  <a:t>a, </a:t>
                </a:r>
                <a:r>
                  <a:rPr lang="en-US" altLang="zh-CN" dirty="0"/>
                  <a:t>b</a:t>
                </a:r>
                <a:r>
                  <a:rPr lang="en-US" altLang="zh-CN" dirty="0" smtClean="0"/>
                  <a:t>}, </a:t>
                </a:r>
                <a:r>
                  <a:rPr lang="en-US" altLang="zh-CN" dirty="0"/>
                  <a:t>{</a:t>
                </a:r>
                <a:r>
                  <a:rPr lang="en-US" altLang="zh-CN" dirty="0" smtClean="0"/>
                  <a:t>a, </a:t>
                </a:r>
                <a:r>
                  <a:rPr lang="en-US" altLang="zh-CN" dirty="0"/>
                  <a:t>c</a:t>
                </a:r>
                <a:r>
                  <a:rPr lang="en-US" altLang="zh-CN" dirty="0" smtClean="0"/>
                  <a:t>}, </a:t>
                </a:r>
                <a:r>
                  <a:rPr lang="en-US" altLang="zh-CN" dirty="0"/>
                  <a:t>{</a:t>
                </a:r>
                <a:r>
                  <a:rPr lang="en-US" altLang="zh-CN" dirty="0" smtClean="0"/>
                  <a:t>a, </a:t>
                </a:r>
                <a:r>
                  <a:rPr lang="en-US" altLang="zh-CN" dirty="0"/>
                  <a:t>d</a:t>
                </a:r>
                <a:r>
                  <a:rPr lang="en-US" altLang="zh-CN" dirty="0" smtClean="0"/>
                  <a:t>}, </a:t>
                </a:r>
                <a:r>
                  <a:rPr lang="en-US" altLang="zh-CN" dirty="0"/>
                  <a:t>{</a:t>
                </a:r>
                <a:r>
                  <a:rPr lang="en-US" altLang="zh-CN" dirty="0" smtClean="0"/>
                  <a:t>b, </a:t>
                </a:r>
                <a:r>
                  <a:rPr lang="en-US" altLang="zh-CN" dirty="0"/>
                  <a:t>c</a:t>
                </a:r>
                <a:r>
                  <a:rPr lang="en-US" altLang="zh-CN" dirty="0" smtClean="0"/>
                  <a:t>}, </a:t>
                </a:r>
                <a:r>
                  <a:rPr lang="en-US" altLang="zh-CN" dirty="0"/>
                  <a:t>{</a:t>
                </a:r>
                <a:r>
                  <a:rPr lang="en-US" altLang="zh-CN" dirty="0" smtClean="0"/>
                  <a:t>b, </a:t>
                </a:r>
                <a:r>
                  <a:rPr lang="en-US" altLang="zh-CN" dirty="0"/>
                  <a:t>d</a:t>
                </a:r>
                <a:r>
                  <a:rPr lang="en-US" altLang="zh-CN" dirty="0" smtClean="0"/>
                  <a:t>},  </a:t>
                </a:r>
                <a:r>
                  <a:rPr lang="en-US" altLang="zh-CN" dirty="0"/>
                  <a:t>{</a:t>
                </a:r>
                <a:r>
                  <a:rPr lang="en-US" altLang="zh-CN" dirty="0" smtClean="0"/>
                  <a:t>c, </a:t>
                </a:r>
                <a:r>
                  <a:rPr lang="en-US" altLang="zh-CN" dirty="0"/>
                  <a:t>d</a:t>
                </a:r>
                <a:r>
                  <a:rPr lang="en-US" altLang="zh-CN" dirty="0" smtClean="0"/>
                  <a:t>}</a:t>
                </a:r>
                <a:r>
                  <a:rPr lang="zh-CN" altLang="en-US" dirty="0" smtClean="0"/>
                  <a:t>种</a:t>
                </a:r>
                <a:r>
                  <a:rPr lang="en-US" altLang="zh-CN" dirty="0" smtClean="0"/>
                  <a:t>, </a:t>
                </a:r>
                <a:r>
                  <a:rPr lang="zh-CN" altLang="en-US" dirty="0" smtClean="0"/>
                  <a:t>所以</a:t>
                </a:r>
                <a14:m>
                  <m:oMath xmlns:m="http://schemas.openxmlformats.org/officeDocument/2006/math">
                    <m:r>
                      <a:rPr lang="en-US" i="1" dirty="0" smtClean="0">
                        <a:latin typeface="Cambria Math" panose="02040503050406030204" pitchFamily="18" charset="0"/>
                      </a:rPr>
                      <m:t>𝐶</m:t>
                    </m:r>
                  </m:oMath>
                </a14:m>
                <a:r>
                  <a:rPr lang="en-US" dirty="0" smtClean="0"/>
                  <a:t>(4,2) = 6</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20A840D-3944-425D-B356-9734F807A7D1}"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59</a:t>
            </a:fld>
            <a:endParaRPr lang="zh-CN" altLang="en-US" dirty="0"/>
          </a:p>
        </p:txBody>
      </p:sp>
    </p:spTree>
    <p:extLst>
      <p:ext uri="{BB962C8B-B14F-4D97-AF65-F5344CB8AC3E}">
        <p14:creationId xmlns:p14="http://schemas.microsoft.com/office/powerpoint/2010/main" val="14193669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乘积</a:t>
            </a:r>
            <a:r>
              <a:rPr lang="zh-CN" altLang="en-US" dirty="0"/>
              <a:t>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lstStyle/>
              <a:p>
                <a:r>
                  <a:rPr lang="zh-CN" altLang="en-US" dirty="0" smtClean="0"/>
                  <a:t>乘积法则也可以用集合的语言来定义</a:t>
                </a:r>
                <a:r>
                  <a:rPr lang="en-US" altLang="zh-CN" dirty="0" smtClean="0"/>
                  <a:t>:</a:t>
                </a:r>
                <a:endParaRPr lang="en-US" dirty="0" smtClean="0"/>
              </a:p>
              <a:p>
                <a:r>
                  <a:rPr lang="zh-CN" altLang="en-US" dirty="0" smtClean="0"/>
                  <a:t>如果</a:t>
                </a:r>
                <a:r>
                  <a:rPr lang="en-US"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oMath>
                </a14:m>
                <a:r>
                  <a:rPr lang="en-US" dirty="0" smtClean="0"/>
                  <a:t>, …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𝑚</m:t>
                        </m:r>
                      </m:sub>
                    </m:sSub>
                  </m:oMath>
                </a14:m>
                <a:r>
                  <a:rPr lang="zh-CN" altLang="en-US" dirty="0" smtClean="0"/>
                  <a:t>是有穷集</a:t>
                </a:r>
                <a:r>
                  <a:rPr lang="en-US" altLang="zh-CN" dirty="0" smtClean="0"/>
                  <a:t>, </a:t>
                </a:r>
                <a:r>
                  <a:rPr lang="zh-CN" altLang="en-US" dirty="0" smtClean="0"/>
                  <a:t>那么在这些集合的笛卡尔积中的元素数是每个集合的元素数之积</a:t>
                </a:r>
                <a:r>
                  <a:rPr lang="en-US" dirty="0" smtClean="0"/>
                  <a:t>.</a:t>
                </a:r>
              </a:p>
              <a:p>
                <a:pPr algn="just"/>
                <a:r>
                  <a:rPr lang="zh-CN" altLang="en-US" dirty="0" smtClean="0"/>
                  <a:t>在笛卡尔积</a:t>
                </a:r>
                <a:r>
                  <a:rPr lang="en-US" altLang="zh-CN" dirty="0" smtClean="0"/>
                  <a:t>(</a:t>
                </a:r>
                <a:r>
                  <a:rPr lang="zh-CN" altLang="en-US" dirty="0" smtClean="0"/>
                  <a:t>又称笛卡儿积</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𝑚</m:t>
                        </m:r>
                      </m:sub>
                    </m:sSub>
                  </m:oMath>
                </a14:m>
                <a:r>
                  <a:rPr lang="zh-CN" altLang="en-US" dirty="0" smtClean="0"/>
                  <a:t>中选一个元素的任务是通过在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oMath>
                </a14:m>
                <a:r>
                  <a:rPr lang="zh-CN" altLang="en-US" dirty="0" smtClean="0"/>
                  <a:t>中选一个元素</a:t>
                </a:r>
                <a:r>
                  <a:rPr lang="en-US" altLang="zh-CN" dirty="0" smtClean="0"/>
                  <a:t>, </a:t>
                </a:r>
                <a:r>
                  <a:rPr lang="zh-CN" altLang="en-US" dirty="0" smtClean="0"/>
                  <a:t>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zh-CN" altLang="en-US" dirty="0" smtClean="0"/>
                  <a:t>中选一个元素</a:t>
                </a:r>
                <a:r>
                  <a:rPr lang="en-US" altLang="zh-CN" dirty="0" smtClean="0"/>
                  <a:t>, </a:t>
                </a:r>
                <a:r>
                  <a:rPr lang="zh-CN" altLang="en-US" dirty="0" smtClean="0"/>
                  <a:t>以此类推</a:t>
                </a:r>
                <a:r>
                  <a:rPr lang="en-US" altLang="zh-CN" dirty="0" smtClean="0"/>
                  <a:t>, </a:t>
                </a:r>
                <a:r>
                  <a:rPr lang="zh-CN" altLang="en-US" dirty="0" smtClean="0"/>
                  <a:t>由乘积法则得到</a:t>
                </a:r>
                <a:r>
                  <a:rPr lang="en-US" dirty="0" smtClean="0"/>
                  <a:t>:</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𝐴</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3A123228-EF5F-4014-B4B7-DCC901CE94CF}"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6</a:t>
            </a:fld>
            <a:endParaRPr lang="zh-CN" altLang="en-US" dirty="0"/>
          </a:p>
        </p:txBody>
      </p:sp>
      <p:sp>
        <p:nvSpPr>
          <p:cNvPr id="4" name="文本框 3"/>
          <p:cNvSpPr txBox="1"/>
          <p:nvPr/>
        </p:nvSpPr>
        <p:spPr>
          <a:xfrm>
            <a:off x="762000" y="5933322"/>
            <a:ext cx="6853158" cy="400110"/>
          </a:xfrm>
          <a:prstGeom prst="rect">
            <a:avLst/>
          </a:prstGeom>
          <a:noFill/>
        </p:spPr>
        <p:txBody>
          <a:bodyPr wrap="none" rtlCol="0">
            <a:spAutoFit/>
          </a:bodyPr>
          <a:lstStyle/>
          <a:p>
            <a:r>
              <a:rPr lang="en-US" altLang="zh-CN" sz="2000" dirty="0" smtClean="0"/>
              <a:t>【</a:t>
            </a:r>
            <a:r>
              <a:rPr lang="zh-CN" altLang="en-US" sz="2000" dirty="0" smtClean="0"/>
              <a:t>相关基础知识：集合的概念、笛卡尔积、集合的基数等</a:t>
            </a:r>
            <a:r>
              <a:rPr lang="en-US" altLang="zh-CN" sz="2000" dirty="0" smtClean="0"/>
              <a:t>】</a:t>
            </a:r>
            <a:endParaRPr lang="zh-CN" altLang="en-US" sz="20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143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组合</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595313" y="1089025"/>
                <a:ext cx="10987087" cy="5121275"/>
              </a:xfrm>
            </p:spPr>
            <p:txBody>
              <a:bodyPr/>
              <a:lstStyle/>
              <a:p>
                <a:r>
                  <a:rPr lang="zh-CN" altLang="en-US" dirty="0" smtClean="0"/>
                  <a:t>定理</a:t>
                </a:r>
                <a:r>
                  <a:rPr lang="en-US" altLang="zh-CN" dirty="0" smtClean="0"/>
                  <a:t>:</a:t>
                </a:r>
                <a:r>
                  <a:rPr lang="zh-CN" altLang="en-US" dirty="0" smtClean="0"/>
                  <a:t>设</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是正整数</a:t>
                </a:r>
                <a:r>
                  <a:rPr lang="en-US" altLang="zh-CN" dirty="0" smtClean="0"/>
                  <a:t>, </a:t>
                </a:r>
                <a14:m>
                  <m:oMath xmlns:m="http://schemas.openxmlformats.org/officeDocument/2006/math">
                    <m:r>
                      <a:rPr lang="en-US" altLang="zh-CN" i="1" dirty="0" smtClean="0">
                        <a:latin typeface="Cambria Math" panose="02040503050406030204" pitchFamily="18" charset="0"/>
                      </a:rPr>
                      <m:t>𝑟</m:t>
                    </m:r>
                  </m:oMath>
                </a14:m>
                <a:r>
                  <a:rPr lang="zh-CN" altLang="en-US" dirty="0" smtClean="0"/>
                  <a:t>是满足</a:t>
                </a:r>
                <a14:m>
                  <m:oMath xmlns:m="http://schemas.openxmlformats.org/officeDocument/2006/math">
                    <m:r>
                      <a:rPr lang="en-US" i="1" dirty="0" smtClean="0">
                        <a:latin typeface="Cambria Math" panose="02040503050406030204" pitchFamily="18" charset="0"/>
                      </a:rPr>
                      <m:t>𝑛</m:t>
                    </m:r>
                  </m:oMath>
                </a14:m>
                <a:r>
                  <a:rPr lang="en-US" dirty="0" smtClean="0"/>
                  <a:t> ≥ </a:t>
                </a:r>
                <a14:m>
                  <m:oMath xmlns:m="http://schemas.openxmlformats.org/officeDocument/2006/math">
                    <m:r>
                      <a:rPr lang="en-US" i="1" dirty="0" smtClean="0">
                        <a:latin typeface="Cambria Math" panose="02040503050406030204" pitchFamily="18" charset="0"/>
                      </a:rPr>
                      <m:t>𝑟</m:t>
                    </m:r>
                  </m:oMath>
                </a14:m>
                <a:r>
                  <a:rPr lang="en-US" dirty="0" smtClean="0"/>
                  <a:t> ≥ 0</a:t>
                </a:r>
                <a:r>
                  <a:rPr lang="zh-CN" altLang="en-US" dirty="0" smtClean="0"/>
                  <a:t>的整数</a:t>
                </a:r>
                <a:r>
                  <a:rPr lang="en-US" altLang="zh-CN" dirty="0" smtClean="0"/>
                  <a:t>, </a:t>
                </a:r>
                <a14:m>
                  <m:oMath xmlns:m="http://schemas.openxmlformats.org/officeDocument/2006/math">
                    <m:r>
                      <a:rPr lang="en-US" altLang="zh-CN" i="1" dirty="0" smtClean="0">
                        <a:latin typeface="Cambria Math" panose="02040503050406030204" pitchFamily="18" charset="0"/>
                      </a:rPr>
                      <m:t> </m:t>
                    </m:r>
                    <m:r>
                      <a:rPr lang="en-US" altLang="zh-CN" i="1" dirty="0" smtClean="0">
                        <a:latin typeface="Cambria Math" panose="02040503050406030204" pitchFamily="18" charset="0"/>
                      </a:rPr>
                      <m:t>𝑛</m:t>
                    </m:r>
                  </m:oMath>
                </a14:m>
                <a:r>
                  <a:rPr lang="zh-CN" altLang="en-US" dirty="0" smtClean="0"/>
                  <a:t>元素的集合的</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组合数为</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den>
                    </m:f>
                  </m:oMath>
                </a14:m>
                <a:endParaRPr lang="en-US" dirty="0" smtClean="0"/>
              </a:p>
              <a:p>
                <a:r>
                  <a:rPr lang="zh-CN" altLang="en-US" dirty="0" smtClean="0"/>
                  <a:t>证</a:t>
                </a:r>
                <a:r>
                  <a:rPr lang="en-US" altLang="zh-CN" dirty="0" smtClean="0"/>
                  <a:t>:</a:t>
                </a:r>
                <a:r>
                  <a:rPr lang="zh-CN" altLang="en-US" dirty="0" smtClean="0"/>
                  <a:t>我们如果要得到该集合的</a:t>
                </a:r>
                <a14:m>
                  <m:oMath xmlns:m="http://schemas.openxmlformats.org/officeDocument/2006/math">
                    <m:r>
                      <a:rPr lang="en-US" altLang="zh-CN" i="1" dirty="0" smtClean="0">
                        <a:latin typeface="Cambria Math" panose="02040503050406030204" pitchFamily="18" charset="0"/>
                      </a:rPr>
                      <m:t>𝑟</m:t>
                    </m:r>
                  </m:oMath>
                </a14:m>
                <a:r>
                  <a:rPr lang="zh-CN" altLang="en-US" dirty="0" smtClean="0"/>
                  <a:t>排序的话</a:t>
                </a:r>
                <a:r>
                  <a:rPr lang="en-US" altLang="zh-CN" dirty="0" smtClean="0"/>
                  <a:t>, </a:t>
                </a:r>
                <a:r>
                  <a:rPr lang="zh-CN" altLang="en-US" dirty="0" smtClean="0"/>
                  <a:t>我们可以先构成集合的</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组合</a:t>
                </a:r>
                <a:r>
                  <a:rPr lang="en-US" altLang="zh-CN" dirty="0" smtClean="0"/>
                  <a:t>, </a:t>
                </a:r>
                <a:r>
                  <a:rPr lang="zh-CN" altLang="en-US" dirty="0" smtClean="0"/>
                  <a:t>然后再排序每个</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组合中的元素</a:t>
                </a:r>
                <a:r>
                  <a:rPr lang="en-US" altLang="zh-CN" dirty="0"/>
                  <a:t>(</a:t>
                </a:r>
                <a:r>
                  <a:rPr lang="zh-CN" altLang="en-US" dirty="0" smtClean="0"/>
                  <a:t>这可以用</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smtClean="0">
                        <a:latin typeface="Cambria Math" panose="02040503050406030204" pitchFamily="18" charset="0"/>
                      </a:rPr>
                      <m:t>)</m:t>
                    </m:r>
                  </m:oMath>
                </a14:m>
                <a:r>
                  <a:rPr lang="zh-CN" altLang="en-US" dirty="0" smtClean="0"/>
                  <a:t>种方法来做</a:t>
                </a:r>
                <a:r>
                  <a:rPr lang="en-US" altLang="zh-CN" dirty="0" smtClean="0"/>
                  <a:t>). </a:t>
                </a:r>
                <a:r>
                  <a:rPr lang="zh-CN" altLang="en-US" dirty="0" smtClean="0"/>
                  <a:t>因此</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smtClean="0">
                        <a:latin typeface="Cambria Math" panose="02040503050406030204" pitchFamily="18" charset="0"/>
                      </a:rPr>
                      <m:t>). </m:t>
                    </m:r>
                  </m:oMath>
                </a14:m>
                <a:r>
                  <a:rPr lang="zh-CN" altLang="en-US" dirty="0" smtClean="0"/>
                  <a:t>所以可以推出</a:t>
                </a:r>
                <a:r>
                  <a:rPr lang="en-US" altLang="zh-CN" dirty="0" smtClean="0"/>
                  <a:t>:</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num>
                        <m:den>
                          <m:r>
                            <a:rPr lang="en-US" altLang="zh-CN" i="1">
                              <a:latin typeface="Cambria Math" panose="02040503050406030204" pitchFamily="18" charset="0"/>
                            </a:rPr>
                            <m:t>𝑟</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i="1" smtClean="0">
                              <a:latin typeface="Cambria Math" panose="02040503050406030204" pitchFamily="18" charset="0"/>
                            </a:rPr>
                            <m:t> </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m:t>
                          </m:r>
                        </m:num>
                        <m:den>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den>
                      </m:f>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a:stretch>
              </a:blipFill>
            </p:spPr>
            <p:txBody>
              <a:bodyPr/>
              <a:lstStyle/>
              <a:p>
                <a:r>
                  <a:rPr lang="zh-CN" altLang="en-US">
                    <a:noFill/>
                  </a:rPr>
                  <a:t> </a:t>
                </a:r>
              </a:p>
            </p:txBody>
          </p:sp>
        </mc:Fallback>
      </mc:AlternateContent>
      <p:sp>
        <p:nvSpPr>
          <p:cNvPr id="3" name="日期占位符 2"/>
          <p:cNvSpPr>
            <a:spLocks noGrp="1"/>
          </p:cNvSpPr>
          <p:nvPr>
            <p:ph type="dt" sz="half" idx="10"/>
          </p:nvPr>
        </p:nvSpPr>
        <p:spPr/>
        <p:txBody>
          <a:bodyPr/>
          <a:lstStyle/>
          <a:p>
            <a:fld id="{212826F3-287C-4CC3-ABEB-02EA920A7005}" type="datetime1">
              <a:rPr lang="zh-CN" altLang="en-US" smtClean="0"/>
              <a:t>2023/9/25</a:t>
            </a:fld>
            <a:endParaRPr lang="zh-CN" altLang="en-US" dirty="0"/>
          </a:p>
        </p:txBody>
      </p:sp>
      <p:sp>
        <p:nvSpPr>
          <p:cNvPr id="4" name="页脚占位符 3"/>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60</a:t>
            </a:fld>
            <a:endParaRPr lang="zh-CN" altLang="en-US" dirty="0"/>
          </a:p>
        </p:txBody>
      </p:sp>
      <p:sp>
        <p:nvSpPr>
          <p:cNvPr id="7" name="文本框 6"/>
          <p:cNvSpPr txBox="1"/>
          <p:nvPr/>
        </p:nvSpPr>
        <p:spPr>
          <a:xfrm>
            <a:off x="762000" y="5955269"/>
            <a:ext cx="1763624" cy="369332"/>
          </a:xfrm>
          <a:prstGeom prst="rect">
            <a:avLst/>
          </a:prstGeom>
          <a:noFill/>
        </p:spPr>
        <p:txBody>
          <a:bodyPr wrap="none" rtlCol="0">
            <a:spAutoFit/>
          </a:bodyPr>
          <a:lstStyle/>
          <a:p>
            <a:r>
              <a:rPr lang="en-US" altLang="zh-CN" dirty="0" smtClean="0"/>
              <a:t>【</a:t>
            </a:r>
            <a:r>
              <a:rPr lang="zh-CN" altLang="en-US" dirty="0" smtClean="0"/>
              <a:t>备注：</a:t>
            </a:r>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wipe(down)">
                                      <p:cBhvr>
                                        <p:cTn id="10" dur="500"/>
                                        <p:tgtEl>
                                          <p:spTgt spid="6">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从一副</a:t>
                </a:r>
                <a:r>
                  <a:rPr lang="en-US" altLang="zh-CN" dirty="0" smtClean="0"/>
                  <a:t>52</a:t>
                </a:r>
                <a:r>
                  <a:rPr lang="zh-CN" altLang="en-US" dirty="0" smtClean="0"/>
                  <a:t>张标准牌中选择</a:t>
                </a:r>
                <a:r>
                  <a:rPr lang="en-US" altLang="zh-CN" dirty="0" smtClean="0"/>
                  <a:t>5</a:t>
                </a:r>
                <a:r>
                  <a:rPr lang="zh-CN" altLang="en-US" dirty="0" smtClean="0"/>
                  <a:t>张</a:t>
                </a:r>
                <a:r>
                  <a:rPr lang="en-US" altLang="zh-CN" dirty="0" smtClean="0"/>
                  <a:t>, </a:t>
                </a:r>
                <a:r>
                  <a:rPr lang="zh-CN" altLang="en-US" dirty="0" smtClean="0"/>
                  <a:t>共有多少种不同的方法？从一副</a:t>
                </a:r>
                <a:r>
                  <a:rPr lang="en-US" altLang="zh-CN" dirty="0" smtClean="0"/>
                  <a:t>52</a:t>
                </a:r>
                <a:r>
                  <a:rPr lang="zh-CN" altLang="en-US" dirty="0"/>
                  <a:t>张标准牌中</a:t>
                </a:r>
                <a:r>
                  <a:rPr lang="zh-CN" altLang="en-US" dirty="0" smtClean="0"/>
                  <a:t>选择</a:t>
                </a:r>
                <a:r>
                  <a:rPr lang="en-US" altLang="zh-CN" dirty="0" smtClean="0"/>
                  <a:t>47</a:t>
                </a:r>
                <a:r>
                  <a:rPr lang="zh-CN" altLang="en-US" dirty="0" smtClean="0"/>
                  <a:t>张</a:t>
                </a:r>
                <a:r>
                  <a:rPr lang="en-US" altLang="zh-CN" dirty="0" smtClean="0"/>
                  <a:t>, </a:t>
                </a:r>
                <a:r>
                  <a:rPr lang="zh-CN" altLang="en-US" dirty="0" smtClean="0"/>
                  <a:t>共有</a:t>
                </a:r>
                <a:r>
                  <a:rPr lang="zh-CN" altLang="en-US" dirty="0"/>
                  <a:t>多少种不同的</a:t>
                </a:r>
                <a:r>
                  <a:rPr lang="zh-CN" altLang="en-US" dirty="0" smtClean="0"/>
                  <a:t>方法？</a:t>
                </a:r>
                <a:endParaRPr lang="en-US" altLang="zh-CN" dirty="0" smtClean="0"/>
              </a:p>
              <a:p>
                <a:r>
                  <a:rPr lang="zh-CN" altLang="en-US" dirty="0" smtClean="0"/>
                  <a:t>解</a:t>
                </a:r>
                <a:r>
                  <a:rPr lang="en-US" altLang="zh-CN" dirty="0" smtClean="0"/>
                  <a:t>:</a:t>
                </a:r>
              </a:p>
              <a:p>
                <a:pPr lvl="1"/>
                <a:r>
                  <a:rPr lang="zh-CN" altLang="en-US" dirty="0"/>
                  <a:t>选</a:t>
                </a:r>
                <a:r>
                  <a:rPr lang="en-US" altLang="zh-CN" dirty="0"/>
                  <a:t>5</a:t>
                </a:r>
                <a:r>
                  <a:rPr lang="zh-CN" altLang="en-US" dirty="0"/>
                  <a:t>张</a:t>
                </a:r>
                <a:r>
                  <a:rPr lang="en-US" altLang="zh-CN" dirty="0"/>
                  <a:t>, </a:t>
                </a:r>
                <a:r>
                  <a:rPr lang="zh-CN" altLang="en-US" dirty="0"/>
                  <a:t>这</a:t>
                </a:r>
                <a:r>
                  <a:rPr lang="en-US" altLang="zh-CN" dirty="0"/>
                  <a:t>5</a:t>
                </a:r>
                <a:r>
                  <a:rPr lang="zh-CN" altLang="en-US" dirty="0"/>
                  <a:t>张的次序不受限制</a:t>
                </a:r>
                <a:r>
                  <a:rPr lang="en-US" altLang="zh-CN" dirty="0"/>
                  <a:t>, </a:t>
                </a:r>
                <a:r>
                  <a:rPr lang="zh-CN" altLang="en-US" dirty="0"/>
                  <a:t>所以</a:t>
                </a:r>
                <a14:m>
                  <m:oMath xmlns:m="http://schemas.openxmlformats.org/officeDocument/2006/math">
                    <m:r>
                      <a:rPr lang="en-US" altLang="zh-CN">
                        <a:latin typeface="Cambria Math" panose="02040503050406030204" pitchFamily="18" charset="0"/>
                      </a:rPr>
                      <m:t>𝐶</m:t>
                    </m:r>
                    <m:d>
                      <m:dPr>
                        <m:ctrlPr>
                          <a:rPr lang="en-US" altLang="zh-CN" i="1">
                            <a:latin typeface="Cambria Math" panose="02040503050406030204" pitchFamily="18" charset="0"/>
                          </a:rPr>
                        </m:ctrlPr>
                      </m:dPr>
                      <m:e>
                        <m:r>
                          <a:rPr lang="en-US" altLang="zh-CN">
                            <a:latin typeface="Cambria Math" panose="02040503050406030204" pitchFamily="18" charset="0"/>
                          </a:rPr>
                          <m:t>52,5</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52!</m:t>
                        </m:r>
                      </m:num>
                      <m:den>
                        <m:r>
                          <a:rPr lang="en-US" altLang="zh-CN">
                            <a:latin typeface="Cambria Math" panose="02040503050406030204" pitchFamily="18" charset="0"/>
                          </a:rPr>
                          <m:t>5!47!</m:t>
                        </m:r>
                      </m:den>
                    </m:f>
                    <m:r>
                      <a:rPr lang="en-US" altLang="zh-CN">
                        <a:latin typeface="Cambria Math" panose="02040503050406030204" pitchFamily="18" charset="0"/>
                      </a:rPr>
                      <m:t>=2598960</m:t>
                    </m:r>
                  </m:oMath>
                </a14:m>
                <a:endParaRPr lang="en-US" altLang="zh-CN" dirty="0"/>
              </a:p>
              <a:p>
                <a:pPr lvl="1"/>
                <a:r>
                  <a:rPr lang="zh-CN" altLang="en-US" dirty="0"/>
                  <a:t>类似地</a:t>
                </a:r>
                <a:r>
                  <a:rPr lang="en-US" altLang="zh-CN" dirty="0"/>
                  <a:t>, </a:t>
                </a:r>
                <a:r>
                  <a:rPr lang="zh-CN" altLang="en-US" dirty="0"/>
                  <a:t>选</a:t>
                </a:r>
                <a:r>
                  <a:rPr lang="en-US" altLang="zh-CN" dirty="0"/>
                  <a:t>47</a:t>
                </a:r>
                <a:r>
                  <a:rPr lang="zh-CN" altLang="en-US" dirty="0"/>
                  <a:t>张</a:t>
                </a:r>
                <a:r>
                  <a:rPr lang="en-US" altLang="zh-CN" dirty="0"/>
                  <a:t>, </a:t>
                </a:r>
                <a:r>
                  <a:rPr lang="zh-CN" altLang="en-US" dirty="0"/>
                  <a:t>其次序不受限制</a:t>
                </a:r>
                <a:r>
                  <a:rPr lang="en-US" altLang="zh-CN" dirty="0"/>
                  <a:t>, </a:t>
                </a:r>
                <a:r>
                  <a:rPr lang="zh-CN" altLang="en-US" dirty="0"/>
                  <a:t>所以</a:t>
                </a:r>
                <a14:m>
                  <m:oMath xmlns:m="http://schemas.openxmlformats.org/officeDocument/2006/math">
                    <m:r>
                      <a:rPr lang="en-US" altLang="zh-CN">
                        <a:latin typeface="Cambria Math" panose="02040503050406030204" pitchFamily="18" charset="0"/>
                      </a:rPr>
                      <m:t>𝐶</m:t>
                    </m:r>
                    <m:d>
                      <m:dPr>
                        <m:ctrlPr>
                          <a:rPr lang="en-US" altLang="zh-CN" i="1">
                            <a:latin typeface="Cambria Math" panose="02040503050406030204" pitchFamily="18" charset="0"/>
                          </a:rPr>
                        </m:ctrlPr>
                      </m:dPr>
                      <m:e>
                        <m:r>
                          <a:rPr lang="en-US" altLang="zh-CN">
                            <a:latin typeface="Cambria Math" panose="02040503050406030204" pitchFamily="18" charset="0"/>
                          </a:rPr>
                          <m:t>52,47</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52!</m:t>
                        </m:r>
                      </m:num>
                      <m:den>
                        <m:r>
                          <a:rPr lang="en-US" altLang="zh-CN">
                            <a:latin typeface="Cambria Math" panose="02040503050406030204" pitchFamily="18" charset="0"/>
                          </a:rPr>
                          <m:t>47!5!</m:t>
                        </m:r>
                      </m:den>
                    </m:f>
                    <m:r>
                      <a:rPr lang="en-US" altLang="zh-CN">
                        <a:latin typeface="Cambria Math" panose="02040503050406030204" pitchFamily="18" charset="0"/>
                      </a:rPr>
                      <m:t>=2598960</m:t>
                    </m:r>
                  </m:oMath>
                </a14:m>
                <a:endParaRPr lang="en-US" altLang="zh-CN"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BB41648-0428-4BAE-9834-0317C90DED0F}"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1066800"/>
            <a:ext cx="11277599" cy="609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lstStyle/>
              <a:p>
                <a:r>
                  <a:rPr lang="zh-CN" altLang="en-US" dirty="0" smtClean="0"/>
                  <a:t>推论</a:t>
                </a:r>
                <a:r>
                  <a:rPr lang="en-US" altLang="zh-CN" dirty="0" smtClean="0"/>
                  <a:t>:</a:t>
                </a:r>
                <a:r>
                  <a:rPr lang="zh-CN" altLang="en-US" dirty="0" smtClean="0"/>
                  <a:t>设</a:t>
                </a:r>
                <a14:m>
                  <m:oMath xmlns:m="http://schemas.openxmlformats.org/officeDocument/2006/math">
                    <m:r>
                      <a:rPr lang="en-US" altLang="zh-CN" i="1">
                        <a:latin typeface="Cambria Math" panose="02040503050406030204" pitchFamily="18" charset="0"/>
                      </a:rPr>
                      <m:t>𝑛</m:t>
                    </m:r>
                  </m:oMath>
                </a14:m>
                <a:r>
                  <a:rPr lang="zh-CN" altLang="en-US" dirty="0" smtClean="0"/>
                  <a:t>和</a:t>
                </a:r>
                <a14:m>
                  <m:oMath xmlns:m="http://schemas.openxmlformats.org/officeDocument/2006/math">
                    <m:r>
                      <a:rPr lang="en-US" altLang="zh-CN" i="1">
                        <a:latin typeface="Cambria Math" panose="02040503050406030204" pitchFamily="18" charset="0"/>
                      </a:rPr>
                      <m:t>𝑟</m:t>
                    </m:r>
                  </m:oMath>
                </a14:m>
                <a:r>
                  <a:rPr lang="zh-CN" altLang="en-US" dirty="0" smtClean="0"/>
                  <a:t>是满足</a:t>
                </a:r>
                <a14:m>
                  <m:oMath xmlns:m="http://schemas.openxmlformats.org/officeDocument/2006/math">
                    <m:r>
                      <a:rPr lang="en-US" altLang="zh-CN" i="1">
                        <a:latin typeface="Cambria Math" panose="02040503050406030204" pitchFamily="18" charset="0"/>
                      </a:rPr>
                      <m:t>𝑟</m:t>
                    </m:r>
                  </m:oMath>
                </a14:m>
                <a:r>
                  <a:rPr lang="en-US" dirty="0" smtClean="0"/>
                  <a:t>≤</a:t>
                </a:r>
                <a14:m>
                  <m:oMath xmlns:m="http://schemas.openxmlformats.org/officeDocument/2006/math">
                    <m:r>
                      <a:rPr lang="en-US" altLang="zh-CN" i="1">
                        <a:latin typeface="Cambria Math" panose="02040503050406030204" pitchFamily="18" charset="0"/>
                      </a:rPr>
                      <m:t>𝑛</m:t>
                    </m:r>
                  </m:oMath>
                </a14:m>
                <a:r>
                  <a:rPr lang="zh-CN" altLang="en-US" dirty="0" smtClean="0"/>
                  <a:t>的非负整数</a:t>
                </a:r>
                <a:r>
                  <a:rPr lang="en-US" altLang="zh-CN" dirty="0" smtClean="0"/>
                  <a:t>, </a:t>
                </a:r>
                <a:r>
                  <a:rPr lang="zh-CN" altLang="en-US" dirty="0" smtClean="0"/>
                  <a:t>那么</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b="0" i="0" smtClean="0">
                        <a:latin typeface="Cambria Math" panose="02040503050406030204" pitchFamily="18" charset="0"/>
                      </a:rPr>
                      <m:t>=</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oMath>
                </a14:m>
                <a:endParaRPr lang="en-US" dirty="0" smtClean="0"/>
              </a:p>
              <a:p>
                <a:r>
                  <a:rPr lang="zh-CN" altLang="en-US" dirty="0" smtClean="0"/>
                  <a:t>证</a:t>
                </a:r>
                <a:r>
                  <a:rPr lang="en-US" altLang="zh-CN" dirty="0" smtClean="0"/>
                  <a:t>:</a:t>
                </a:r>
                <a:r>
                  <a:rPr lang="zh-CN" altLang="en-US" dirty="0" smtClean="0"/>
                  <a:t>根据定理我们可以计算</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m:t>
                          </m:r>
                        </m:num>
                        <m:den>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den>
                      </m:f>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m:t>
                          </m:r>
                        </m:num>
                        <m:den>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e>
                          </m:d>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i="1">
                              <a:latin typeface="Cambria Math" panose="02040503050406030204" pitchFamily="18" charset="0"/>
                            </a:rPr>
                            <m:t>𝑟</m:t>
                          </m:r>
                          <m:r>
                            <a:rPr lang="en-US" altLang="zh-CN" b="0" i="1" smtClean="0">
                              <a:latin typeface="Cambria Math" panose="02040503050406030204" pitchFamily="18" charset="0"/>
                            </a:rPr>
                            <m:t>)</m:t>
                          </m:r>
                          <m:r>
                            <a:rPr lang="en-US" altLang="zh-CN" i="1">
                              <a:latin typeface="Cambria Math" panose="02040503050406030204" pitchFamily="18" charset="0"/>
                            </a:rPr>
                            <m:t>!</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m:t>
                          </m:r>
                        </m:num>
                        <m:den>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den>
                      </m:f>
                    </m:oMath>
                  </m:oMathPara>
                </a14:m>
                <a:endParaRPr lang="en-US" dirty="0"/>
              </a:p>
              <a:p>
                <a:endParaRPr lang="en-US" dirty="0" smtClean="0"/>
              </a:p>
              <a:p>
                <a:pPr marL="0" indent="0">
                  <a:buNone/>
                </a:pPr>
                <a:r>
                  <a:rPr lang="en-US" dirty="0" smtClean="0"/>
                  <a:t>        </a:t>
                </a:r>
                <a:r>
                  <a:rPr lang="zh-CN" altLang="en-US" dirty="0" smtClean="0"/>
                  <a:t>因此</a:t>
                </a:r>
                <a:r>
                  <a:rPr lang="en-US" altLang="zh-CN" dirty="0" smtClean="0"/>
                  <a:t>,</a:t>
                </a:r>
                <a:r>
                  <a:rPr lang="en-US" altLang="zh-CN" dirty="0"/>
                  <a:t> </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b="0" i="0" smtClean="0">
                        <a:latin typeface="Cambria Math" panose="02040503050406030204" pitchFamily="18" charset="0"/>
                      </a:rPr>
                      <m:t>=</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2147E17-D010-4F74-9D32-1A861FCBA1AD}"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62</a:t>
            </a:fld>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有多少种方式从</a:t>
                </a:r>
                <a:r>
                  <a:rPr lang="en-US" altLang="zh-CN" dirty="0" smtClean="0"/>
                  <a:t>10</a:t>
                </a:r>
                <a:r>
                  <a:rPr lang="zh-CN" altLang="en-US" dirty="0" smtClean="0"/>
                  <a:t>个选手的网球队中选择</a:t>
                </a:r>
                <a:r>
                  <a:rPr lang="en-US" altLang="zh-CN" dirty="0" smtClean="0"/>
                  <a:t>5</a:t>
                </a:r>
                <a:r>
                  <a:rPr lang="zh-CN" altLang="en-US" dirty="0" smtClean="0"/>
                  <a:t>个选手？</a:t>
                </a:r>
                <a:endParaRPr lang="en-US" altLang="zh-CN" dirty="0" smtClean="0"/>
              </a:p>
              <a:p>
                <a:r>
                  <a:rPr lang="zh-CN" altLang="en-US" dirty="0" smtClean="0"/>
                  <a:t>解</a:t>
                </a:r>
                <a:r>
                  <a:rPr lang="en-US" altLang="zh-CN" dirty="0" smtClean="0"/>
                  <a:t>:</a:t>
                </a:r>
                <a:r>
                  <a:rPr lang="zh-CN" altLang="en-US" dirty="0" smtClean="0"/>
                  <a:t>从</a:t>
                </a:r>
                <a:r>
                  <a:rPr lang="en-US" altLang="zh-CN" dirty="0" smtClean="0"/>
                  <a:t>10</a:t>
                </a:r>
                <a:r>
                  <a:rPr lang="zh-CN" altLang="en-US" dirty="0" smtClean="0"/>
                  <a:t>个元素集合的</a:t>
                </a:r>
                <a:r>
                  <a:rPr lang="en-US" altLang="zh-CN" dirty="0" smtClean="0"/>
                  <a:t>5</a:t>
                </a:r>
                <a:r>
                  <a:rPr lang="zh-CN" altLang="en-US" dirty="0" smtClean="0"/>
                  <a:t>组合数给出</a:t>
                </a:r>
                <a:r>
                  <a:rPr lang="en-US" altLang="zh-CN" dirty="0" smtClean="0"/>
                  <a:t>, </a:t>
                </a:r>
                <a:r>
                  <a:rPr lang="zh-CN" altLang="en-US" dirty="0" smtClean="0"/>
                  <a:t>根据定理可得</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10,5</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10!</m:t>
                        </m:r>
                      </m:num>
                      <m:den>
                        <m:r>
                          <a:rPr lang="en-US" altLang="zh-CN" b="0" i="1" smtClean="0">
                            <a:latin typeface="Cambria Math" panose="02040503050406030204" pitchFamily="18" charset="0"/>
                          </a:rPr>
                          <m:t>5!5!</m:t>
                        </m:r>
                      </m:den>
                    </m:f>
                    <m:r>
                      <a:rPr lang="en-US" altLang="zh-CN" b="0" i="1" smtClean="0">
                        <a:latin typeface="Cambria Math" panose="02040503050406030204" pitchFamily="18" charset="0"/>
                      </a:rPr>
                      <m:t>=252</m:t>
                    </m:r>
                  </m:oMath>
                </a14:m>
                <a:endParaRPr lang="en-US" dirty="0" smtClean="0"/>
              </a:p>
              <a:p>
                <a:pPr marL="0" indent="0">
                  <a:buNone/>
                </a:pPr>
                <a:r>
                  <a:rPr lang="en-US" dirty="0" smtClean="0"/>
                  <a:t> </a:t>
                </a:r>
              </a:p>
              <a:p>
                <a:r>
                  <a:rPr lang="zh-CN" altLang="en-US" dirty="0" smtClean="0"/>
                  <a:t>例</a:t>
                </a:r>
                <a:r>
                  <a:rPr lang="en-US" altLang="zh-CN" dirty="0" smtClean="0"/>
                  <a:t>:</a:t>
                </a:r>
                <a:r>
                  <a:rPr lang="zh-CN" altLang="en-US" dirty="0" smtClean="0"/>
                  <a:t>一组</a:t>
                </a:r>
                <a:r>
                  <a:rPr lang="en-US" altLang="zh-CN" dirty="0" smtClean="0"/>
                  <a:t>30</a:t>
                </a:r>
                <a:r>
                  <a:rPr lang="zh-CN" altLang="en-US" dirty="0" smtClean="0"/>
                  <a:t>个人被培训作为宇航员去完成登陆火星任务</a:t>
                </a:r>
                <a:r>
                  <a:rPr lang="en-US" altLang="zh-CN" dirty="0" smtClean="0"/>
                  <a:t>. </a:t>
                </a:r>
                <a:r>
                  <a:rPr lang="zh-CN" altLang="en-US" dirty="0" smtClean="0"/>
                  <a:t>有多少种方式选出</a:t>
                </a:r>
                <a:r>
                  <a:rPr lang="en-US" altLang="zh-CN" dirty="0" smtClean="0"/>
                  <a:t>6</a:t>
                </a:r>
                <a:r>
                  <a:rPr lang="zh-CN" altLang="en-US" dirty="0" smtClean="0"/>
                  <a:t>个人的小组来完成任务？</a:t>
                </a:r>
                <a:endParaRPr lang="en-US" altLang="zh-CN" dirty="0" smtClean="0"/>
              </a:p>
              <a:p>
                <a:r>
                  <a:rPr lang="zh-CN" altLang="en-US" dirty="0" smtClean="0"/>
                  <a:t>解</a:t>
                </a:r>
                <a:r>
                  <a:rPr lang="en-US" altLang="zh-CN" dirty="0" smtClean="0"/>
                  <a:t>:</a:t>
                </a:r>
                <a:r>
                  <a:rPr lang="zh-CN" altLang="en-US" dirty="0" smtClean="0"/>
                  <a:t>不考虑这些人被选择的次序</a:t>
                </a:r>
                <a:r>
                  <a:rPr lang="en-US" altLang="zh-CN" dirty="0" smtClean="0"/>
                  <a:t>, </a:t>
                </a:r>
                <a:r>
                  <a:rPr lang="zh-CN" altLang="en-US" dirty="0" smtClean="0"/>
                  <a:t>所以</a:t>
                </a:r>
                <a:r>
                  <a:rPr lang="en-US" altLang="zh-CN" dirty="0" smtClean="0"/>
                  <a:t>30</a:t>
                </a:r>
                <a:r>
                  <a:rPr lang="zh-CN" altLang="en-US" dirty="0" smtClean="0"/>
                  <a:t>个元素集合的</a:t>
                </a:r>
                <a:r>
                  <a:rPr lang="en-US" altLang="zh-CN" dirty="0" smtClean="0"/>
                  <a:t>6</a:t>
                </a:r>
                <a:r>
                  <a:rPr lang="zh-CN" altLang="en-US" dirty="0" smtClean="0"/>
                  <a:t>组合</a:t>
                </a:r>
                <a:r>
                  <a:rPr lang="en-US" altLang="zh-CN" dirty="0" smtClean="0"/>
                  <a:t>, </a:t>
                </a:r>
                <a:r>
                  <a:rPr lang="zh-CN" altLang="en-US" dirty="0" smtClean="0"/>
                  <a:t>根据定理可得</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30,6</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30!</m:t>
                        </m:r>
                      </m:num>
                      <m:den>
                        <m:r>
                          <a:rPr lang="en-US" altLang="zh-CN" b="0" i="1" smtClean="0">
                            <a:latin typeface="Cambria Math" panose="02040503050406030204" pitchFamily="18" charset="0"/>
                          </a:rPr>
                          <m:t>6!24!</m:t>
                        </m:r>
                      </m:den>
                    </m:f>
                    <m:r>
                      <a:rPr lang="en-US" altLang="zh-CN" b="0" i="1" smtClean="0">
                        <a:latin typeface="Cambria Math" panose="02040503050406030204" pitchFamily="18" charset="0"/>
                      </a:rPr>
                      <m:t>=593775</m:t>
                    </m:r>
                  </m:oMath>
                </a14:m>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90969AF9-9DB9-4770-8D45-9363235A0F5C}"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组合</a:t>
            </a:r>
            <a:endParaRPr lang="en-US" dirty="0"/>
          </a:p>
        </p:txBody>
      </p:sp>
      <p:sp>
        <p:nvSpPr>
          <p:cNvPr id="3" name="Content Placeholder 2"/>
          <p:cNvSpPr>
            <a:spLocks noGrp="1"/>
          </p:cNvSpPr>
          <p:nvPr>
            <p:ph idx="1"/>
          </p:nvPr>
        </p:nvSpPr>
        <p:spPr>
          <a:xfrm>
            <a:off x="595313" y="1089025"/>
            <a:ext cx="11444287" cy="5121275"/>
          </a:xfrm>
        </p:spPr>
        <p:txBody>
          <a:bodyPr>
            <a:normAutofit/>
          </a:bodyPr>
          <a:lstStyle/>
          <a:p>
            <a:r>
              <a:rPr lang="zh-CN" altLang="en-US" dirty="0" smtClean="0"/>
              <a:t>例</a:t>
            </a:r>
            <a:r>
              <a:rPr lang="en-US" altLang="zh-CN" dirty="0" smtClean="0"/>
              <a:t>:</a:t>
            </a:r>
            <a:r>
              <a:rPr lang="zh-CN" altLang="en-US" dirty="0" smtClean="0"/>
              <a:t>有</a:t>
            </a:r>
            <a:r>
              <a:rPr lang="zh-CN" altLang="en-US" dirty="0" smtClean="0"/>
              <a:t>多少个长度为</a:t>
            </a:r>
            <a:r>
              <a:rPr lang="en-US" altLang="zh-CN" dirty="0" smtClean="0"/>
              <a:t>n</a:t>
            </a:r>
            <a:r>
              <a:rPr lang="zh-CN" altLang="en-US" dirty="0" smtClean="0"/>
              <a:t>的比特串恰好包含</a:t>
            </a:r>
            <a:r>
              <a:rPr lang="en-US" altLang="zh-CN" dirty="0" smtClean="0"/>
              <a:t>r</a:t>
            </a:r>
            <a:r>
              <a:rPr lang="zh-CN" altLang="en-US" dirty="0" smtClean="0"/>
              <a:t>个</a:t>
            </a:r>
            <a:r>
              <a:rPr lang="en-US" altLang="zh-CN" dirty="0" smtClean="0"/>
              <a:t>1</a:t>
            </a:r>
            <a:r>
              <a:rPr lang="zh-CN" altLang="en-US" dirty="0" smtClean="0"/>
              <a:t>？</a:t>
            </a:r>
            <a:endParaRPr lang="en-US" altLang="zh-CN" dirty="0" smtClean="0"/>
          </a:p>
          <a:p>
            <a:r>
              <a:rPr lang="zh-CN" altLang="en-US" dirty="0" smtClean="0"/>
              <a:t>解</a:t>
            </a:r>
            <a:r>
              <a:rPr lang="en-US" altLang="zh-CN" dirty="0" smtClean="0"/>
              <a:t>: </a:t>
            </a:r>
            <a:r>
              <a:rPr lang="zh-CN" altLang="en-US" dirty="0" smtClean="0"/>
              <a:t>在长度为</a:t>
            </a:r>
            <a:r>
              <a:rPr lang="en-US" altLang="zh-CN" dirty="0" smtClean="0"/>
              <a:t>n</a:t>
            </a:r>
            <a:r>
              <a:rPr lang="zh-CN" altLang="en-US" dirty="0" smtClean="0"/>
              <a:t>的比特串中</a:t>
            </a:r>
            <a:r>
              <a:rPr lang="en-US" altLang="zh-CN" dirty="0" smtClean="0"/>
              <a:t>r</a:t>
            </a:r>
            <a:r>
              <a:rPr lang="zh-CN" altLang="en-US" dirty="0" smtClean="0"/>
              <a:t>个</a:t>
            </a:r>
            <a:r>
              <a:rPr lang="en-US" altLang="zh-CN" dirty="0" smtClean="0"/>
              <a:t>1</a:t>
            </a:r>
            <a:r>
              <a:rPr lang="zh-CN" altLang="en-US" dirty="0" smtClean="0"/>
              <a:t>的位置构成了集合</a:t>
            </a:r>
            <a:r>
              <a:rPr lang="en-US" altLang="zh-CN" dirty="0" smtClean="0"/>
              <a:t>{1</a:t>
            </a:r>
            <a:r>
              <a:rPr lang="en-US" altLang="zh-CN" dirty="0" smtClean="0"/>
              <a:t>,2,3</a:t>
            </a:r>
            <a:r>
              <a:rPr lang="en-US" altLang="zh-CN" dirty="0"/>
              <a:t>,</a:t>
            </a:r>
            <a:r>
              <a:rPr lang="en-US" altLang="zh-CN" dirty="0" smtClean="0"/>
              <a:t>…,n</a:t>
            </a:r>
            <a:r>
              <a:rPr lang="en-US" altLang="zh-CN" dirty="0" smtClean="0"/>
              <a:t>}</a:t>
            </a:r>
            <a:r>
              <a:rPr lang="zh-CN" altLang="en-US" dirty="0" smtClean="0"/>
              <a:t>的</a:t>
            </a:r>
            <a:r>
              <a:rPr lang="zh-CN" altLang="en-US" dirty="0" smtClean="0"/>
              <a:t>组合。因此，有</a:t>
            </a:r>
            <a:r>
              <a:rPr lang="en-US" altLang="zh-CN" dirty="0" smtClean="0"/>
              <a:t>C</a:t>
            </a:r>
            <a:r>
              <a:rPr lang="zh-CN" altLang="en-US" dirty="0" smtClean="0"/>
              <a:t>（</a:t>
            </a:r>
            <a:r>
              <a:rPr lang="en-US" altLang="zh-CN" dirty="0" err="1" smtClean="0"/>
              <a:t>n,r</a:t>
            </a:r>
            <a:r>
              <a:rPr lang="zh-CN" altLang="en-US" dirty="0" smtClean="0"/>
              <a:t>）个长度为</a:t>
            </a:r>
            <a:r>
              <a:rPr lang="en-US" altLang="zh-CN" dirty="0" smtClean="0"/>
              <a:t>n</a:t>
            </a:r>
            <a:r>
              <a:rPr lang="zh-CN" altLang="en-US" dirty="0" smtClean="0"/>
              <a:t>的比特串恰好包含</a:t>
            </a:r>
            <a:r>
              <a:rPr lang="en-US" altLang="zh-CN" dirty="0" smtClean="0"/>
              <a:t>r</a:t>
            </a:r>
            <a:r>
              <a:rPr lang="zh-CN" altLang="en-US" dirty="0" smtClean="0"/>
              <a:t>个</a:t>
            </a:r>
            <a:r>
              <a:rPr lang="en-US" altLang="zh-CN" dirty="0" smtClean="0"/>
              <a:t>1</a:t>
            </a:r>
            <a:r>
              <a:rPr lang="zh-CN" altLang="en-US" dirty="0" smtClean="0"/>
              <a:t>。</a:t>
            </a:r>
            <a:endParaRPr lang="en-US" dirty="0" smtClean="0"/>
          </a:p>
          <a:p>
            <a:endParaRPr lang="en-US" dirty="0" smtClean="0"/>
          </a:p>
        </p:txBody>
      </p:sp>
      <p:sp>
        <p:nvSpPr>
          <p:cNvPr id="5" name="日期占位符 4"/>
          <p:cNvSpPr>
            <a:spLocks noGrp="1"/>
          </p:cNvSpPr>
          <p:nvPr>
            <p:ph type="dt" sz="half" idx="10"/>
          </p:nvPr>
        </p:nvSpPr>
        <p:spPr/>
        <p:txBody>
          <a:bodyPr/>
          <a:lstStyle/>
          <a:p>
            <a:fld id="{90969AF9-9DB9-4770-8D45-9363235A0F5C}"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64</a:t>
            </a:fld>
            <a:endParaRPr lang="zh-CN" altLang="en-US" dirty="0"/>
          </a:p>
        </p:txBody>
      </p:sp>
    </p:spTree>
    <p:extLst>
      <p:ext uri="{BB962C8B-B14F-4D97-AF65-F5344CB8AC3E}">
        <p14:creationId xmlns:p14="http://schemas.microsoft.com/office/powerpoint/2010/main" val="304780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6"/>
                <a:ext cx="10987087" cy="1001912"/>
              </a:xfrm>
            </p:spPr>
            <p:txBody>
              <a:bodyPr>
                <a:normAutofit/>
              </a:bodyPr>
              <a:lstStyle/>
              <a:p>
                <a:r>
                  <a:rPr lang="zh-CN" altLang="en-US" dirty="0" smtClean="0"/>
                  <a:t>例</a:t>
                </a:r>
                <a:r>
                  <a:rPr lang="en-US" altLang="zh-CN" dirty="0" smtClean="0"/>
                  <a:t>:</a:t>
                </a:r>
                <a:r>
                  <a:rPr lang="zh-CN" altLang="en-US" dirty="0" smtClean="0"/>
                  <a:t>如下图中从</a:t>
                </a:r>
                <a:r>
                  <a:rPr lang="en-US" altLang="zh-CN" dirty="0" smtClean="0"/>
                  <a:t>(0,0)</a:t>
                </a:r>
                <a:r>
                  <a:rPr lang="zh-CN" altLang="en-US" dirty="0" smtClean="0"/>
                  <a:t>点出发沿着</a:t>
                </a:r>
                <a14:m>
                  <m:oMath xmlns:m="http://schemas.openxmlformats.org/officeDocument/2006/math">
                    <m:r>
                      <a:rPr lang="en-US" altLang="zh-CN" i="1" dirty="0" smtClean="0">
                        <a:latin typeface="Cambria Math" panose="02040503050406030204" pitchFamily="18" charset="0"/>
                      </a:rPr>
                      <m:t>𝑥</m:t>
                    </m:r>
                  </m:oMath>
                </a14:m>
                <a:r>
                  <a:rPr lang="zh-CN" altLang="en-US" dirty="0" smtClean="0"/>
                  <a:t>轴或者</a:t>
                </a:r>
                <a14:m>
                  <m:oMath xmlns:m="http://schemas.openxmlformats.org/officeDocument/2006/math">
                    <m:r>
                      <a:rPr lang="en-US" altLang="zh-CN" i="1" dirty="0" smtClean="0">
                        <a:latin typeface="Cambria Math" panose="02040503050406030204" pitchFamily="18" charset="0"/>
                      </a:rPr>
                      <m:t>𝑦</m:t>
                    </m:r>
                  </m:oMath>
                </a14:m>
                <a:r>
                  <a:rPr lang="zh-CN" altLang="en-US" dirty="0" smtClean="0"/>
                  <a:t>轴的正方向每步走一个单位，最终走到</a:t>
                </a:r>
                <a:r>
                  <a:rPr lang="en-US" altLang="zh-CN" dirty="0" smtClean="0"/>
                  <a:t>(10,8)</a:t>
                </a:r>
                <a:r>
                  <a:rPr lang="zh-CN" altLang="en-US" dirty="0" smtClean="0"/>
                  <a:t>点</a:t>
                </a:r>
                <a:r>
                  <a:rPr lang="en-US" altLang="zh-CN" dirty="0" smtClean="0"/>
                  <a:t>, </a:t>
                </a:r>
                <a:r>
                  <a:rPr lang="zh-CN" altLang="en-US" dirty="0" smtClean="0"/>
                  <a:t>有多少种路径？</a:t>
                </a:r>
                <a:endParaRPr lang="en-US" altLang="zh-CN" dirty="0"/>
              </a:p>
              <a:p>
                <a:endParaRPr lang="en-US" altLang="zh-CN" dirty="0" smtClean="0"/>
              </a:p>
              <a:p>
                <a:pPr marL="0" indent="0">
                  <a:buNone/>
                </a:pP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6"/>
                <a:ext cx="10987087" cy="1001912"/>
              </a:xfrm>
              <a:blipFill>
                <a:blip r:embed="rId2"/>
                <a:stretch>
                  <a:fillRect l="-999" t="-6707" r="-4384" b="-11585"/>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90969AF9-9DB9-4770-8D45-9363235A0F5C}"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65</a:t>
            </a:fld>
            <a:endParaRPr lang="zh-CN" altLang="en-US" dirty="0"/>
          </a:p>
        </p:txBody>
      </p:sp>
      <p:sp>
        <p:nvSpPr>
          <p:cNvPr id="13" name="文本框 12"/>
          <p:cNvSpPr txBox="1"/>
          <p:nvPr/>
        </p:nvSpPr>
        <p:spPr>
          <a:xfrm>
            <a:off x="7567720" y="2351135"/>
            <a:ext cx="800219" cy="461665"/>
          </a:xfrm>
          <a:prstGeom prst="rect">
            <a:avLst/>
          </a:prstGeom>
          <a:noFill/>
        </p:spPr>
        <p:txBody>
          <a:bodyPr wrap="none" rtlCol="0">
            <a:spAutoFit/>
          </a:bodyPr>
          <a:lstStyle/>
          <a:p>
            <a:r>
              <a:rPr lang="zh-CN" altLang="en-US" sz="2400" dirty="0" smtClean="0">
                <a:solidFill>
                  <a:srgbClr val="C00000"/>
                </a:solidFill>
                <a:latin typeface="微软雅黑" panose="020B0503020204020204" pitchFamily="34" charset="-122"/>
                <a:ea typeface="微软雅黑" panose="020B0503020204020204" pitchFamily="34" charset="-122"/>
              </a:rPr>
              <a:t>终点</a:t>
            </a:r>
            <a:endParaRPr lang="zh-CN" altLang="en-US" sz="2400"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文本框 17"/>
              <p:cNvSpPr txBox="1"/>
              <p:nvPr/>
            </p:nvSpPr>
            <p:spPr>
              <a:xfrm>
                <a:off x="7450735" y="5177135"/>
                <a:ext cx="4488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𝑥</m:t>
                      </m:r>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450735" y="5177135"/>
                <a:ext cx="448841"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661984" y="1976735"/>
                <a:ext cx="4528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𝑦</m:t>
                      </m:r>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3661984" y="1976735"/>
                <a:ext cx="452816" cy="461665"/>
              </a:xfrm>
              <a:prstGeom prst="rect">
                <a:avLst/>
              </a:prstGeom>
              <a:blipFill>
                <a:blip r:embed="rId4"/>
                <a:stretch>
                  <a:fillRect b="-11842"/>
                </a:stretch>
              </a:blipFill>
            </p:spPr>
            <p:txBody>
              <a:bodyPr/>
              <a:lstStyle/>
              <a:p>
                <a:r>
                  <a:rPr lang="zh-CN" altLang="en-US">
                    <a:noFill/>
                  </a:rPr>
                  <a:t> </a:t>
                </a:r>
              </a:p>
            </p:txBody>
          </p:sp>
        </mc:Fallback>
      </mc:AlternateContent>
      <p:sp>
        <p:nvSpPr>
          <p:cNvPr id="20" name="矩形 19"/>
          <p:cNvSpPr/>
          <p:nvPr/>
        </p:nvSpPr>
        <p:spPr>
          <a:xfrm>
            <a:off x="348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84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20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6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92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28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64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00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36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72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708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84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20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56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92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28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64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00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36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72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08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85827" y="3274959"/>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850289" y="3277695"/>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210289" y="3277695"/>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70289" y="327925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93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29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65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601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37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73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092243" y="3275743"/>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48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84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20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456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92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28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564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600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36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72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08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48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384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20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6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492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528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564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00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636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72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708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348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384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420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56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492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528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564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00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636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672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708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348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384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420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456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492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528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564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600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636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672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708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348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384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420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456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492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528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564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600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36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2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708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348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384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420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456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492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28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564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600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636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672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708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箭头连接符 119"/>
          <p:cNvCxnSpPr/>
          <p:nvPr/>
        </p:nvCxnSpPr>
        <p:spPr>
          <a:xfrm>
            <a:off x="3485127" y="5431200"/>
            <a:ext cx="4118008" cy="0"/>
          </a:xfrm>
          <a:prstGeom prst="straightConnector1">
            <a:avLst/>
          </a:prstGeom>
          <a:ln w="254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21" name="直接箭头连接符 120"/>
          <p:cNvCxnSpPr/>
          <p:nvPr/>
        </p:nvCxnSpPr>
        <p:spPr>
          <a:xfrm flipV="1">
            <a:off x="3845127" y="2395738"/>
            <a:ext cx="7480" cy="3395462"/>
          </a:xfrm>
          <a:prstGeom prst="straightConnector1">
            <a:avLst/>
          </a:prstGeom>
          <a:ln w="254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 name="五角星 10"/>
          <p:cNvSpPr/>
          <p:nvPr/>
        </p:nvSpPr>
        <p:spPr>
          <a:xfrm>
            <a:off x="7252102" y="2378744"/>
            <a:ext cx="386049" cy="389122"/>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52323" y="5326664"/>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810000" y="4953000"/>
            <a:ext cx="800219" cy="461665"/>
          </a:xfrm>
          <a:prstGeom prst="rect">
            <a:avLst/>
          </a:prstGeom>
          <a:noFill/>
        </p:spPr>
        <p:txBody>
          <a:bodyPr wrap="none" rtlCol="0">
            <a:spAutoFit/>
          </a:bodyPr>
          <a:lstStyle/>
          <a:p>
            <a:r>
              <a:rPr lang="zh-CN" altLang="en-US" sz="2400" dirty="0" smtClean="0">
                <a:solidFill>
                  <a:srgbClr val="C00000"/>
                </a:solidFill>
                <a:latin typeface="微软雅黑" panose="020B0503020204020204" pitchFamily="34" charset="-122"/>
                <a:ea typeface="微软雅黑" panose="020B0503020204020204" pitchFamily="34" charset="-122"/>
              </a:rPr>
              <a:t>起点</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0174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解</a:t>
                </a:r>
                <a:r>
                  <a:rPr lang="en-US" altLang="zh-CN" dirty="0" smtClean="0"/>
                  <a:t>:</a:t>
                </a:r>
                <a:r>
                  <a:rPr lang="zh-CN" altLang="en-US" dirty="0" smtClean="0"/>
                  <a:t>例如如下方式走</a:t>
                </a:r>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𝑦</m:t>
                    </m:r>
                  </m:oMath>
                </a14:m>
                <a:r>
                  <a:rPr lang="zh-CN" altLang="en-US" dirty="0" smtClean="0"/>
                  <a:t>轴正方向走</a:t>
                </a:r>
                <a:r>
                  <a:rPr lang="en-US" altLang="zh-CN" dirty="0" smtClean="0"/>
                  <a:t>8</a:t>
                </a:r>
                <a:r>
                  <a:rPr lang="zh-CN" altLang="en-US" dirty="0" smtClean="0"/>
                  <a:t>次</a:t>
                </a:r>
                <a:r>
                  <a:rPr lang="en-US" altLang="zh-CN" dirty="0" smtClean="0"/>
                  <a:t>, </a:t>
                </a:r>
                <a14:m>
                  <m:oMath xmlns:m="http://schemas.openxmlformats.org/officeDocument/2006/math">
                    <m:r>
                      <a:rPr lang="en-US" altLang="zh-CN" i="1" dirty="0" smtClean="0">
                        <a:latin typeface="Cambria Math" panose="02040503050406030204" pitchFamily="18" charset="0"/>
                      </a:rPr>
                      <m:t>𝑥</m:t>
                    </m:r>
                  </m:oMath>
                </a14:m>
                <a:r>
                  <a:rPr lang="zh-CN" altLang="en-US" dirty="0" smtClean="0"/>
                  <a:t>轴正方向走</a:t>
                </a:r>
                <a:r>
                  <a:rPr lang="en-US" altLang="zh-CN" dirty="0" smtClean="0"/>
                  <a:t>10</a:t>
                </a:r>
                <a:r>
                  <a:rPr lang="zh-CN" altLang="en-US" dirty="0" smtClean="0"/>
                  <a:t>次</a:t>
                </a:r>
                <a:r>
                  <a:rPr lang="en-US" altLang="zh-CN" dirty="0" smtClean="0"/>
                  <a:t>, </a:t>
                </a:r>
                <a:r>
                  <a:rPr lang="zh-CN" altLang="en-US" dirty="0" smtClean="0"/>
                  <a:t>所以共计有</a:t>
                </a:r>
                <a14:m>
                  <m:oMath xmlns:m="http://schemas.openxmlformats.org/officeDocument/2006/math">
                    <m:r>
                      <a:rPr lang="en-US" altLang="zh-CN" i="1" dirty="0" smtClean="0">
                        <a:latin typeface="Cambria Math" panose="02040503050406030204" pitchFamily="18" charset="0"/>
                      </a:rPr>
                      <m:t>𝐶</m:t>
                    </m:r>
                  </m:oMath>
                </a14:m>
                <a:r>
                  <a:rPr lang="en-US" altLang="zh-CN" dirty="0" smtClean="0"/>
                  <a:t>(10+8,8)=43758</a:t>
                </a:r>
                <a:r>
                  <a:rPr lang="zh-CN" altLang="en-US" dirty="0" smtClean="0"/>
                  <a:t>条路径</a:t>
                </a:r>
                <a:r>
                  <a:rPr lang="en-US" altLang="zh-CN" dirty="0" smtClean="0"/>
                  <a:t>.</a:t>
                </a:r>
              </a:p>
              <a:p>
                <a:endParaRPr lang="en-US" altLang="zh-CN" dirty="0"/>
              </a:p>
              <a:p>
                <a:endParaRPr lang="en-US" altLang="zh-CN" dirty="0" smtClean="0"/>
              </a:p>
              <a:p>
                <a:endParaRPr lang="en-US" altLang="zh-CN" dirty="0" smtClean="0"/>
              </a:p>
              <a:p>
                <a:endParaRPr lang="en-US" altLang="zh-CN" dirty="0"/>
              </a:p>
              <a:p>
                <a:endParaRPr lang="en-US" altLang="zh-CN" dirty="0"/>
              </a:p>
              <a:p>
                <a:endParaRPr lang="en-US" altLang="zh-CN" dirty="0" smtClean="0"/>
              </a:p>
              <a:p>
                <a:pPr marL="0" indent="0">
                  <a:buNone/>
                </a:pP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90969AF9-9DB9-4770-8D45-9363235A0F5C}"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66</a:t>
            </a:fld>
            <a:endParaRPr lang="zh-CN" altLang="en-US" dirty="0"/>
          </a:p>
        </p:txBody>
      </p:sp>
      <p:sp>
        <p:nvSpPr>
          <p:cNvPr id="21" name="矩形 20"/>
          <p:cNvSpPr/>
          <p:nvPr/>
        </p:nvSpPr>
        <p:spPr>
          <a:xfrm>
            <a:off x="8877419" y="2834607"/>
            <a:ext cx="576000" cy="79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8823418" y="3783670"/>
            <a:ext cx="684000" cy="65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543990" y="2643766"/>
            <a:ext cx="854721"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次</a:t>
            </a:r>
            <a:endParaRPr lang="zh-CN" altLang="en-US" sz="2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9543990" y="3608306"/>
            <a:ext cx="673582"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次</a:t>
            </a:r>
            <a:endParaRPr lang="zh-CN" altLang="en-US" sz="2400" dirty="0">
              <a:latin typeface="微软雅黑" panose="020B0503020204020204" pitchFamily="34" charset="-122"/>
              <a:ea typeface="微软雅黑" panose="020B0503020204020204" pitchFamily="34" charset="-122"/>
            </a:endParaRPr>
          </a:p>
        </p:txBody>
      </p:sp>
      <p:sp>
        <p:nvSpPr>
          <p:cNvPr id="147" name="文本框 146"/>
          <p:cNvSpPr txBox="1"/>
          <p:nvPr/>
        </p:nvSpPr>
        <p:spPr>
          <a:xfrm>
            <a:off x="7567720" y="2351135"/>
            <a:ext cx="800219" cy="461665"/>
          </a:xfrm>
          <a:prstGeom prst="rect">
            <a:avLst/>
          </a:prstGeom>
          <a:noFill/>
        </p:spPr>
        <p:txBody>
          <a:bodyPr wrap="none" rtlCol="0">
            <a:spAutoFit/>
          </a:bodyPr>
          <a:lstStyle/>
          <a:p>
            <a:r>
              <a:rPr lang="zh-CN" altLang="en-US" sz="2400" dirty="0" smtClean="0">
                <a:solidFill>
                  <a:srgbClr val="C00000"/>
                </a:solidFill>
                <a:latin typeface="微软雅黑" panose="020B0503020204020204" pitchFamily="34" charset="-122"/>
                <a:ea typeface="微软雅黑" panose="020B0503020204020204" pitchFamily="34" charset="-122"/>
              </a:rPr>
              <a:t>终点</a:t>
            </a:r>
            <a:endParaRPr lang="zh-CN" altLang="en-US" sz="2400"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8" name="文本框 147"/>
              <p:cNvSpPr txBox="1"/>
              <p:nvPr/>
            </p:nvSpPr>
            <p:spPr>
              <a:xfrm>
                <a:off x="7450735" y="5177135"/>
                <a:ext cx="4488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𝑥</m:t>
                      </m:r>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48" name="文本框 147"/>
              <p:cNvSpPr txBox="1">
                <a:spLocks noRot="1" noChangeAspect="1" noMove="1" noResize="1" noEditPoints="1" noAdjustHandles="1" noChangeArrowheads="1" noChangeShapeType="1" noTextEdit="1"/>
              </p:cNvSpPr>
              <p:nvPr/>
            </p:nvSpPr>
            <p:spPr>
              <a:xfrm>
                <a:off x="7450735" y="5177135"/>
                <a:ext cx="448841" cy="461665"/>
              </a:xfrm>
              <a:prstGeom prst="rect">
                <a:avLst/>
              </a:prstGeom>
              <a:blipFill>
                <a:blip r:embed="rId3"/>
                <a:stretch>
                  <a:fillRect/>
                </a:stretch>
              </a:blipFill>
            </p:spPr>
            <p:txBody>
              <a:bodyPr/>
              <a:lstStyle/>
              <a:p>
                <a:r>
                  <a:rPr lang="zh-CN" altLang="en-US">
                    <a:noFill/>
                  </a:rPr>
                  <a:t> </a:t>
                </a:r>
              </a:p>
            </p:txBody>
          </p:sp>
        </mc:Fallback>
      </mc:AlternateContent>
      <p:sp>
        <p:nvSpPr>
          <p:cNvPr id="149" name="矩形 148"/>
          <p:cNvSpPr/>
          <p:nvPr/>
        </p:nvSpPr>
        <p:spPr>
          <a:xfrm>
            <a:off x="348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384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420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456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492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528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564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600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636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672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48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a:off x="384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p:nvSpPr>
        <p:spPr>
          <a:xfrm>
            <a:off x="420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456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492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528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a:off x="564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a:off x="600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a:off x="636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672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7088335" y="291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3485827" y="3274959"/>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3850289" y="3277695"/>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4210289" y="3277695"/>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4570289" y="327925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a:off x="493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529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565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601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637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p:cNvSpPr/>
          <p:nvPr/>
        </p:nvSpPr>
        <p:spPr>
          <a:xfrm>
            <a:off x="6730289" y="327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7092243" y="3275743"/>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a:off x="348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384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420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456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492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528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a:off x="564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a:off x="600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a:off x="636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672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a:off x="7088335" y="363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348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384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420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456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492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528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564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600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p:cNvSpPr/>
          <p:nvPr/>
        </p:nvSpPr>
        <p:spPr>
          <a:xfrm>
            <a:off x="636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a:off x="672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p:cNvSpPr/>
          <p:nvPr/>
        </p:nvSpPr>
        <p:spPr>
          <a:xfrm>
            <a:off x="7086381" y="399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a:off x="348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384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420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456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92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528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564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600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636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672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7086381" y="43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a:off x="348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384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p:nvSpPr>
        <p:spPr>
          <a:xfrm>
            <a:off x="420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456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492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528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564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p:cNvSpPr/>
          <p:nvPr/>
        </p:nvSpPr>
        <p:spPr>
          <a:xfrm>
            <a:off x="600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p:cNvSpPr/>
          <p:nvPr/>
        </p:nvSpPr>
        <p:spPr>
          <a:xfrm>
            <a:off x="636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672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7086381" y="471627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a:off x="348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384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a:off x="420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p:cNvSpPr/>
          <p:nvPr/>
        </p:nvSpPr>
        <p:spPr>
          <a:xfrm>
            <a:off x="456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a:off x="492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528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564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600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a:off x="636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672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7085127" y="50762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348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384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420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a:off x="456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492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528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564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600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p:cNvSpPr/>
          <p:nvPr/>
        </p:nvSpPr>
        <p:spPr>
          <a:xfrm>
            <a:off x="636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672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7085545" y="5431200"/>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8" name="直接箭头连接符 247"/>
          <p:cNvCxnSpPr/>
          <p:nvPr/>
        </p:nvCxnSpPr>
        <p:spPr>
          <a:xfrm>
            <a:off x="3485127" y="5431200"/>
            <a:ext cx="4118008" cy="0"/>
          </a:xfrm>
          <a:prstGeom prst="straightConnector1">
            <a:avLst/>
          </a:prstGeom>
          <a:ln w="254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9" name="直接箭头连接符 248"/>
          <p:cNvCxnSpPr/>
          <p:nvPr/>
        </p:nvCxnSpPr>
        <p:spPr>
          <a:xfrm flipV="1">
            <a:off x="3845127" y="2395738"/>
            <a:ext cx="7480" cy="3395462"/>
          </a:xfrm>
          <a:prstGeom prst="straightConnector1">
            <a:avLst/>
          </a:prstGeom>
          <a:ln w="254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51" name="椭圆 250"/>
          <p:cNvSpPr/>
          <p:nvPr/>
        </p:nvSpPr>
        <p:spPr>
          <a:xfrm>
            <a:off x="3752323" y="5326664"/>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文本框 251"/>
          <p:cNvSpPr txBox="1"/>
          <p:nvPr/>
        </p:nvSpPr>
        <p:spPr>
          <a:xfrm>
            <a:off x="3810000" y="4953000"/>
            <a:ext cx="800219" cy="461665"/>
          </a:xfrm>
          <a:prstGeom prst="rect">
            <a:avLst/>
          </a:prstGeom>
          <a:noFill/>
        </p:spPr>
        <p:txBody>
          <a:bodyPr wrap="none" rtlCol="0">
            <a:spAutoFit/>
          </a:bodyPr>
          <a:lstStyle/>
          <a:p>
            <a:r>
              <a:rPr lang="zh-CN" altLang="en-US" sz="2400" dirty="0" smtClean="0">
                <a:solidFill>
                  <a:srgbClr val="C00000"/>
                </a:solidFill>
                <a:latin typeface="微软雅黑" panose="020B0503020204020204" pitchFamily="34" charset="-122"/>
                <a:ea typeface="微软雅黑" panose="020B0503020204020204" pitchFamily="34" charset="-122"/>
              </a:rPr>
              <a:t>起点</a:t>
            </a:r>
            <a:endParaRPr lang="zh-CN" altLang="en-US" sz="2400"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3" name="文本框 252"/>
              <p:cNvSpPr txBox="1"/>
              <p:nvPr/>
            </p:nvSpPr>
            <p:spPr>
              <a:xfrm>
                <a:off x="3661984" y="1976735"/>
                <a:ext cx="4528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𝑦</m:t>
                      </m:r>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253" name="文本框 252"/>
              <p:cNvSpPr txBox="1">
                <a:spLocks noRot="1" noChangeAspect="1" noMove="1" noResize="1" noEditPoints="1" noAdjustHandles="1" noChangeArrowheads="1" noChangeShapeType="1" noTextEdit="1"/>
              </p:cNvSpPr>
              <p:nvPr/>
            </p:nvSpPr>
            <p:spPr>
              <a:xfrm>
                <a:off x="3661984" y="1976735"/>
                <a:ext cx="452816" cy="461665"/>
              </a:xfrm>
              <a:prstGeom prst="rect">
                <a:avLst/>
              </a:prstGeom>
              <a:blipFill>
                <a:blip r:embed="rId4"/>
                <a:stretch>
                  <a:fillRect b="-11842"/>
                </a:stretch>
              </a:blipFill>
            </p:spPr>
            <p:txBody>
              <a:bodyPr/>
              <a:lstStyle/>
              <a:p>
                <a:r>
                  <a:rPr lang="zh-CN" altLang="en-US">
                    <a:noFill/>
                  </a:rPr>
                  <a:t> </a:t>
                </a:r>
              </a:p>
            </p:txBody>
          </p:sp>
        </mc:Fallback>
      </mc:AlternateContent>
      <p:sp>
        <p:nvSpPr>
          <p:cNvPr id="140" name="矩形 139"/>
          <p:cNvSpPr/>
          <p:nvPr/>
        </p:nvSpPr>
        <p:spPr>
          <a:xfrm rot="5400000">
            <a:off x="3125984" y="4690684"/>
            <a:ext cx="1451077" cy="568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4887920" y="3595945"/>
            <a:ext cx="1848421" cy="75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3857081" y="3934333"/>
            <a:ext cx="1065392" cy="983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rot="5400000">
            <a:off x="4726993" y="3792274"/>
            <a:ext cx="396000" cy="65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rot="5400000">
            <a:off x="6370719" y="3245057"/>
            <a:ext cx="720000" cy="65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6710335" y="2872695"/>
            <a:ext cx="396000" cy="79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7088335" y="2556327"/>
            <a:ext cx="360000" cy="360000"/>
          </a:xfrm>
          <a:prstGeom prst="rect">
            <a:avLst/>
          </a:prstGeom>
          <a:solidFill>
            <a:schemeClr val="bg2">
              <a:lumMod val="40000"/>
              <a:lumOff val="60000"/>
              <a:alpha val="6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rot="5400000">
            <a:off x="6868859" y="2692396"/>
            <a:ext cx="451011" cy="695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7065525" y="2484613"/>
            <a:ext cx="399204" cy="97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五角星 249"/>
          <p:cNvSpPr/>
          <p:nvPr/>
        </p:nvSpPr>
        <p:spPr>
          <a:xfrm>
            <a:off x="7252102" y="2378744"/>
            <a:ext cx="386049" cy="389122"/>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59675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组合</a:t>
            </a:r>
            <a:endParaRPr lang="en-US" dirty="0"/>
          </a:p>
        </p:txBody>
      </p:sp>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把</a:t>
            </a:r>
            <a:r>
              <a:rPr lang="en-US" altLang="zh-CN" b="1" dirty="0" smtClean="0">
                <a:solidFill>
                  <a:srgbClr val="FF0000"/>
                </a:solidFill>
              </a:rPr>
              <a:t>3</a:t>
            </a:r>
            <a:r>
              <a:rPr lang="zh-CN" altLang="en-US" dirty="0" smtClean="0"/>
              <a:t>盆带不同序号的</a:t>
            </a:r>
            <a:r>
              <a:rPr lang="zh-CN" altLang="en-US" b="1" dirty="0" smtClean="0">
                <a:solidFill>
                  <a:srgbClr val="FF0000"/>
                </a:solidFill>
              </a:rPr>
              <a:t>红玫瑰</a:t>
            </a:r>
            <a:r>
              <a:rPr lang="zh-CN" altLang="en-US" dirty="0" smtClean="0"/>
              <a:t>和</a:t>
            </a:r>
            <a:r>
              <a:rPr lang="en-US" altLang="zh-CN" b="1" dirty="0" smtClean="0">
                <a:solidFill>
                  <a:srgbClr val="0070C0"/>
                </a:solidFill>
              </a:rPr>
              <a:t>4</a:t>
            </a:r>
            <a:r>
              <a:rPr lang="zh-CN" altLang="en-US" dirty="0"/>
              <a:t>盆带不同序号的</a:t>
            </a:r>
            <a:r>
              <a:rPr lang="zh-CN" altLang="en-US" b="1" dirty="0" smtClean="0">
                <a:solidFill>
                  <a:srgbClr val="0070C0"/>
                </a:solidFill>
              </a:rPr>
              <a:t>白玫瑰</a:t>
            </a:r>
            <a:r>
              <a:rPr lang="zh-CN" altLang="en-US" dirty="0" smtClean="0"/>
              <a:t>摆放到下图的</a:t>
            </a:r>
            <a:r>
              <a:rPr lang="en-US" altLang="zh-CN" dirty="0" smtClean="0"/>
              <a:t>1-7</a:t>
            </a:r>
            <a:r>
              <a:rPr lang="zh-CN" altLang="en-US" dirty="0" smtClean="0"/>
              <a:t>的位置上</a:t>
            </a:r>
            <a:r>
              <a:rPr lang="en-US" altLang="zh-CN" dirty="0" smtClean="0"/>
              <a:t>, </a:t>
            </a:r>
            <a:r>
              <a:rPr lang="zh-CN" altLang="en-US" dirty="0" smtClean="0"/>
              <a:t>其中三盆红玫瑰不能放在一条直线上</a:t>
            </a:r>
            <a:r>
              <a:rPr lang="en-US" altLang="zh-CN" dirty="0" smtClean="0"/>
              <a:t>, </a:t>
            </a:r>
            <a:r>
              <a:rPr lang="zh-CN" altLang="en-US" dirty="0" smtClean="0"/>
              <a:t>请问共有多少种方式？</a:t>
            </a:r>
            <a:endParaRPr lang="en-US" altLang="zh-CN" dirty="0" smtClean="0"/>
          </a:p>
          <a:p>
            <a:endParaRPr lang="en-US" altLang="zh-CN" dirty="0"/>
          </a:p>
          <a:p>
            <a:endParaRPr lang="en-US" altLang="zh-CN" dirty="0" smtClean="0"/>
          </a:p>
          <a:p>
            <a:endParaRPr lang="en-US" altLang="zh-CN" dirty="0"/>
          </a:p>
          <a:p>
            <a:endParaRPr lang="en-US" altLang="zh-CN" dirty="0" smtClean="0"/>
          </a:p>
          <a:p>
            <a:pPr marL="0" indent="0">
              <a:buNone/>
            </a:pPr>
            <a:r>
              <a:rPr lang="en-US" dirty="0" smtClean="0"/>
              <a:t> </a:t>
            </a:r>
          </a:p>
          <a:p>
            <a:endParaRPr lang="en-US" dirty="0" smtClean="0"/>
          </a:p>
          <a:p>
            <a:endParaRPr lang="en-US" dirty="0"/>
          </a:p>
        </p:txBody>
      </p:sp>
      <p:sp>
        <p:nvSpPr>
          <p:cNvPr id="5" name="日期占位符 4"/>
          <p:cNvSpPr>
            <a:spLocks noGrp="1"/>
          </p:cNvSpPr>
          <p:nvPr>
            <p:ph type="dt" sz="half" idx="10"/>
          </p:nvPr>
        </p:nvSpPr>
        <p:spPr/>
        <p:txBody>
          <a:bodyPr/>
          <a:lstStyle/>
          <a:p>
            <a:fld id="{90969AF9-9DB9-4770-8D45-9363235A0F5C}"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67</a:t>
            </a:fld>
            <a:endParaRPr lang="zh-CN" altLang="en-US" dirty="0"/>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0979" y="3492385"/>
            <a:ext cx="629876" cy="885170"/>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762" y="2534507"/>
            <a:ext cx="914400" cy="914400"/>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2514600"/>
            <a:ext cx="914400" cy="914400"/>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6378" y="2507479"/>
            <a:ext cx="914400" cy="914400"/>
          </a:xfrm>
          <a:prstGeom prst="rect">
            <a:avLst/>
          </a:prstGeom>
        </p:spPr>
      </p:pic>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4239" y="3499047"/>
            <a:ext cx="629876" cy="885170"/>
          </a:xfrm>
          <a:prstGeom prst="rect">
            <a:avLst/>
          </a:pr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3703" y="3499047"/>
            <a:ext cx="629876" cy="885170"/>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1505" y="3503231"/>
            <a:ext cx="629876" cy="885170"/>
          </a:xfrm>
          <a:prstGeom prst="rect">
            <a:avLst/>
          </a:prstGeom>
        </p:spPr>
      </p:pic>
      <p:pic>
        <p:nvPicPr>
          <p:cNvPr id="23" name="图片 22"/>
          <p:cNvPicPr>
            <a:picLocks noChangeAspect="1"/>
          </p:cNvPicPr>
          <p:nvPr/>
        </p:nvPicPr>
        <p:blipFill>
          <a:blip r:embed="rId4"/>
          <a:stretch>
            <a:fillRect/>
          </a:stretch>
        </p:blipFill>
        <p:spPr>
          <a:xfrm>
            <a:off x="4862652" y="2030712"/>
            <a:ext cx="3649973" cy="2880954"/>
          </a:xfrm>
          <a:prstGeom prst="rect">
            <a:avLst/>
          </a:prstGeom>
        </p:spPr>
      </p:pic>
      <mc:AlternateContent xmlns:mc="http://schemas.openxmlformats.org/markup-compatibility/2006" xmlns:a14="http://schemas.microsoft.com/office/drawing/2010/main">
        <mc:Choice Requires="a14">
          <p:sp>
            <p:nvSpPr>
              <p:cNvPr id="16" name="Content Placeholder 2"/>
              <p:cNvSpPr txBox="1">
                <a:spLocks/>
              </p:cNvSpPr>
              <p:nvPr/>
            </p:nvSpPr>
            <p:spPr>
              <a:xfrm>
                <a:off x="532025" y="4877501"/>
                <a:ext cx="10987087" cy="1409967"/>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解</a:t>
                </a:r>
                <a:r>
                  <a:rPr lang="en-US" altLang="zh-CN" dirty="0" smtClean="0"/>
                  <a:t>:</a:t>
                </a:r>
                <a:r>
                  <a:rPr lang="zh-CN" altLang="en-US" dirty="0" smtClean="0"/>
                  <a:t>当不考虑限制时共有</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oMath>
                </a14:m>
                <a:r>
                  <a:rPr lang="en-US" altLang="zh-CN" dirty="0" smtClean="0"/>
                  <a:t>7,7)=7!=5040</a:t>
                </a:r>
                <a:r>
                  <a:rPr lang="zh-CN" altLang="en-US" dirty="0" smtClean="0"/>
                  <a:t>种方式</a:t>
                </a:r>
                <a:r>
                  <a:rPr lang="en-US" altLang="zh-CN" dirty="0" smtClean="0"/>
                  <a:t>. </a:t>
                </a:r>
                <a:r>
                  <a:rPr lang="zh-CN" altLang="en-US" dirty="0" smtClean="0"/>
                  <a:t>这其中三盆红玫瑰放在一条直线上的方法共有</a:t>
                </a:r>
                <a:r>
                  <a:rPr lang="en-US" altLang="zh-CN" dirty="0" smtClean="0"/>
                  <a:t>5</a:t>
                </a:r>
                <a14:m>
                  <m:oMath xmlns:m="http://schemas.openxmlformats.org/officeDocument/2006/math">
                    <m:r>
                      <a:rPr lang="zh-CN" altLang="en-US" i="1" dirty="0" smtClean="0">
                        <a:latin typeface="Cambria Math" panose="02040503050406030204" pitchFamily="18" charset="0"/>
                      </a:rPr>
                      <m:t>∗</m:t>
                    </m:r>
                  </m:oMath>
                </a14:m>
                <a:r>
                  <a:rPr lang="en-US" altLang="zh-CN" dirty="0" smtClean="0"/>
                  <a:t>3!</a:t>
                </a:r>
                <a14:m>
                  <m:oMath xmlns:m="http://schemas.openxmlformats.org/officeDocument/2006/math">
                    <m:r>
                      <a:rPr lang="en-US" altLang="zh-CN" i="1" dirty="0" smtClean="0">
                        <a:latin typeface="Cambria Math" panose="02040503050406030204" pitchFamily="18" charset="0"/>
                      </a:rPr>
                      <m:t>∗</m:t>
                    </m:r>
                  </m:oMath>
                </a14:m>
                <a:r>
                  <a:rPr lang="en-US" altLang="zh-CN" dirty="0" smtClean="0"/>
                  <a:t>4!=720</a:t>
                </a:r>
                <a:r>
                  <a:rPr lang="zh-CN" altLang="en-US" dirty="0" smtClean="0"/>
                  <a:t>种</a:t>
                </a:r>
                <a:r>
                  <a:rPr lang="en-US" altLang="zh-CN" dirty="0" smtClean="0"/>
                  <a:t>. </a:t>
                </a:r>
                <a:r>
                  <a:rPr lang="zh-CN" altLang="en-US" dirty="0" smtClean="0"/>
                  <a:t>因此</a:t>
                </a:r>
                <a:r>
                  <a:rPr lang="en-US" altLang="zh-CN" dirty="0" smtClean="0"/>
                  <a:t>, </a:t>
                </a:r>
                <a:r>
                  <a:rPr lang="zh-CN" altLang="en-US" dirty="0" smtClean="0"/>
                  <a:t>满足要求的方法数共有</a:t>
                </a:r>
                <a:r>
                  <a:rPr lang="en-US" altLang="zh-CN" dirty="0" smtClean="0"/>
                  <a:t>5040-720=4320</a:t>
                </a:r>
                <a:r>
                  <a:rPr lang="zh-CN" altLang="en-US" dirty="0" smtClean="0"/>
                  <a:t>种</a:t>
                </a:r>
                <a:r>
                  <a:rPr lang="en-US" altLang="zh-CN" dirty="0" smtClean="0"/>
                  <a:t>.</a:t>
                </a:r>
                <a:endParaRPr lang="en-US" dirty="0"/>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532025" y="4877501"/>
                <a:ext cx="10987087" cy="1409967"/>
              </a:xfrm>
              <a:prstGeom prst="rect">
                <a:avLst/>
              </a:prstGeom>
              <a:blipFill>
                <a:blip r:embed="rId5"/>
                <a:stretch>
                  <a:fillRect l="-943" t="-4329" r="-388" b="-9524"/>
                </a:stretch>
              </a:blipFill>
            </p:spPr>
            <p:txBody>
              <a:bodyPr/>
              <a:lstStyle/>
              <a:p>
                <a:r>
                  <a:rPr lang="zh-CN" altLang="en-US">
                    <a:noFill/>
                  </a:rPr>
                  <a:t> </a:t>
                </a:r>
              </a:p>
            </p:txBody>
          </p:sp>
        </mc:Fallback>
      </mc:AlternateContent>
      <p:sp>
        <p:nvSpPr>
          <p:cNvPr id="4" name="椭圆 3"/>
          <p:cNvSpPr/>
          <p:nvPr/>
        </p:nvSpPr>
        <p:spPr>
          <a:xfrm>
            <a:off x="1955917" y="3272809"/>
            <a:ext cx="152400" cy="140560"/>
          </a:xfrm>
          <a:prstGeom prst="ellipse">
            <a:avLst/>
          </a:prstGeom>
          <a:solidFill>
            <a:srgbClr val="65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1</a:t>
            </a:r>
            <a:endParaRPr lang="zh-CN" altLang="en-US" sz="1200" dirty="0"/>
          </a:p>
        </p:txBody>
      </p:sp>
      <p:sp>
        <p:nvSpPr>
          <p:cNvPr id="17" name="椭圆 16"/>
          <p:cNvSpPr/>
          <p:nvPr/>
        </p:nvSpPr>
        <p:spPr>
          <a:xfrm>
            <a:off x="2842533" y="3250539"/>
            <a:ext cx="152400" cy="140560"/>
          </a:xfrm>
          <a:prstGeom prst="ellipse">
            <a:avLst/>
          </a:prstGeom>
          <a:solidFill>
            <a:srgbClr val="65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2</a:t>
            </a:r>
            <a:endParaRPr lang="zh-CN" altLang="en-US" sz="1200" dirty="0"/>
          </a:p>
        </p:txBody>
      </p:sp>
      <p:sp>
        <p:nvSpPr>
          <p:cNvPr id="24" name="椭圆 23"/>
          <p:cNvSpPr/>
          <p:nvPr/>
        </p:nvSpPr>
        <p:spPr>
          <a:xfrm>
            <a:off x="3775571" y="3250539"/>
            <a:ext cx="152400" cy="140560"/>
          </a:xfrm>
          <a:prstGeom prst="ellipse">
            <a:avLst/>
          </a:prstGeom>
          <a:solidFill>
            <a:srgbClr val="65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3</a:t>
            </a:r>
            <a:endParaRPr lang="zh-CN" altLang="en-US" sz="1200" dirty="0"/>
          </a:p>
        </p:txBody>
      </p:sp>
      <p:sp>
        <p:nvSpPr>
          <p:cNvPr id="25" name="椭圆 24"/>
          <p:cNvSpPr/>
          <p:nvPr/>
        </p:nvSpPr>
        <p:spPr>
          <a:xfrm>
            <a:off x="1905000" y="4116929"/>
            <a:ext cx="152400" cy="140560"/>
          </a:xfrm>
          <a:prstGeom prst="ellipse">
            <a:avLst/>
          </a:prstGeom>
          <a:solidFill>
            <a:srgbClr val="FCD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1</a:t>
            </a:r>
            <a:endParaRPr lang="zh-CN" altLang="en-US" sz="1200" dirty="0"/>
          </a:p>
        </p:txBody>
      </p:sp>
      <p:sp>
        <p:nvSpPr>
          <p:cNvPr id="26" name="椭圆 25"/>
          <p:cNvSpPr/>
          <p:nvPr/>
        </p:nvSpPr>
        <p:spPr>
          <a:xfrm>
            <a:off x="2519737" y="4114800"/>
            <a:ext cx="152400" cy="140560"/>
          </a:xfrm>
          <a:prstGeom prst="ellipse">
            <a:avLst/>
          </a:prstGeom>
          <a:solidFill>
            <a:srgbClr val="FCD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2</a:t>
            </a:r>
            <a:endParaRPr lang="zh-CN" altLang="en-US" sz="1200" dirty="0"/>
          </a:p>
        </p:txBody>
      </p:sp>
      <p:sp>
        <p:nvSpPr>
          <p:cNvPr id="27" name="椭圆 26"/>
          <p:cNvSpPr/>
          <p:nvPr/>
        </p:nvSpPr>
        <p:spPr>
          <a:xfrm>
            <a:off x="3267589" y="4114800"/>
            <a:ext cx="152400" cy="140560"/>
          </a:xfrm>
          <a:prstGeom prst="ellipse">
            <a:avLst/>
          </a:prstGeom>
          <a:solidFill>
            <a:srgbClr val="FCD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3</a:t>
            </a:r>
            <a:endParaRPr lang="zh-CN" altLang="en-US" sz="1200" dirty="0"/>
          </a:p>
        </p:txBody>
      </p:sp>
      <p:sp>
        <p:nvSpPr>
          <p:cNvPr id="28" name="椭圆 27"/>
          <p:cNvSpPr/>
          <p:nvPr/>
        </p:nvSpPr>
        <p:spPr>
          <a:xfrm>
            <a:off x="3957047" y="4114800"/>
            <a:ext cx="152400" cy="140560"/>
          </a:xfrm>
          <a:prstGeom prst="ellipse">
            <a:avLst/>
          </a:prstGeom>
          <a:solidFill>
            <a:srgbClr val="FCD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4</a:t>
            </a:r>
            <a:endParaRPr lang="zh-CN" altLang="en-US" sz="1200" dirty="0"/>
          </a:p>
        </p:txBody>
      </p:sp>
    </p:spTree>
    <p:extLst>
      <p:ext uri="{BB962C8B-B14F-4D97-AF65-F5344CB8AC3E}">
        <p14:creationId xmlns:p14="http://schemas.microsoft.com/office/powerpoint/2010/main" val="269311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组合</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sym typeface="Wingdings" panose="05000000000000000000" pitchFamily="2" charset="2"/>
                  </a:rPr>
                  <a:t>:(</a:t>
                </a:r>
                <a:r>
                  <a:rPr lang="zh-CN" altLang="en-US" dirty="0" smtClean="0">
                    <a:sym typeface="Wingdings" panose="05000000000000000000" pitchFamily="2" charset="2"/>
                  </a:rPr>
                  <a:t>差额选举</a:t>
                </a:r>
                <a:r>
                  <a:rPr lang="en-US" altLang="zh-CN" dirty="0" smtClean="0">
                    <a:sym typeface="Wingdings" panose="05000000000000000000" pitchFamily="2" charset="2"/>
                  </a:rPr>
                  <a:t>)</a:t>
                </a:r>
                <a:r>
                  <a:rPr lang="zh-CN" altLang="en-US" dirty="0" smtClean="0">
                    <a:sym typeface="Wingdings" panose="05000000000000000000" pitchFamily="2" charset="2"/>
                  </a:rPr>
                  <a:t>某班级班委进行换届选举</a:t>
                </a:r>
                <a:r>
                  <a:rPr lang="en-US" altLang="zh-CN" dirty="0" smtClean="0">
                    <a:sym typeface="Wingdings" panose="05000000000000000000" pitchFamily="2" charset="2"/>
                  </a:rPr>
                  <a:t>, </a:t>
                </a:r>
                <a:r>
                  <a:rPr lang="zh-CN" altLang="en-US" dirty="0" smtClean="0">
                    <a:sym typeface="Wingdings" panose="05000000000000000000" pitchFamily="2" charset="2"/>
                  </a:rPr>
                  <a:t>从已产生的</a:t>
                </a:r>
                <a:r>
                  <a:rPr lang="zh-CN" altLang="en-US" b="1" dirty="0" smtClean="0">
                    <a:sym typeface="Wingdings" panose="05000000000000000000" pitchFamily="2" charset="2"/>
                  </a:rPr>
                  <a:t>甲乙丙丁</a:t>
                </a:r>
                <a:r>
                  <a:rPr lang="zh-CN" altLang="en-US" dirty="0" smtClean="0">
                    <a:sym typeface="Wingdings" panose="05000000000000000000" pitchFamily="2" charset="2"/>
                  </a:rPr>
                  <a:t>四人中</a:t>
                </a:r>
                <a:r>
                  <a:rPr lang="zh-CN" altLang="en-US" b="1" dirty="0" smtClean="0">
                    <a:sym typeface="Wingdings" panose="05000000000000000000" pitchFamily="2" charset="2"/>
                  </a:rPr>
                  <a:t>选</a:t>
                </a:r>
                <a:r>
                  <a:rPr lang="zh-CN" altLang="en-US" dirty="0" smtClean="0">
                    <a:sym typeface="Wingdings" panose="05000000000000000000" pitchFamily="2" charset="2"/>
                  </a:rPr>
                  <a:t>出</a:t>
                </a:r>
                <a:r>
                  <a:rPr lang="zh-CN" altLang="en-US" b="1" dirty="0" smtClean="0">
                    <a:sym typeface="Wingdings" panose="05000000000000000000" pitchFamily="2" charset="2"/>
                  </a:rPr>
                  <a:t>三</a:t>
                </a:r>
                <a:r>
                  <a:rPr lang="zh-CN" altLang="en-US" dirty="0" smtClean="0">
                    <a:sym typeface="Wingdings" panose="05000000000000000000" pitchFamily="2" charset="2"/>
                  </a:rPr>
                  <a:t>位分别</a:t>
                </a:r>
                <a:r>
                  <a:rPr lang="zh-CN" altLang="en-US" b="1" dirty="0" smtClean="0">
                    <a:sym typeface="Wingdings" panose="05000000000000000000" pitchFamily="2" charset="2"/>
                  </a:rPr>
                  <a:t>担任班长</a:t>
                </a:r>
                <a:r>
                  <a:rPr lang="en-US" altLang="zh-CN" b="1" dirty="0" smtClean="0">
                    <a:sym typeface="Wingdings" panose="05000000000000000000" pitchFamily="2" charset="2"/>
                  </a:rPr>
                  <a:t>, </a:t>
                </a:r>
                <a:r>
                  <a:rPr lang="zh-CN" altLang="en-US" b="1" dirty="0" smtClean="0">
                    <a:sym typeface="Wingdings" panose="05000000000000000000" pitchFamily="2" charset="2"/>
                  </a:rPr>
                  <a:t>副班长</a:t>
                </a:r>
                <a:r>
                  <a:rPr lang="en-US" altLang="zh-CN" b="1" dirty="0" smtClean="0">
                    <a:sym typeface="Wingdings" panose="05000000000000000000" pitchFamily="2" charset="2"/>
                  </a:rPr>
                  <a:t>, </a:t>
                </a:r>
                <a:r>
                  <a:rPr lang="zh-CN" altLang="en-US" b="1" dirty="0" smtClean="0">
                    <a:sym typeface="Wingdings" panose="05000000000000000000" pitchFamily="2" charset="2"/>
                  </a:rPr>
                  <a:t>学习</a:t>
                </a:r>
                <a:r>
                  <a:rPr lang="zh-CN" altLang="en-US" dirty="0" smtClean="0">
                    <a:sym typeface="Wingdings" panose="05000000000000000000" pitchFamily="2" charset="2"/>
                  </a:rPr>
                  <a:t>委员</a:t>
                </a:r>
                <a:r>
                  <a:rPr lang="en-US" altLang="zh-CN" dirty="0" smtClean="0">
                    <a:sym typeface="Wingdings" panose="05000000000000000000" pitchFamily="2" charset="2"/>
                  </a:rPr>
                  <a:t>. </a:t>
                </a:r>
                <a:r>
                  <a:rPr lang="zh-CN" altLang="en-US" dirty="0" smtClean="0">
                    <a:sym typeface="Wingdings" panose="05000000000000000000" pitchFamily="2" charset="2"/>
                  </a:rPr>
                  <a:t>并且要求上一届班长甲不能连任原职</a:t>
                </a:r>
                <a:r>
                  <a:rPr lang="en-US" altLang="zh-CN" dirty="0" smtClean="0">
                    <a:sym typeface="Wingdings" panose="05000000000000000000" pitchFamily="2" charset="2"/>
                  </a:rPr>
                  <a:t>, </a:t>
                </a:r>
                <a:r>
                  <a:rPr lang="zh-CN" altLang="en-US" dirty="0" smtClean="0">
                    <a:sym typeface="Wingdings" panose="05000000000000000000" pitchFamily="2" charset="2"/>
                  </a:rPr>
                  <a:t>则换届后不同的任职结果有多少种？</a:t>
                </a:r>
                <a:endParaRPr lang="en-US" altLang="zh-CN" dirty="0" smtClean="0">
                  <a:sym typeface="Wingdings" panose="05000000000000000000" pitchFamily="2" charset="2"/>
                </a:endParaRPr>
              </a:p>
              <a:p>
                <a:r>
                  <a:rPr lang="zh-CN" altLang="en-US" dirty="0" smtClean="0">
                    <a:sym typeface="Wingdings" panose="05000000000000000000" pitchFamily="2" charset="2"/>
                  </a:rPr>
                  <a:t>解</a:t>
                </a:r>
                <a:r>
                  <a:rPr lang="en-US" altLang="zh-CN" dirty="0" smtClean="0">
                    <a:sym typeface="Wingdings" panose="05000000000000000000" pitchFamily="2" charset="2"/>
                  </a:rPr>
                  <a:t>:</a:t>
                </a:r>
                <a:r>
                  <a:rPr lang="zh-CN" altLang="en-US" dirty="0" smtClean="0">
                    <a:sym typeface="Wingdings" panose="05000000000000000000" pitchFamily="2" charset="2"/>
                  </a:rPr>
                  <a:t>任职结果分两种情况考虑</a:t>
                </a:r>
                <a:endParaRPr lang="en-US" altLang="zh-CN" dirty="0" smtClean="0">
                  <a:sym typeface="Wingdings" panose="05000000000000000000" pitchFamily="2" charset="2"/>
                </a:endParaRPr>
              </a:p>
              <a:p>
                <a:pPr lvl="1"/>
                <a:r>
                  <a:rPr lang="zh-CN" altLang="en-US" dirty="0">
                    <a:sym typeface="Wingdings" panose="05000000000000000000" pitchFamily="2" charset="2"/>
                  </a:rPr>
                  <a:t>若选出的三人中没有甲时</a:t>
                </a:r>
                <a:r>
                  <a:rPr lang="en-US" altLang="zh-CN" dirty="0">
                    <a:sym typeface="Wingdings" panose="05000000000000000000" pitchFamily="2" charset="2"/>
                  </a:rPr>
                  <a:t>, </a:t>
                </a:r>
                <a:r>
                  <a:rPr lang="zh-CN" altLang="en-US" dirty="0">
                    <a:sym typeface="Wingdings" panose="05000000000000000000" pitchFamily="2" charset="2"/>
                  </a:rPr>
                  <a:t>那么有</a:t>
                </a:r>
                <a14:m>
                  <m:oMath xmlns:m="http://schemas.openxmlformats.org/officeDocument/2006/math">
                    <m:r>
                      <a:rPr lang="en-US" altLang="zh-CN" i="1" dirty="0" smtClean="0">
                        <a:latin typeface="Cambria Math" panose="02040503050406030204" pitchFamily="18" charset="0"/>
                        <a:sym typeface="Wingdings" panose="05000000000000000000" pitchFamily="2" charset="2"/>
                      </a:rPr>
                      <m:t>𝑃</m:t>
                    </m:r>
                  </m:oMath>
                </a14:m>
                <a:r>
                  <a:rPr lang="en-US" altLang="zh-CN" dirty="0">
                    <a:sym typeface="Wingdings" panose="05000000000000000000" pitchFamily="2" charset="2"/>
                  </a:rPr>
                  <a:t>(3,3)=6</a:t>
                </a:r>
                <a:r>
                  <a:rPr lang="zh-CN" altLang="en-US" dirty="0">
                    <a:sym typeface="Wingdings" panose="05000000000000000000" pitchFamily="2" charset="2"/>
                  </a:rPr>
                  <a:t>种情况</a:t>
                </a:r>
                <a:r>
                  <a:rPr lang="en-US" altLang="zh-CN" dirty="0">
                    <a:sym typeface="Wingdings" panose="05000000000000000000" pitchFamily="2" charset="2"/>
                  </a:rPr>
                  <a:t>;</a:t>
                </a:r>
              </a:p>
              <a:p>
                <a:pPr lvl="1"/>
                <a:r>
                  <a:rPr lang="zh-CN" altLang="en-US" dirty="0">
                    <a:sym typeface="Wingdings" panose="05000000000000000000" pitchFamily="2" charset="2"/>
                  </a:rPr>
                  <a:t>若选出的三人中有甲时</a:t>
                </a:r>
                <a:r>
                  <a:rPr lang="en-US" altLang="zh-CN" dirty="0">
                    <a:sym typeface="Wingdings" panose="05000000000000000000" pitchFamily="2" charset="2"/>
                  </a:rPr>
                  <a:t>, </a:t>
                </a:r>
                <a:r>
                  <a:rPr lang="zh-CN" altLang="en-US" dirty="0">
                    <a:sym typeface="Wingdings" panose="05000000000000000000" pitchFamily="2" charset="2"/>
                  </a:rPr>
                  <a:t>那么还需要再从剩下的乙丙丁三人中选出两人</a:t>
                </a:r>
                <a:r>
                  <a:rPr lang="en-US" altLang="zh-CN" dirty="0">
                    <a:sym typeface="Wingdings" panose="05000000000000000000" pitchFamily="2" charset="2"/>
                  </a:rPr>
                  <a:t>. </a:t>
                </a:r>
                <a:r>
                  <a:rPr lang="zh-CN" altLang="en-US" dirty="0">
                    <a:sym typeface="Wingdings" panose="05000000000000000000" pitchFamily="2" charset="2"/>
                  </a:rPr>
                  <a:t>甲只能从副班长</a:t>
                </a:r>
                <a:r>
                  <a:rPr lang="en-US" altLang="zh-CN" dirty="0" smtClean="0">
                    <a:sym typeface="Wingdings" panose="05000000000000000000" pitchFamily="2" charset="2"/>
                  </a:rPr>
                  <a:t>, </a:t>
                </a:r>
                <a:r>
                  <a:rPr lang="zh-CN" altLang="en-US" dirty="0" smtClean="0">
                    <a:sym typeface="Wingdings" panose="05000000000000000000" pitchFamily="2" charset="2"/>
                  </a:rPr>
                  <a:t>学习</a:t>
                </a:r>
                <a:r>
                  <a:rPr lang="zh-CN" altLang="en-US" dirty="0">
                    <a:sym typeface="Wingdings" panose="05000000000000000000" pitchFamily="2" charset="2"/>
                  </a:rPr>
                  <a:t>委员中选出一个任职</a:t>
                </a:r>
                <a:r>
                  <a:rPr lang="en-US" altLang="zh-CN" dirty="0">
                    <a:sym typeface="Wingdings" panose="05000000000000000000" pitchFamily="2" charset="2"/>
                  </a:rPr>
                  <a:t>, </a:t>
                </a:r>
                <a:r>
                  <a:rPr lang="zh-CN" altLang="en-US" dirty="0">
                    <a:sym typeface="Wingdings" panose="05000000000000000000" pitchFamily="2" charset="2"/>
                  </a:rPr>
                  <a:t>而剩下的两人排列确定剩下的两职位</a:t>
                </a:r>
                <a:r>
                  <a:rPr lang="en-US" altLang="zh-CN" dirty="0">
                    <a:sym typeface="Wingdings" panose="05000000000000000000" pitchFamily="2" charset="2"/>
                  </a:rPr>
                  <a:t>, </a:t>
                </a:r>
                <a:r>
                  <a:rPr lang="zh-CN" altLang="en-US" dirty="0">
                    <a:sym typeface="Wingdings" panose="05000000000000000000" pitchFamily="2" charset="2"/>
                  </a:rPr>
                  <a:t>因此有</a:t>
                </a:r>
                <a14:m>
                  <m:oMath xmlns:m="http://schemas.openxmlformats.org/officeDocument/2006/math">
                    <m:r>
                      <a:rPr lang="en-US" altLang="zh-CN" i="1" dirty="0" smtClean="0">
                        <a:latin typeface="Cambria Math" panose="02040503050406030204" pitchFamily="18" charset="0"/>
                        <a:sym typeface="Wingdings" panose="05000000000000000000" pitchFamily="2" charset="2"/>
                      </a:rPr>
                      <m:t>𝐶</m:t>
                    </m:r>
                    <m:r>
                      <a:rPr lang="en-US" altLang="zh-CN" i="1" dirty="0" smtClean="0">
                        <a:latin typeface="Cambria Math" panose="02040503050406030204" pitchFamily="18" charset="0"/>
                        <a:sym typeface="Wingdings" panose="05000000000000000000" pitchFamily="2" charset="2"/>
                      </a:rPr>
                      <m:t>(3,2)∗</m:t>
                    </m:r>
                    <m:r>
                      <a:rPr lang="en-US" altLang="zh-CN" i="1" dirty="0">
                        <a:latin typeface="Cambria Math" panose="02040503050406030204" pitchFamily="18" charset="0"/>
                        <a:sym typeface="Wingdings" panose="05000000000000000000" pitchFamily="2" charset="2"/>
                      </a:rPr>
                      <m:t>𝐶</m:t>
                    </m:r>
                    <m:r>
                      <a:rPr lang="en-US" altLang="zh-CN" i="1" dirty="0">
                        <a:latin typeface="Cambria Math" panose="02040503050406030204" pitchFamily="18" charset="0"/>
                        <a:sym typeface="Wingdings" panose="05000000000000000000" pitchFamily="2" charset="2"/>
                      </a:rPr>
                      <m:t>(2,1)∗</m:t>
                    </m:r>
                    <m:r>
                      <a:rPr lang="en-US" altLang="zh-CN" i="1" dirty="0">
                        <a:latin typeface="Cambria Math" panose="02040503050406030204" pitchFamily="18" charset="0"/>
                        <a:sym typeface="Wingdings" panose="05000000000000000000" pitchFamily="2" charset="2"/>
                      </a:rPr>
                      <m:t>𝑃</m:t>
                    </m:r>
                    <m:r>
                      <a:rPr lang="en-US" altLang="zh-CN" i="1" dirty="0">
                        <a:latin typeface="Cambria Math" panose="02040503050406030204" pitchFamily="18" charset="0"/>
                        <a:sym typeface="Wingdings" panose="05000000000000000000" pitchFamily="2" charset="2"/>
                      </a:rPr>
                      <m:t>(2,2)=</m:t>
                    </m:r>
                  </m:oMath>
                </a14:m>
                <a:r>
                  <a:rPr lang="en-US" altLang="zh-CN" dirty="0">
                    <a:sym typeface="Wingdings" panose="05000000000000000000" pitchFamily="2" charset="2"/>
                  </a:rPr>
                  <a:t>12</a:t>
                </a:r>
                <a:r>
                  <a:rPr lang="zh-CN" altLang="en-US" dirty="0">
                    <a:sym typeface="Wingdings" panose="05000000000000000000" pitchFamily="2" charset="2"/>
                  </a:rPr>
                  <a:t>种情况</a:t>
                </a:r>
                <a:r>
                  <a:rPr lang="en-US" altLang="zh-CN" dirty="0">
                    <a:sym typeface="Wingdings" panose="05000000000000000000" pitchFamily="2" charset="2"/>
                  </a:rPr>
                  <a:t>;</a:t>
                </a:r>
              </a:p>
              <a:p>
                <a:pPr lvl="1"/>
                <a:r>
                  <a:rPr lang="zh-CN" altLang="en-US" dirty="0">
                    <a:sym typeface="Wingdings" panose="05000000000000000000" pitchFamily="2" charset="2"/>
                  </a:rPr>
                  <a:t>综上</a:t>
                </a:r>
                <a:r>
                  <a:rPr lang="en-US" altLang="zh-CN" dirty="0">
                    <a:sym typeface="Wingdings" panose="05000000000000000000" pitchFamily="2" charset="2"/>
                  </a:rPr>
                  <a:t>, </a:t>
                </a:r>
                <a:r>
                  <a:rPr lang="zh-CN" altLang="en-US" dirty="0">
                    <a:sym typeface="Wingdings" panose="05000000000000000000" pitchFamily="2" charset="2"/>
                  </a:rPr>
                  <a:t>共有</a:t>
                </a:r>
                <a:r>
                  <a:rPr lang="en-US" altLang="zh-CN" dirty="0">
                    <a:sym typeface="Wingdings" panose="05000000000000000000" pitchFamily="2" charset="2"/>
                  </a:rPr>
                  <a:t>6+12=18</a:t>
                </a:r>
                <a:r>
                  <a:rPr lang="zh-CN" altLang="en-US" dirty="0">
                    <a:sym typeface="Wingdings" panose="05000000000000000000" pitchFamily="2" charset="2"/>
                  </a:rPr>
                  <a:t>种不同情况</a:t>
                </a:r>
                <a:r>
                  <a:rPr lang="en-US" altLang="zh-CN" dirty="0">
                    <a:sym typeface="Wingdings" panose="05000000000000000000" pitchFamily="2" charset="2"/>
                  </a:rPr>
                  <a:t>.</a:t>
                </a:r>
                <a:endParaRPr lang="en-US" altLang="zh-CN" dirty="0"/>
              </a:p>
              <a:p>
                <a:pPr marL="0" indent="0">
                  <a:buNone/>
                </a:pPr>
                <a:r>
                  <a:rPr lang="en-US" dirty="0" smtClean="0"/>
                  <a:t> </a:t>
                </a:r>
              </a:p>
              <a:p>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3"/>
                <a:stretch>
                  <a:fillRect l="-999" t="-1310"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90969AF9-9DB9-4770-8D45-9363235A0F5C}"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68</a:t>
            </a:fld>
            <a:endParaRPr lang="zh-CN" altLang="en-US" dirty="0"/>
          </a:p>
        </p:txBody>
      </p:sp>
    </p:spTree>
    <p:extLst>
      <p:ext uri="{BB962C8B-B14F-4D97-AF65-F5344CB8AC3E}">
        <p14:creationId xmlns:p14="http://schemas.microsoft.com/office/powerpoint/2010/main" val="22300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a:t>
            </a:r>
            <a:r>
              <a:rPr lang="zh-CN" altLang="en-US" dirty="0" smtClean="0"/>
              <a:t>作业</a:t>
            </a:r>
            <a:endParaRPr lang="zh-CN" altLang="en-US" dirty="0"/>
          </a:p>
        </p:txBody>
      </p:sp>
      <p:sp>
        <p:nvSpPr>
          <p:cNvPr id="3" name="内容占位符 2"/>
          <p:cNvSpPr>
            <a:spLocks noGrp="1"/>
          </p:cNvSpPr>
          <p:nvPr>
            <p:ph idx="1"/>
          </p:nvPr>
        </p:nvSpPr>
        <p:spPr/>
        <p:txBody>
          <a:bodyPr/>
          <a:lstStyle/>
          <a:p>
            <a:r>
              <a:rPr lang="en-US" altLang="zh-CN" dirty="0" smtClean="0"/>
              <a:t>1. </a:t>
            </a:r>
            <a:r>
              <a:rPr lang="zh-CN" altLang="en-US" dirty="0" smtClean="0"/>
              <a:t>在一场</a:t>
            </a:r>
            <a:r>
              <a:rPr lang="en-US" altLang="zh-CN" dirty="0" smtClean="0"/>
              <a:t>12</a:t>
            </a:r>
            <a:r>
              <a:rPr lang="zh-CN" altLang="en-US" dirty="0" smtClean="0"/>
              <a:t>匹马的赛马中</a:t>
            </a:r>
            <a:r>
              <a:rPr lang="en-US" altLang="zh-CN" dirty="0" smtClean="0"/>
              <a:t>, </a:t>
            </a:r>
            <a:r>
              <a:rPr lang="zh-CN" altLang="en-US" dirty="0" smtClean="0"/>
              <a:t>如果所有的比赛结果都有可能</a:t>
            </a:r>
            <a:r>
              <a:rPr lang="en-US" altLang="zh-CN" dirty="0" smtClean="0"/>
              <a:t>, </a:t>
            </a:r>
            <a:r>
              <a:rPr lang="zh-CN" altLang="en-US" dirty="0" smtClean="0"/>
              <a:t>对于第一名</a:t>
            </a:r>
            <a:r>
              <a:rPr lang="en-US" altLang="zh-CN" dirty="0" smtClean="0"/>
              <a:t>, </a:t>
            </a:r>
            <a:r>
              <a:rPr lang="zh-CN" altLang="en-US" dirty="0" smtClean="0"/>
              <a:t>第二名和第三名有多少种可能性</a:t>
            </a:r>
            <a:r>
              <a:rPr lang="en-US" altLang="zh-CN" dirty="0" smtClean="0"/>
              <a:t>?</a:t>
            </a:r>
          </a:p>
          <a:p>
            <a:r>
              <a:rPr lang="en-US" altLang="zh-CN" dirty="0" smtClean="0"/>
              <a:t>2. </a:t>
            </a:r>
            <a:r>
              <a:rPr lang="zh-CN" altLang="en-US" dirty="0" smtClean="0"/>
              <a:t>字母</a:t>
            </a:r>
            <a:r>
              <a:rPr lang="en-US" altLang="zh-CN" dirty="0" smtClean="0"/>
              <a:t>ABCDEFG</a:t>
            </a:r>
            <a:r>
              <a:rPr lang="zh-CN" altLang="en-US" dirty="0" smtClean="0"/>
              <a:t>有多少个排列包含</a:t>
            </a:r>
            <a:endParaRPr lang="en-US" altLang="zh-CN" dirty="0" smtClean="0"/>
          </a:p>
          <a:p>
            <a:pPr lvl="1"/>
            <a:r>
              <a:rPr lang="en-US" altLang="zh-CN" dirty="0" smtClean="0">
                <a:sym typeface="Wingdings" panose="05000000000000000000" pitchFamily="2" charset="2"/>
              </a:rPr>
              <a:t>a) </a:t>
            </a:r>
            <a:r>
              <a:rPr lang="zh-CN" altLang="en-US" dirty="0" smtClean="0">
                <a:sym typeface="Wingdings" panose="05000000000000000000" pitchFamily="2" charset="2"/>
              </a:rPr>
              <a:t>串</a:t>
            </a:r>
            <a:r>
              <a:rPr lang="en-US" altLang="zh-CN" dirty="0" smtClean="0">
                <a:sym typeface="Wingdings" panose="05000000000000000000" pitchFamily="2" charset="2"/>
              </a:rPr>
              <a:t>BCD?</a:t>
            </a:r>
          </a:p>
          <a:p>
            <a:pPr lvl="1"/>
            <a:r>
              <a:rPr lang="en-US" altLang="zh-CN" dirty="0" smtClean="0">
                <a:sym typeface="Wingdings" panose="05000000000000000000" pitchFamily="2" charset="2"/>
              </a:rPr>
              <a:t>b) </a:t>
            </a:r>
            <a:r>
              <a:rPr lang="zh-CN" altLang="en-US" dirty="0" smtClean="0">
                <a:sym typeface="Wingdings" panose="05000000000000000000" pitchFamily="2" charset="2"/>
              </a:rPr>
              <a:t>串</a:t>
            </a:r>
            <a:r>
              <a:rPr lang="en-US" altLang="zh-CN" dirty="0" smtClean="0">
                <a:sym typeface="Wingdings" panose="05000000000000000000" pitchFamily="2" charset="2"/>
              </a:rPr>
              <a:t>CFGA?</a:t>
            </a:r>
          </a:p>
          <a:p>
            <a:pPr lvl="1"/>
            <a:r>
              <a:rPr lang="en-US" altLang="zh-CN" dirty="0" smtClean="0">
                <a:sym typeface="Wingdings" panose="05000000000000000000" pitchFamily="2" charset="2"/>
              </a:rPr>
              <a:t>c) </a:t>
            </a:r>
            <a:r>
              <a:rPr lang="zh-CN" altLang="en-US" dirty="0" smtClean="0">
                <a:sym typeface="Wingdings" panose="05000000000000000000" pitchFamily="2" charset="2"/>
              </a:rPr>
              <a:t>串</a:t>
            </a:r>
            <a:r>
              <a:rPr lang="en-US" altLang="zh-CN" dirty="0" smtClean="0">
                <a:sym typeface="Wingdings" panose="05000000000000000000" pitchFamily="2" charset="2"/>
              </a:rPr>
              <a:t>BA</a:t>
            </a:r>
            <a:r>
              <a:rPr lang="zh-CN" altLang="en-US" dirty="0" smtClean="0">
                <a:sym typeface="Wingdings" panose="05000000000000000000" pitchFamily="2" charset="2"/>
              </a:rPr>
              <a:t>和</a:t>
            </a:r>
            <a:r>
              <a:rPr lang="en-US" altLang="zh-CN" dirty="0" smtClean="0">
                <a:sym typeface="Wingdings" panose="05000000000000000000" pitchFamily="2" charset="2"/>
              </a:rPr>
              <a:t>GF?</a:t>
            </a:r>
          </a:p>
          <a:p>
            <a:pPr lvl="1"/>
            <a:r>
              <a:rPr lang="en-US" altLang="zh-CN" dirty="0" smtClean="0">
                <a:sym typeface="Wingdings" panose="05000000000000000000" pitchFamily="2" charset="2"/>
              </a:rPr>
              <a:t>d) </a:t>
            </a:r>
            <a:r>
              <a:rPr lang="zh-CN" altLang="en-US" dirty="0" smtClean="0">
                <a:sym typeface="Wingdings" panose="05000000000000000000" pitchFamily="2" charset="2"/>
              </a:rPr>
              <a:t>串</a:t>
            </a:r>
            <a:r>
              <a:rPr lang="en-US" altLang="zh-CN" dirty="0" smtClean="0">
                <a:sym typeface="Wingdings" panose="05000000000000000000" pitchFamily="2" charset="2"/>
              </a:rPr>
              <a:t>ABC</a:t>
            </a:r>
            <a:r>
              <a:rPr lang="zh-CN" altLang="en-US" dirty="0">
                <a:sym typeface="Wingdings" panose="05000000000000000000" pitchFamily="2" charset="2"/>
              </a:rPr>
              <a:t>和</a:t>
            </a:r>
            <a:r>
              <a:rPr lang="en-US" altLang="zh-CN" dirty="0" smtClean="0">
                <a:sym typeface="Wingdings" panose="05000000000000000000" pitchFamily="2" charset="2"/>
              </a:rPr>
              <a:t>DE?</a:t>
            </a:r>
            <a:endParaRPr lang="en-US" altLang="zh-CN" dirty="0">
              <a:sym typeface="Wingdings" panose="05000000000000000000" pitchFamily="2" charset="2"/>
            </a:endParaRPr>
          </a:p>
          <a:p>
            <a:pPr lvl="1"/>
            <a:r>
              <a:rPr lang="en-US" altLang="zh-CN" dirty="0" smtClean="0">
                <a:sym typeface="Wingdings" panose="05000000000000000000" pitchFamily="2" charset="2"/>
              </a:rPr>
              <a:t>e) </a:t>
            </a:r>
            <a:r>
              <a:rPr lang="zh-CN" altLang="en-US" dirty="0" smtClean="0">
                <a:sym typeface="Wingdings" panose="05000000000000000000" pitchFamily="2" charset="2"/>
              </a:rPr>
              <a:t>串</a:t>
            </a:r>
            <a:r>
              <a:rPr lang="en-US" altLang="zh-CN" dirty="0" smtClean="0">
                <a:sym typeface="Wingdings" panose="05000000000000000000" pitchFamily="2" charset="2"/>
              </a:rPr>
              <a:t>ABC</a:t>
            </a:r>
            <a:r>
              <a:rPr lang="zh-CN" altLang="en-US" dirty="0">
                <a:sym typeface="Wingdings" panose="05000000000000000000" pitchFamily="2" charset="2"/>
              </a:rPr>
              <a:t>和</a:t>
            </a:r>
            <a:r>
              <a:rPr lang="en-US" altLang="zh-CN" dirty="0" smtClean="0">
                <a:sym typeface="Wingdings" panose="05000000000000000000" pitchFamily="2" charset="2"/>
              </a:rPr>
              <a:t>CDE?</a:t>
            </a:r>
          </a:p>
          <a:p>
            <a:pPr lvl="1"/>
            <a:r>
              <a:rPr lang="en-US" altLang="zh-CN" dirty="0" smtClean="0">
                <a:sym typeface="Wingdings" panose="05000000000000000000" pitchFamily="2" charset="2"/>
              </a:rPr>
              <a:t>f) </a:t>
            </a:r>
            <a:r>
              <a:rPr lang="zh-CN" altLang="en-US" dirty="0" smtClean="0">
                <a:sym typeface="Wingdings" panose="05000000000000000000" pitchFamily="2" charset="2"/>
              </a:rPr>
              <a:t>串</a:t>
            </a:r>
            <a:r>
              <a:rPr lang="en-US" altLang="zh-CN" dirty="0" smtClean="0">
                <a:sym typeface="Wingdings" panose="05000000000000000000" pitchFamily="2" charset="2"/>
              </a:rPr>
              <a:t>CBA</a:t>
            </a:r>
            <a:r>
              <a:rPr lang="zh-CN" altLang="en-US" dirty="0">
                <a:sym typeface="Wingdings" panose="05000000000000000000" pitchFamily="2" charset="2"/>
              </a:rPr>
              <a:t>和</a:t>
            </a:r>
            <a:r>
              <a:rPr lang="en-US" altLang="zh-CN" dirty="0" smtClean="0">
                <a:sym typeface="Wingdings" panose="05000000000000000000" pitchFamily="2" charset="2"/>
              </a:rPr>
              <a:t>BED?</a:t>
            </a:r>
            <a:endParaRPr lang="zh-CN" altLang="en-US" dirty="0"/>
          </a:p>
        </p:txBody>
      </p:sp>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69</a:t>
            </a:fld>
            <a:endParaRPr lang="zh-CN" altLang="en-US" dirty="0"/>
          </a:p>
        </p:txBody>
      </p:sp>
    </p:spTree>
    <p:extLst>
      <p:ext uri="{BB962C8B-B14F-4D97-AF65-F5344CB8AC3E}">
        <p14:creationId xmlns:p14="http://schemas.microsoft.com/office/powerpoint/2010/main" val="1313549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基本的计数原则</a:t>
            </a:r>
            <a:r>
              <a:rPr lang="en-US" altLang="zh-CN" dirty="0" smtClean="0"/>
              <a:t>:</a:t>
            </a:r>
            <a:r>
              <a:rPr lang="zh-CN" altLang="en-US" dirty="0" smtClean="0"/>
              <a:t>乘积法则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一个由</a:t>
                </a:r>
                <a:r>
                  <a:rPr lang="en-US" altLang="zh-CN" dirty="0" smtClean="0"/>
                  <a:t>0</a:t>
                </a:r>
                <a:r>
                  <a:rPr lang="zh-CN" altLang="en-US" dirty="0" smtClean="0"/>
                  <a:t>或</a:t>
                </a:r>
                <a:r>
                  <a:rPr lang="en-US" altLang="zh-CN" dirty="0" smtClean="0"/>
                  <a:t>1</a:t>
                </a:r>
                <a:r>
                  <a:rPr lang="zh-CN" altLang="en-US" dirty="0" smtClean="0"/>
                  <a:t>组成的共计</a:t>
                </a:r>
                <a:r>
                  <a:rPr lang="en-US" altLang="zh-CN" dirty="0" smtClean="0"/>
                  <a:t>7</a:t>
                </a:r>
                <a:r>
                  <a:rPr lang="zh-CN" altLang="en-US" dirty="0" smtClean="0"/>
                  <a:t>位的位串共有多少种？</a:t>
                </a:r>
                <a:endParaRPr lang="en-US" altLang="zh-CN" dirty="0" smtClean="0"/>
              </a:p>
              <a:p>
                <a:pPr algn="just"/>
                <a:r>
                  <a:rPr lang="zh-CN" altLang="en-US" dirty="0" smtClean="0"/>
                  <a:t>解</a:t>
                </a:r>
                <a:r>
                  <a:rPr lang="en-US" altLang="zh-CN" dirty="0" smtClean="0"/>
                  <a:t>:</a:t>
                </a:r>
                <a:r>
                  <a:rPr lang="zh-CN" altLang="en-US" dirty="0" smtClean="0"/>
                  <a:t>这个位串上的每一位要么是</a:t>
                </a:r>
                <a:r>
                  <a:rPr lang="en-US" altLang="zh-CN" dirty="0" smtClean="0"/>
                  <a:t>0, </a:t>
                </a:r>
                <a:r>
                  <a:rPr lang="zh-CN" altLang="en-US" dirty="0" smtClean="0"/>
                  <a:t>要么是</a:t>
                </a:r>
                <a:r>
                  <a:rPr lang="en-US" altLang="zh-CN" dirty="0" smtClean="0"/>
                  <a:t>1. </a:t>
                </a:r>
                <a:r>
                  <a:rPr lang="zh-CN" altLang="en-US" dirty="0" smtClean="0"/>
                  <a:t>所以每一位有</a:t>
                </a:r>
                <a:r>
                  <a:rPr lang="en-US" altLang="zh-CN" dirty="0" smtClean="0"/>
                  <a:t>2</a:t>
                </a:r>
                <a:r>
                  <a:rPr lang="zh-CN" altLang="en-US" dirty="0" smtClean="0"/>
                  <a:t>种方式</a:t>
                </a:r>
                <a:r>
                  <a:rPr lang="en-US" altLang="zh-CN" dirty="0" smtClean="0"/>
                  <a:t>, </a:t>
                </a:r>
                <a:r>
                  <a:rPr lang="zh-CN" altLang="en-US" dirty="0" smtClean="0"/>
                  <a:t>因此</a:t>
                </a:r>
                <a:r>
                  <a:rPr lang="en-US" altLang="zh-CN" dirty="0" smtClean="0"/>
                  <a:t>7</a:t>
                </a:r>
                <a:r>
                  <a:rPr lang="zh-CN" altLang="en-US" dirty="0" smtClean="0"/>
                  <a:t>位的位串共计有</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7</m:t>
                        </m:r>
                      </m:sup>
                    </m:sSup>
                  </m:oMath>
                </a14:m>
                <a:r>
                  <a:rPr lang="en-US" altLang="zh-CN" dirty="0" smtClean="0"/>
                  <a:t>=128</a:t>
                </a:r>
                <a:r>
                  <a:rPr lang="zh-CN" altLang="en-US" dirty="0" smtClean="0"/>
                  <a:t>种</a:t>
                </a:r>
                <a:r>
                  <a:rPr lang="en-US" dirty="0" smtClean="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1D64912-14C9-4248-9C8F-BE44994C6A2F}"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a:t>
            </a:fld>
            <a:endParaRPr lang="zh-CN" altLang="en-US" dirty="0"/>
          </a:p>
        </p:txBody>
      </p:sp>
    </p:spTree>
    <p:extLst>
      <p:ext uri="{BB962C8B-B14F-4D97-AF65-F5344CB8AC3E}">
        <p14:creationId xmlns:p14="http://schemas.microsoft.com/office/powerpoint/2010/main" val="354698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923068"/>
            <a:ext cx="845554" cy="2801333"/>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24486" y="1929381"/>
            <a:ext cx="7167514" cy="280368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410201" y="1923068"/>
            <a:ext cx="6863498" cy="2780907"/>
          </a:xfrm>
        </p:spPr>
        <p:txBody>
          <a:bodyPr>
            <a:normAutofit/>
          </a:bodyPr>
          <a:lstStyle/>
          <a:p>
            <a:r>
              <a:rPr lang="zh-CN" altLang="en-US" sz="4000" b="1" dirty="0" smtClean="0"/>
              <a:t>第</a:t>
            </a:r>
            <a:r>
              <a:rPr lang="en-US" altLang="zh-CN" sz="4000" b="1" dirty="0" smtClean="0"/>
              <a:t>2.4</a:t>
            </a:r>
            <a:r>
              <a:rPr lang="zh-CN" altLang="en-US" sz="4000" b="1" dirty="0" smtClean="0"/>
              <a:t>节 二项式系数</a:t>
            </a:r>
            <a:r>
              <a:rPr lang="zh-CN" altLang="en-US" sz="4000" b="1" dirty="0"/>
              <a:t>和恒等式</a:t>
            </a:r>
            <a:r>
              <a:rPr lang="en-US" altLang="zh-CN" b="1" dirty="0" smtClean="0"/>
              <a:t/>
            </a:r>
            <a:br>
              <a:rPr lang="en-US" altLang="zh-CN" b="1" dirty="0" smtClean="0"/>
            </a:br>
            <a:r>
              <a:rPr lang="en-US" altLang="zh-CN" sz="1800" b="1" dirty="0" smtClean="0">
                <a:latin typeface="Times New Roman" panose="02020603050405020304" pitchFamily="18" charset="0"/>
                <a:cs typeface="Times New Roman" panose="02020603050405020304" pitchFamily="18" charset="0"/>
              </a:rPr>
              <a:t>Section 2.4: Binomial Coefficients and Identities</a:t>
            </a:r>
            <a:endParaRPr lang="zh-CN" altLang="en-US" sz="1800" b="1" dirty="0"/>
          </a:p>
        </p:txBody>
      </p:sp>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5054" t="5239" r="303" b="5164"/>
          <a:stretch/>
        </p:blipFill>
        <p:spPr>
          <a:xfrm>
            <a:off x="914400" y="1929381"/>
            <a:ext cx="4028387" cy="2795020"/>
          </a:xfrm>
          <a:prstGeom prst="rect">
            <a:avLst/>
          </a:prstGeom>
          <a:ln>
            <a:solidFill>
              <a:schemeClr val="accent3">
                <a:lumMod val="40000"/>
                <a:lumOff val="60000"/>
              </a:schemeClr>
            </a:solidFill>
          </a:ln>
        </p:spPr>
      </p:pic>
    </p:spTree>
    <p:extLst>
      <p:ext uri="{BB962C8B-B14F-4D97-AF65-F5344CB8AC3E}">
        <p14:creationId xmlns:p14="http://schemas.microsoft.com/office/powerpoint/2010/main" val="20593609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chemeClr val="bg1"/>
            </a:gs>
            <a:gs pos="39000">
              <a:schemeClr val="bg1">
                <a:lumMod val="95000"/>
              </a:schemeClr>
            </a:gs>
            <a:gs pos="0">
              <a:srgbClr val="E4E4E4"/>
            </a:gs>
            <a:gs pos="100000">
              <a:srgbClr val="E4E4E4"/>
            </a:gs>
          </a:gsLst>
          <a:lin ang="13500000" scaled="1"/>
          <a:tileRect/>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srgbClr val="01559D"/>
                  </a:solidFill>
                  <a:latin typeface="微软雅黑" pitchFamily="34" charset="-122"/>
                  <a:ea typeface="微软雅黑" pitchFamily="34" charset="-122"/>
                </a:rPr>
                <a:t>知识要点</a:t>
              </a:r>
              <a:endParaRPr lang="zh-CN" altLang="en-US" sz="4267" b="1" dirty="0">
                <a:solidFill>
                  <a:srgbClr val="01559D"/>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340009"/>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二项式定理</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3204105"/>
            <a:ext cx="5877699" cy="1187188"/>
            <a:chOff x="3203848" y="1307544"/>
            <a:chExt cx="440827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4114800" y="1307544"/>
              <a:ext cx="3497322"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帕斯卡恒等式和</a:t>
              </a:r>
              <a:r>
                <a:rPr lang="zh-CN" altLang="en-US" sz="2667" dirty="0" smtClean="0">
                  <a:solidFill>
                    <a:srgbClr val="01559D"/>
                  </a:solidFill>
                  <a:latin typeface="微软雅黑" panose="020B0503020204020204" pitchFamily="34" charset="-122"/>
                  <a:ea typeface="微软雅黑" panose="020B0503020204020204" pitchFamily="34" charset="-122"/>
                </a:rPr>
                <a:t>三角形</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4086568"/>
            <a:ext cx="5509811" cy="1734064"/>
            <a:chOff x="3203848" y="1969391"/>
            <a:chExt cx="4132358" cy="1300548"/>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3</a:t>
              </a:r>
              <a:endParaRPr lang="zh-CN" altLang="en-US" sz="2400" b="1" dirty="0">
                <a:solidFill>
                  <a:srgbClr val="01559D"/>
                </a:solidFill>
                <a:latin typeface="微软雅黑" pitchFamily="34" charset="-122"/>
                <a:ea typeface="微软雅黑" pitchFamily="34" charset="-122"/>
              </a:endParaRPr>
            </a:p>
          </p:txBody>
        </p:sp>
        <p:sp>
          <p:nvSpPr>
            <p:cNvPr id="23" name="TextBox 22"/>
            <p:cNvSpPr txBox="1"/>
            <p:nvPr/>
          </p:nvSpPr>
          <p:spPr>
            <a:xfrm>
              <a:off x="4114800" y="1969391"/>
              <a:ext cx="2743200" cy="1300548"/>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其他二项式系数</a:t>
              </a:r>
              <a:r>
                <a:rPr lang="zh-CN" altLang="en-US" sz="2667" dirty="0">
                  <a:solidFill>
                    <a:srgbClr val="01559D"/>
                  </a:solidFill>
                  <a:latin typeface="微软雅黑" panose="020B0503020204020204" pitchFamily="34" charset="-122"/>
                  <a:ea typeface="微软雅黑" panose="020B0503020204020204" pitchFamily="34" charset="-122"/>
                </a:rPr>
                <a:t>恒等式</a:t>
              </a:r>
            </a:p>
            <a:p>
              <a:pPr defTabSz="1219170"/>
              <a:endParaRPr lang="zh-CN" altLang="en-US" sz="2667" dirty="0">
                <a:solidFill>
                  <a:srgbClr val="4F81BD">
                    <a:lumMod val="50000"/>
                  </a:srgbClr>
                </a:solidFill>
                <a:latin typeface="微软雅黑" panose="020B0503020204020204" pitchFamily="34" charset="-122"/>
                <a:ea typeface="微软雅黑" panose="020B0503020204020204" pitchFamily="34" charset="-122"/>
              </a:endParaRPr>
            </a:p>
            <a:p>
              <a:pPr defTabSz="1219170"/>
              <a:endParaRPr lang="zh-CN" altLang="en-US" sz="2667" dirty="0">
                <a:solidFill>
                  <a:srgbClr val="4F81BD">
                    <a:lumMod val="50000"/>
                  </a:srgbClr>
                </a:solidFill>
                <a:latin typeface="微软雅黑" panose="020B0503020204020204" pitchFamily="34" charset="-122"/>
                <a:ea typeface="微软雅黑" panose="020B0503020204020204" pitchFamily="34" charset="-122"/>
              </a:endParaRP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4"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688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524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二项式定理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990600"/>
                <a:ext cx="10987087" cy="5121275"/>
              </a:xfrm>
            </p:spPr>
            <p:txBody>
              <a:bodyPr>
                <a:normAutofit/>
              </a:bodyPr>
              <a:lstStyle/>
              <a:p>
                <a:r>
                  <a:rPr lang="zh-CN" altLang="en-US" dirty="0" smtClean="0"/>
                  <a:t>具有</a:t>
                </a:r>
                <a14:m>
                  <m:oMath xmlns:m="http://schemas.openxmlformats.org/officeDocument/2006/math">
                    <m:r>
                      <a:rPr lang="en-US" altLang="zh-CN" i="1" dirty="0" smtClean="0">
                        <a:latin typeface="Cambria Math" panose="02040503050406030204" pitchFamily="18" charset="0"/>
                      </a:rPr>
                      <m:t>𝑛</m:t>
                    </m:r>
                  </m:oMath>
                </a14:m>
                <a:r>
                  <a:rPr lang="zh-CN" altLang="en-US" dirty="0"/>
                  <a:t>个元素的集合的</a:t>
                </a:r>
                <a14:m>
                  <m:oMath xmlns:m="http://schemas.openxmlformats.org/officeDocument/2006/math">
                    <m:r>
                      <a:rPr lang="en-US" altLang="zh-CN" i="1" dirty="0" smtClean="0">
                        <a:latin typeface="Cambria Math" panose="02040503050406030204" pitchFamily="18" charset="0"/>
                      </a:rPr>
                      <m:t>𝑟</m:t>
                    </m:r>
                  </m:oMath>
                </a14:m>
                <a:r>
                  <a:rPr lang="zh-CN" altLang="en-US" dirty="0"/>
                  <a:t>组合记</a:t>
                </a:r>
                <a:r>
                  <a:rPr lang="zh-CN" altLang="en-US" dirty="0" smtClean="0"/>
                  <a:t>作</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r>
                  <a:rPr lang="en-US" altLang="zh-CN" dirty="0"/>
                  <a:t>, </a:t>
                </a:r>
                <a:r>
                  <a:rPr lang="zh-CN" altLang="en-US" dirty="0"/>
                  <a:t>也记作</a:t>
                </a:r>
                <a14:m>
                  <m:oMath xmlns:m="http://schemas.openxmlformats.org/officeDocument/2006/math">
                    <m:r>
                      <a:rPr lang="en-US" altLang="zh-CN">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a:latin typeface="Cambria Math" panose="02040503050406030204" pitchFamily="18" charset="0"/>
                            </a:rPr>
                            <m:t>𝑛</m:t>
                          </m:r>
                        </m:e>
                      </m:mr>
                      <m:mr>
                        <m:e>
                          <m:r>
                            <a:rPr lang="en-US" altLang="zh-CN">
                              <a:latin typeface="Cambria Math" panose="02040503050406030204" pitchFamily="18" charset="0"/>
                            </a:rPr>
                            <m:t>𝑟</m:t>
                          </m:r>
                        </m:e>
                      </m:mr>
                    </m:m>
                    <m:r>
                      <a:rPr lang="en-US" altLang="zh-CN">
                        <a:latin typeface="Cambria Math" panose="02040503050406030204" pitchFamily="18" charset="0"/>
                      </a:rPr>
                      <m:t>)</m:t>
                    </m:r>
                  </m:oMath>
                </a14:m>
                <a:r>
                  <a:rPr lang="en-US" altLang="zh-CN" dirty="0"/>
                  <a:t>. </a:t>
                </a:r>
                <a:r>
                  <a:rPr lang="zh-CN" altLang="en-US" dirty="0"/>
                  <a:t>由于这些数出现在二项式的</a:t>
                </a:r>
                <a:r>
                  <a:rPr lang="zh-CN" altLang="en-US" dirty="0" smtClean="0"/>
                  <a:t>幂</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m:t>
                        </m:r>
                        <m:r>
                          <a:rPr lang="en-US" altLang="zh-CN">
                            <a:latin typeface="Cambria Math" panose="02040503050406030204" pitchFamily="18" charset="0"/>
                          </a:rPr>
                          <m:t>𝑏</m:t>
                        </m:r>
                        <m:r>
                          <a:rPr lang="en-US" altLang="zh-CN">
                            <a:latin typeface="Cambria Math" panose="02040503050406030204" pitchFamily="18" charset="0"/>
                          </a:rPr>
                          <m:t>)</m:t>
                        </m:r>
                      </m:e>
                      <m:sup>
                        <m:r>
                          <a:rPr lang="en-US" altLang="zh-CN">
                            <a:latin typeface="Cambria Math" panose="02040503050406030204" pitchFamily="18" charset="0"/>
                          </a:rPr>
                          <m:t>𝑛</m:t>
                        </m:r>
                      </m:sup>
                    </m:sSup>
                  </m:oMath>
                </a14:m>
                <a:r>
                  <a:rPr lang="zh-CN" altLang="en-US" dirty="0" smtClean="0"/>
                  <a:t>的</a:t>
                </a:r>
                <a:r>
                  <a:rPr lang="zh-CN" altLang="en-US" dirty="0"/>
                  <a:t>展开式中作为系数</a:t>
                </a:r>
                <a:r>
                  <a:rPr lang="en-US" altLang="zh-CN" dirty="0"/>
                  <a:t>, </a:t>
                </a:r>
                <a:r>
                  <a:rPr lang="zh-CN" altLang="en-US" dirty="0"/>
                  <a:t>所以这些数叫做</a:t>
                </a:r>
                <a:r>
                  <a:rPr lang="zh-CN" altLang="en-US" b="1" dirty="0"/>
                  <a:t>二项式系数</a:t>
                </a:r>
                <a:r>
                  <a:rPr lang="en-US" altLang="zh-CN" dirty="0" smtClean="0"/>
                  <a:t>.</a:t>
                </a:r>
              </a:p>
              <a:p>
                <a:r>
                  <a:rPr lang="zh-CN" altLang="en-US" dirty="0" smtClean="0"/>
                  <a:t>例</a:t>
                </a:r>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e>
                      <m:sup>
                        <m:r>
                          <a:rPr lang="en-US" altLang="zh-CN">
                            <a:latin typeface="Cambria Math" panose="02040503050406030204" pitchFamily="18" charset="0"/>
                          </a:rPr>
                          <m:t>2</m:t>
                        </m:r>
                      </m:sup>
                    </m:sSup>
                    <m:r>
                      <a:rPr lang="zh-CN" altLang="en-US">
                        <a:latin typeface="Cambria Math" panose="02040503050406030204" pitchFamily="18" charset="0"/>
                      </a:rPr>
                      <m:t>的</m:t>
                    </m:r>
                  </m:oMath>
                </a14:m>
                <a:r>
                  <a:rPr lang="zh-CN" altLang="en-US" dirty="0" smtClean="0"/>
                  <a:t>展开式是多少</a:t>
                </a:r>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zh-CN" altLang="en-US" i="1">
                        <a:latin typeface="Cambria Math" panose="02040503050406030204" pitchFamily="18" charset="0"/>
                      </a:rPr>
                      <m:t>的</m:t>
                    </m:r>
                  </m:oMath>
                </a14:m>
                <a:r>
                  <a:rPr lang="zh-CN" altLang="en-US" dirty="0"/>
                  <a:t>展开式是多少</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100</m:t>
                        </m:r>
                      </m:sup>
                    </m:sSup>
                    <m:r>
                      <a:rPr lang="zh-CN" altLang="en-US" i="1">
                        <a:latin typeface="Cambria Math" panose="02040503050406030204" pitchFamily="18" charset="0"/>
                      </a:rPr>
                      <m:t>的</m:t>
                    </m:r>
                  </m:oMath>
                </a14:m>
                <a:r>
                  <a:rPr lang="zh-CN" altLang="en-US" dirty="0"/>
                  <a:t>展开式是多少</a:t>
                </a:r>
                <a:r>
                  <a:rPr lang="en-US" altLang="zh-CN" dirty="0"/>
                  <a:t>? </a:t>
                </a:r>
                <a:endParaRPr lang="en-US" altLang="zh-CN" dirty="0" smtClean="0"/>
              </a:p>
              <a:p>
                <a:r>
                  <a:rPr lang="zh-CN" altLang="en-US" dirty="0" smtClean="0"/>
                  <a:t>解</a:t>
                </a:r>
                <a:r>
                  <a:rPr lang="en-US" altLang="zh-CN" dirty="0" smtClean="0"/>
                  <a:t>:</a:t>
                </a:r>
                <a:endParaRPr lang="en-US" altLang="zh-CN" i="1" dirty="0" smtClean="0">
                  <a:latin typeface="Cambria Math" panose="02040503050406030204" pitchFamily="18" charset="0"/>
                </a:endParaRPr>
              </a:p>
              <a:p>
                <a:pPr lvl="1"/>
                <a14:m>
                  <m:oMath xmlns:m="http://schemas.openxmlformats.org/officeDocument/2006/math">
                    <m:sSup>
                      <m:sSupPr>
                        <m:ctrlPr>
                          <a:rPr lang="en-US" altLang="zh-CN" i="1">
                            <a:latin typeface="Cambria Math" panose="02040503050406030204" pitchFamily="18" charset="0"/>
                          </a:rPr>
                        </m:ctrlPr>
                      </m:sSupPr>
                      <m:e>
                        <m:r>
                          <a:rPr lang="zh-CN" altLang="en-US">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r>
                          <a:rPr lang="en-US" altLang="zh-CN" b="0" i="0" smtClean="0">
                            <a:latin typeface="Cambria Math" panose="02040503050406030204" pitchFamily="18" charset="0"/>
                          </a:rPr>
                          <m:t>)</m:t>
                        </m:r>
                      </m:e>
                      <m:sup>
                        <m:r>
                          <a:rPr lang="en-US" altLang="zh-CN">
                            <a:latin typeface="Cambria Math" panose="02040503050406030204" pitchFamily="18" charset="0"/>
                          </a:rPr>
                          <m:t>2</m:t>
                        </m:r>
                      </m:sup>
                    </m:sSup>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e>
                    </m:d>
                    <m:d>
                      <m:dPr>
                        <m:ctrlPr>
                          <a:rPr lang="en-US" altLang="zh-CN" i="1">
                            <a:latin typeface="Cambria Math" panose="02040503050406030204" pitchFamily="18" charset="0"/>
                          </a:rPr>
                        </m:ctrlPr>
                      </m:dPr>
                      <m:e>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a:latin typeface="Cambria Math" panose="02040503050406030204" pitchFamily="18" charset="0"/>
                      </a:rPr>
                      <m:t>𝑥𝑦</m:t>
                    </m:r>
                    <m:r>
                      <a:rPr lang="en-US" altLang="zh-CN">
                        <a:latin typeface="Cambria Math" panose="02040503050406030204" pitchFamily="18" charset="0"/>
                      </a:rPr>
                      <m:t>+</m:t>
                    </m:r>
                    <m:r>
                      <a:rPr lang="en-US" altLang="zh-CN">
                        <a:latin typeface="Cambria Math" panose="02040503050406030204" pitchFamily="18" charset="0"/>
                      </a:rPr>
                      <m:t>𝑦𝑥</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𝑦</m:t>
                        </m:r>
                      </m:e>
                      <m:sup>
                        <m:r>
                          <a:rPr lang="en-US" altLang="zh-CN">
                            <a:latin typeface="Cambria Math" panose="02040503050406030204" pitchFamily="18" charset="0"/>
                          </a:rPr>
                          <m:t>2</m:t>
                        </m:r>
                      </m:sup>
                    </m:sSup>
                  </m:oMath>
                </a14:m>
                <a:r>
                  <a:rPr lang="en-US" dirty="0"/>
                  <a:t>=</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2</m:t>
                        </m:r>
                      </m:sup>
                    </m:sSup>
                    <m:r>
                      <a:rPr lang="en-US" altLang="zh-CN">
                        <a:latin typeface="Cambria Math" panose="02040503050406030204" pitchFamily="18" charset="0"/>
                      </a:rPr>
                      <m:t>+2</m:t>
                    </m:r>
                    <m:r>
                      <a:rPr lang="en-US" altLang="zh-CN">
                        <a:latin typeface="Cambria Math" panose="02040503050406030204" pitchFamily="18" charset="0"/>
                      </a:rPr>
                      <m:t>𝑥𝑦</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𝑦</m:t>
                        </m:r>
                      </m:e>
                      <m:sup>
                        <m:r>
                          <a:rPr lang="en-US" altLang="zh-CN">
                            <a:latin typeface="Cambria Math" panose="02040503050406030204" pitchFamily="18" charset="0"/>
                          </a:rPr>
                          <m:t>2</m:t>
                        </m:r>
                      </m:sup>
                    </m:sSup>
                  </m:oMath>
                </a14:m>
                <a:endParaRPr lang="en-US" dirty="0" smtClean="0"/>
              </a:p>
              <a:p>
                <a:pPr lvl="1"/>
                <a14:m>
                  <m:oMath xmlns:m="http://schemas.openxmlformats.org/officeDocument/2006/math">
                    <m:sSup>
                      <m:sSupPr>
                        <m:ctrlPr>
                          <a:rPr lang="en-US" altLang="zh-CN" i="1">
                            <a:latin typeface="Cambria Math" panose="02040503050406030204" pitchFamily="18" charset="0"/>
                          </a:rPr>
                        </m:ctrlPr>
                      </m:sSupPr>
                      <m:e>
                        <m:r>
                          <a:rPr lang="zh-CN" altLang="en-US">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r>
                          <a:rPr lang="en-US" altLang="zh-CN" b="0" i="0" smtClean="0">
                            <a:latin typeface="Cambria Math" panose="02040503050406030204" pitchFamily="18" charset="0"/>
                          </a:rPr>
                          <m:t>)</m:t>
                        </m:r>
                      </m:e>
                      <m:sup>
                        <m:r>
                          <a:rPr lang="en-US" altLang="zh-CN" b="0" i="0" smtClean="0">
                            <a:latin typeface="Cambria Math" panose="02040503050406030204" pitchFamily="18" charset="0"/>
                          </a:rPr>
                          <m:t>3</m:t>
                        </m:r>
                      </m:sup>
                    </m:sSup>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e>
                    </m:d>
                    <m:d>
                      <m:dPr>
                        <m:ctrlPr>
                          <a:rPr lang="en-US" altLang="zh-CN" i="1" smtClean="0">
                            <a:latin typeface="Cambria Math" panose="02040503050406030204" pitchFamily="18" charset="0"/>
                          </a:rPr>
                        </m:ctrlPr>
                      </m:dPr>
                      <m:e>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e>
                    </m:d>
                    <m:d>
                      <m:dPr>
                        <m:ctrlPr>
                          <a:rPr lang="en-US" altLang="zh-CN" i="1">
                            <a:latin typeface="Cambria Math" panose="02040503050406030204" pitchFamily="18" charset="0"/>
                          </a:rPr>
                        </m:ctrlPr>
                      </m:dPr>
                      <m:e>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b="0" i="0" smtClean="0">
                            <a:latin typeface="Cambria Math" panose="02040503050406030204" pitchFamily="18" charset="0"/>
                          </a:rPr>
                          <m:t>3</m:t>
                        </m:r>
                      </m:sup>
                    </m:sSup>
                    <m:r>
                      <a:rPr lang="en-US" altLang="zh-CN">
                        <a:latin typeface="Cambria Math" panose="02040503050406030204" pitchFamily="18" charset="0"/>
                      </a:rPr>
                      <m:t>+</m:t>
                    </m:r>
                    <m:r>
                      <a:rPr lang="en-US" altLang="zh-CN" b="0" i="0" smtClean="0">
                        <a:latin typeface="Cambria Math" panose="02040503050406030204" pitchFamily="18" charset="0"/>
                      </a:rPr>
                      <m:t>3</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2</m:t>
                        </m:r>
                      </m:sup>
                    </m:sSup>
                    <m:r>
                      <a:rPr lang="en-US" altLang="zh-CN">
                        <a:latin typeface="Cambria Math" panose="02040503050406030204" pitchFamily="18" charset="0"/>
                      </a:rPr>
                      <m:t>𝑦</m:t>
                    </m:r>
                    <m:r>
                      <a:rPr lang="en-US" altLang="zh-CN">
                        <a:latin typeface="Cambria Math" panose="02040503050406030204" pitchFamily="18" charset="0"/>
                      </a:rPr>
                      <m:t>+3</m:t>
                    </m:r>
                    <m:r>
                      <a:rPr lang="en-US" altLang="zh-CN">
                        <a:latin typeface="Cambria Math" panose="02040503050406030204" pitchFamily="18" charset="0"/>
                      </a:rPr>
                      <m:t>𝑥</m:t>
                    </m:r>
                    <m:sSup>
                      <m:sSupPr>
                        <m:ctrlPr>
                          <a:rPr lang="en-US" altLang="zh-CN" i="1">
                            <a:latin typeface="Cambria Math" panose="02040503050406030204" pitchFamily="18" charset="0"/>
                          </a:rPr>
                        </m:ctrlPr>
                      </m:sSupPr>
                      <m:e>
                        <m:r>
                          <a:rPr lang="en-US" altLang="zh-CN">
                            <a:latin typeface="Cambria Math" panose="02040503050406030204" pitchFamily="18" charset="0"/>
                          </a:rPr>
                          <m:t>𝑦</m:t>
                        </m:r>
                      </m:e>
                      <m:sup>
                        <m:r>
                          <a:rPr lang="en-US" altLang="zh-CN">
                            <a:latin typeface="Cambria Math" panose="02040503050406030204" pitchFamily="18" charset="0"/>
                          </a:rPr>
                          <m:t>2</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𝑦</m:t>
                        </m:r>
                      </m:e>
                      <m:sup>
                        <m:r>
                          <a:rPr lang="en-US" altLang="zh-CN" b="0" i="0" smtClean="0">
                            <a:latin typeface="Cambria Math" panose="02040503050406030204" pitchFamily="18" charset="0"/>
                          </a:rPr>
                          <m:t>3</m:t>
                        </m:r>
                      </m:sup>
                    </m:sSup>
                  </m:oMath>
                </a14:m>
                <a:endParaRPr lang="en-US" dirty="0"/>
              </a:p>
              <a:p>
                <a:pPr lvl="1"/>
                <a14:m>
                  <m:oMath xmlns:m="http://schemas.openxmlformats.org/officeDocument/2006/math">
                    <m:sSup>
                      <m:sSupPr>
                        <m:ctrlPr>
                          <a:rPr lang="en-US" altLang="zh-CN" i="1">
                            <a:latin typeface="Cambria Math" panose="02040503050406030204" pitchFamily="18" charset="0"/>
                          </a:rPr>
                        </m:ctrlPr>
                      </m:sSupPr>
                      <m:e>
                        <m:r>
                          <a:rPr lang="zh-CN" altLang="en-US">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r>
                          <a:rPr lang="en-US" altLang="zh-CN" b="0" i="0" smtClean="0">
                            <a:latin typeface="Cambria Math" panose="02040503050406030204" pitchFamily="18" charset="0"/>
                          </a:rPr>
                          <m:t>)</m:t>
                        </m:r>
                      </m:e>
                      <m:sup>
                        <m:r>
                          <a:rPr lang="en-US" altLang="zh-CN">
                            <a:latin typeface="Cambria Math" panose="02040503050406030204" pitchFamily="18" charset="0"/>
                          </a:rPr>
                          <m:t>100</m:t>
                        </m:r>
                      </m:sup>
                    </m:sSup>
                    <m:r>
                      <a:rPr lang="zh-CN" altLang="en-US">
                        <a:latin typeface="Cambria Math" panose="02040503050406030204" pitchFamily="18" charset="0"/>
                      </a:rPr>
                      <m:t>的</m:t>
                    </m:r>
                  </m:oMath>
                </a14:m>
                <a:r>
                  <a:rPr lang="zh-CN" altLang="en-US" dirty="0"/>
                  <a:t>展开式稍后我们再回答</a:t>
                </a:r>
                <a:r>
                  <a:rPr lang="en-US" altLang="zh-CN" dirty="0"/>
                  <a:t>.</a:t>
                </a:r>
                <a:endParaRPr lang="en-US" dirty="0"/>
              </a:p>
              <a:p>
                <a:endParaRPr lang="en-US" i="1" dirty="0" smtClean="0">
                  <a:latin typeface="Cambria Math" panose="02040503050406030204" pitchFamily="18" charset="0"/>
                </a:endParaRPr>
              </a:p>
              <a:p>
                <a:endParaRPr lang="en-US" altLang="zh-CN"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990600"/>
                <a:ext cx="10987087" cy="5121275"/>
              </a:xfrm>
              <a:blipFill>
                <a:blip r:embed="rId3"/>
                <a:stretch>
                  <a:fillRect l="-9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A3A668E-BDEE-4E5B-A199-62F5A0910863}"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72</a:t>
            </a:fld>
            <a:endParaRPr lang="zh-CN"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2362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二项式定理</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5313" y="1089025"/>
                <a:ext cx="10987087" cy="5121275"/>
              </a:xfrm>
            </p:spPr>
            <p:txBody>
              <a:bodyPr>
                <a:normAutofit lnSpcReduction="10000"/>
              </a:bodyPr>
              <a:lstStyle/>
              <a:p>
                <a:r>
                  <a:rPr lang="zh-CN" altLang="en-US" b="1" dirty="0" smtClean="0">
                    <a:solidFill>
                      <a:srgbClr val="C00000"/>
                    </a:solidFill>
                  </a:rPr>
                  <a:t>二项式定理</a:t>
                </a:r>
                <a:r>
                  <a:rPr lang="en-US" altLang="zh-CN" dirty="0" smtClean="0"/>
                  <a:t>:</a:t>
                </a:r>
                <a:r>
                  <a:rPr lang="zh-CN" altLang="en-US" dirty="0" smtClean="0"/>
                  <a:t>设</a:t>
                </a:r>
                <a14:m>
                  <m:oMath xmlns:m="http://schemas.openxmlformats.org/officeDocument/2006/math">
                    <m:r>
                      <a:rPr lang="en-US" altLang="zh-CN" i="1" dirty="0" smtClean="0">
                        <a:latin typeface="Cambria Math" panose="02040503050406030204" pitchFamily="18" charset="0"/>
                      </a:rPr>
                      <m:t>𝑥</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𝑦</m:t>
                    </m:r>
                  </m:oMath>
                </a14:m>
                <a:r>
                  <a:rPr lang="zh-CN" altLang="en-US" dirty="0" smtClean="0"/>
                  <a:t>是变量</a:t>
                </a:r>
                <a:r>
                  <a:rPr lang="en-US" altLang="zh-CN" dirty="0" smtClean="0"/>
                  <a:t>, </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是非负整数</a:t>
                </a:r>
                <a:r>
                  <a:rPr lang="en-US" altLang="zh-CN" dirty="0" smtClean="0"/>
                  <a:t>, </a:t>
                </a:r>
                <a:r>
                  <a:rPr lang="zh-CN" altLang="en-US" dirty="0" smtClean="0"/>
                  <a:t>那么</a:t>
                </a:r>
                <a:endParaRPr lang="en-US" altLang="zh-CN" dirty="0" smtClean="0"/>
              </a:p>
              <a:p>
                <a:pPr marL="0" indent="0" algn="just">
                  <a:buNone/>
                </a:pPr>
                <a14:m>
                  <m:oMathPara xmlns:m="http://schemas.openxmlformats.org/officeDocument/2006/math">
                    <m:oMathParaPr>
                      <m:jc m:val="left"/>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e>
                        <m:sup>
                          <m:r>
                            <a:rPr lang="en-US" altLang="zh-CN" sz="2400" i="1">
                              <a:latin typeface="Cambria Math" panose="02040503050406030204" pitchFamily="18" charset="0"/>
                            </a:rPr>
                            <m:t>𝑛</m:t>
                          </m:r>
                        </m:sup>
                      </m:sSup>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=0</m:t>
                          </m:r>
                        </m:sub>
                        <m:sup>
                          <m:r>
                            <a:rPr lang="en-US" altLang="zh-CN" sz="2400" i="1">
                              <a:latin typeface="Cambria Math" panose="02040503050406030204" pitchFamily="18" charset="0"/>
                            </a:rPr>
                            <m:t>𝑛</m:t>
                          </m:r>
                        </m:sup>
                        <m:e>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𝑛</m:t>
                                    </m:r>
                                  </m:e>
                                </m:mr>
                                <m:mr>
                                  <m:e>
                                    <m:r>
                                      <a:rPr lang="en-US" altLang="zh-CN" sz="2400" i="1">
                                        <a:latin typeface="Cambria Math" panose="02040503050406030204" pitchFamily="18" charset="0"/>
                                      </a:rPr>
                                      <m:t>𝑗</m:t>
                                    </m:r>
                                  </m:e>
                                </m:mr>
                              </m:m>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𝑗</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𝑗</m:t>
                              </m:r>
                            </m:sup>
                          </m:sSup>
                        </m:e>
                      </m:nary>
                    </m:oMath>
                  </m:oMathPara>
                </a14:m>
                <a:endParaRPr lang="en-US" altLang="zh-CN" sz="2400" dirty="0" smtClean="0"/>
              </a:p>
              <a:p>
                <a:pPr marL="0" indent="0" algn="just">
                  <a:buNone/>
                </a:pPr>
                <a:r>
                  <a:rPr lang="en-US" altLang="zh-CN" sz="2400" b="0" dirty="0" smtClean="0"/>
                  <a:t>              </a:t>
                </a:r>
                <a14:m>
                  <m:oMath xmlns:m="http://schemas.openxmlformats.org/officeDocument/2006/math">
                    <m:r>
                      <a:rPr lang="en-US" altLang="zh-CN" sz="2400" b="0" i="1" smtClean="0">
                        <a:latin typeface="Cambria Math" panose="02040503050406030204" pitchFamily="18" charset="0"/>
                      </a:rPr>
                      <m:t>=</m:t>
                    </m:r>
                    <m:d>
                      <m:dPr>
                        <m:ctrlPr>
                          <a:rPr lang="en-US" altLang="zh-CN" sz="2400" i="1" smtClean="0">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𝑛</m:t>
                              </m:r>
                            </m:e>
                          </m:mr>
                          <m:mr>
                            <m:e>
                              <m:r>
                                <a:rPr lang="en-US" altLang="zh-CN" sz="2400" i="1">
                                  <a:latin typeface="Cambria Math" panose="02040503050406030204" pitchFamily="18" charset="0"/>
                                </a:rPr>
                                <m:t>0</m:t>
                              </m:r>
                            </m:e>
                          </m:mr>
                        </m:m>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𝑛</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𝑛</m:t>
                              </m:r>
                            </m:e>
                          </m:mr>
                          <m:mr>
                            <m:e>
                              <m:r>
                                <a:rPr lang="en-US" altLang="zh-CN" sz="2400" i="1">
                                  <a:latin typeface="Cambria Math" panose="02040503050406030204" pitchFamily="18" charset="0"/>
                                </a:rPr>
                                <m:t>1</m:t>
                              </m:r>
                            </m:e>
                          </m:mr>
                        </m:m>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𝑛</m:t>
                        </m:r>
                        <m:r>
                          <a:rPr lang="en-US" altLang="zh-CN" sz="2400" i="1">
                            <a:latin typeface="Cambria Math" panose="02040503050406030204" pitchFamily="18" charset="0"/>
                          </a:rPr>
                          <m:t>−1</m:t>
                        </m:r>
                      </m:sup>
                    </m:sSup>
                    <m:r>
                      <a:rPr lang="en-US" altLang="zh-CN" sz="2400" i="1">
                        <a:latin typeface="Cambria Math" panose="02040503050406030204" pitchFamily="18" charset="0"/>
                      </a:rPr>
                      <m:t>𝑦</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𝑛</m:t>
                              </m:r>
                            </m:e>
                          </m:mr>
                          <m:mr>
                            <m:e>
                              <m:r>
                                <a:rPr lang="en-US" altLang="zh-CN" sz="2400" i="1">
                                  <a:latin typeface="Cambria Math" panose="02040503050406030204" pitchFamily="18" charset="0"/>
                                </a:rPr>
                                <m:t>𝑛</m:t>
                              </m:r>
                              <m:r>
                                <a:rPr lang="en-US" altLang="zh-CN" sz="2400" i="1">
                                  <a:latin typeface="Cambria Math" panose="02040503050406030204" pitchFamily="18" charset="0"/>
                                </a:rPr>
                                <m:t>−1</m:t>
                              </m:r>
                            </m:e>
                          </m:mr>
                        </m:m>
                      </m:e>
                    </m:d>
                    <m:r>
                      <a:rPr lang="en-US" altLang="zh-CN" sz="2400" i="1">
                        <a:latin typeface="Cambria Math" panose="02040503050406030204" pitchFamily="18" charset="0"/>
                      </a:rPr>
                      <m:t>𝑥</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𝑛</m:t>
                        </m:r>
                        <m:r>
                          <a:rPr lang="en-US" altLang="zh-CN" sz="2400" i="1">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𝑛</m:t>
                              </m:r>
                            </m:e>
                          </m:mr>
                          <m:mr>
                            <m:e>
                              <m:r>
                                <a:rPr lang="en-US" altLang="zh-CN" sz="2400" i="1">
                                  <a:latin typeface="Cambria Math" panose="02040503050406030204" pitchFamily="18" charset="0"/>
                                </a:rPr>
                                <m:t>𝑛</m:t>
                              </m:r>
                            </m:e>
                          </m:mr>
                        </m:m>
                      </m:e>
                    </m:d>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𝑛</m:t>
                        </m:r>
                      </m:sup>
                    </m:sSup>
                  </m:oMath>
                </a14:m>
                <a:endParaRPr lang="en-US" altLang="zh-CN" sz="2400" dirty="0" smtClean="0"/>
              </a:p>
              <a:p>
                <a:r>
                  <a:rPr lang="en-US" altLang="zh-CN" dirty="0" smtClean="0"/>
                  <a:t> </a:t>
                </a:r>
                <a:r>
                  <a:rPr lang="zh-CN" altLang="en-US" dirty="0" smtClean="0"/>
                  <a:t>证明</a:t>
                </a:r>
                <a:r>
                  <a:rPr lang="en-US" altLang="zh-CN" dirty="0" smtClean="0"/>
                  <a:t>: </a:t>
                </a:r>
                <a:r>
                  <a:rPr lang="zh-CN" altLang="en-US" dirty="0" smtClean="0"/>
                  <a:t>（组合证明）当乘积被展开时其中的项都是下述形式：</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x</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p>
                    </m:sSup>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𝑗</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=0, 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smtClean="0"/>
                  <a:t>为计数形如</a:t>
                </a:r>
                <a14:m>
                  <m:oMath xmlns:m="http://schemas.openxmlformats.org/officeDocument/2006/math">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x</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𝑗</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𝑗</m:t>
                        </m:r>
                      </m:sup>
                    </m:sSup>
                  </m:oMath>
                </a14:m>
                <a:r>
                  <a:rPr lang="zh-CN" altLang="en-US" dirty="0" smtClean="0"/>
                  <a:t>的项数，必须从</a:t>
                </a:r>
                <a:r>
                  <a:rPr lang="en-US" altLang="zh-CN" dirty="0" smtClean="0"/>
                  <a:t>n</a:t>
                </a:r>
                <a:r>
                  <a:rPr lang="zh-CN" altLang="en-US" dirty="0" smtClean="0"/>
                  <a:t>个和中选</a:t>
                </a:r>
                <a:r>
                  <a:rPr lang="en-US" altLang="zh-CN" dirty="0" smtClean="0"/>
                  <a:t>n-j</a:t>
                </a:r>
                <a:r>
                  <a:rPr lang="zh-CN" altLang="en-US" dirty="0" smtClean="0"/>
                  <a:t>个</a:t>
                </a:r>
                <a:r>
                  <a:rPr lang="en-US" altLang="zh-CN" dirty="0" smtClean="0"/>
                  <a:t>x (</a:t>
                </a:r>
                <a:r>
                  <a:rPr lang="zh-CN" altLang="en-US" dirty="0" smtClean="0"/>
                  <a:t>从而乘积中其他的</a:t>
                </a:r>
                <a:r>
                  <a:rPr lang="en-US" altLang="zh-CN" dirty="0" smtClean="0"/>
                  <a:t>j</a:t>
                </a:r>
                <a:r>
                  <a:rPr lang="zh-CN" altLang="en-US" dirty="0" smtClean="0"/>
                  <a:t>个项都是</a:t>
                </a:r>
                <a:r>
                  <a:rPr lang="en-US" altLang="zh-CN" dirty="0" smtClean="0"/>
                  <a:t>y)</a:t>
                </a:r>
                <a:r>
                  <a:rPr lang="zh-CN" altLang="en-US" dirty="0" smtClean="0"/>
                  <a:t>才能得到这种项。因此，</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𝑗</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𝑗</m:t>
                        </m:r>
                      </m:sup>
                    </m:sSup>
                  </m:oMath>
                </a14:m>
                <a:r>
                  <a:rPr lang="zh-CN" altLang="en-US" dirty="0" smtClean="0"/>
                  <a:t>的系数是</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m:rPr>
                                  <m:sty m:val="p"/>
                                </m:rPr>
                                <a:rPr lang="en-US" altLang="zh-CN" i="1">
                                  <a:latin typeface="Cambria Math" panose="02040503050406030204" pitchFamily="18" charset="0"/>
                                </a:rPr>
                                <m:t>n</m:t>
                              </m:r>
                              <m:r>
                                <a:rPr lang="en-US" altLang="zh-CN" b="0" i="1" smtClean="0">
                                  <a:latin typeface="Cambria Math" panose="02040503050406030204" pitchFamily="18" charset="0"/>
                                </a:rPr>
                                <m:t>−</m:t>
                              </m:r>
                              <m:r>
                                <a:rPr lang="en-US" altLang="zh-CN" i="1">
                                  <a:latin typeface="Cambria Math" panose="02040503050406030204" pitchFamily="18" charset="0"/>
                                </a:rPr>
                                <m:t>𝑗</m:t>
                              </m:r>
                            </m:e>
                          </m:mr>
                        </m:m>
                      </m:e>
                    </m:d>
                    <m:r>
                      <a:rPr lang="en-US" altLang="zh-CN" b="0" i="0" smtClean="0">
                        <a:latin typeface="Cambria Math" panose="02040503050406030204" pitchFamily="18" charset="0"/>
                      </a:rPr>
                      <m:t>=</m:t>
                    </m:r>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𝑗</m:t>
                              </m:r>
                            </m:e>
                          </m:mr>
                        </m:m>
                      </m:e>
                    </m:d>
                  </m:oMath>
                </a14:m>
                <a:r>
                  <a:rPr lang="en-US" altLang="zh-CN" dirty="0" smtClean="0"/>
                  <a:t>, </a:t>
                </a:r>
                <a:r>
                  <a:rPr lang="zh-CN" altLang="en-US" dirty="0" smtClean="0"/>
                  <a:t>定理得证。</a:t>
                </a:r>
                <a:endParaRPr lang="en-US" altLang="zh-CN" dirty="0" smtClean="0"/>
              </a:p>
              <a:p>
                <a:pPr algn="just"/>
                <a:r>
                  <a:rPr lang="zh-CN" altLang="en-US" dirty="0" smtClean="0"/>
                  <a:t>二项式定理</a:t>
                </a:r>
                <a:r>
                  <a:rPr lang="zh-CN" altLang="en-US" dirty="0"/>
                  <a:t>给出了二项式幂的展开式的</a:t>
                </a:r>
                <a:r>
                  <a:rPr lang="zh-CN" altLang="en-US" dirty="0" smtClean="0"/>
                  <a:t>系数</a:t>
                </a:r>
                <a:r>
                  <a:rPr lang="en-US" altLang="zh-CN" dirty="0" smtClean="0"/>
                  <a:t>. </a:t>
                </a:r>
                <a:r>
                  <a:rPr lang="zh-CN" altLang="en-US" dirty="0" smtClean="0"/>
                  <a:t>一</a:t>
                </a:r>
                <a:r>
                  <a:rPr lang="zh-CN" altLang="en-US" dirty="0"/>
                  <a:t>个</a:t>
                </a:r>
                <a:r>
                  <a:rPr lang="zh-CN" altLang="en-US" dirty="0" smtClean="0"/>
                  <a:t>二项式是</a:t>
                </a:r>
                <a:r>
                  <a:rPr lang="zh-CN" altLang="en-US" dirty="0"/>
                  <a:t>两项的</a:t>
                </a:r>
                <a:r>
                  <a:rPr lang="zh-CN" altLang="en-US" dirty="0" smtClean="0"/>
                  <a:t>和</a:t>
                </a:r>
                <a:r>
                  <a:rPr lang="en-US" altLang="zh-CN" dirty="0" smtClean="0"/>
                  <a:t>, </a:t>
                </a:r>
                <a:r>
                  <a:rPr lang="zh-CN" altLang="en-US" dirty="0" smtClean="0"/>
                  <a:t>例如</a:t>
                </a:r>
                <a14:m>
                  <m:oMath xmlns:m="http://schemas.openxmlformats.org/officeDocument/2006/math">
                    <m:r>
                      <a:rPr lang="en-US" altLang="zh-CN" i="1" dirty="0" smtClean="0">
                        <a:latin typeface="Cambria Math" panose="02040503050406030204" pitchFamily="18" charset="0"/>
                      </a:rPr>
                      <m:t>𝑥</m:t>
                    </m:r>
                  </m:oMath>
                </a14:m>
                <a:r>
                  <a:rPr lang="en-US" altLang="zh-CN" dirty="0" err="1" smtClean="0"/>
                  <a:t>+</a:t>
                </a:r>
                <a14:m>
                  <m:oMath xmlns:m="http://schemas.openxmlformats.org/officeDocument/2006/math">
                    <m:r>
                      <a:rPr lang="en-US" altLang="zh-CN" i="1" dirty="0" smtClean="0">
                        <a:latin typeface="Cambria Math" panose="02040503050406030204" pitchFamily="18" charset="0"/>
                      </a:rPr>
                      <m:t>𝑦</m:t>
                    </m:r>
                  </m:oMath>
                </a14:m>
                <a:r>
                  <a:rPr lang="en-US" altLang="zh-CN" dirty="0" smtClean="0"/>
                  <a:t>.</a:t>
                </a:r>
                <a:endParaRPr lang="en-US" altLang="zh-CN" dirty="0"/>
              </a:p>
              <a:p>
                <a:pPr marL="0" indent="0">
                  <a:buNone/>
                </a:pPr>
                <a:endParaRPr lang="en-US" altLang="zh-C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rotWithShape="0">
                <a:blip r:embed="rId3"/>
                <a:stretch>
                  <a:fillRect l="-999" t="-2143" r="-1110" b="-35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A3A668E-BDEE-4E5B-A199-62F5A0910863}"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73</a:t>
            </a:fld>
            <a:endParaRPr lang="zh-CN" altLang="en-US" dirty="0"/>
          </a:p>
        </p:txBody>
      </p:sp>
    </p:spTree>
    <p:extLst>
      <p:ext uri="{BB962C8B-B14F-4D97-AF65-F5344CB8AC3E}">
        <p14:creationId xmlns:p14="http://schemas.microsoft.com/office/powerpoint/2010/main" val="2819435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二项式定理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求</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m:t>
                        </m:r>
                        <m:r>
                          <a:rPr lang="en-US" altLang="zh-CN" b="0" i="1" dirty="0" smtClean="0">
                            <a:latin typeface="Cambria Math" panose="02040503050406030204" pitchFamily="18" charset="0"/>
                          </a:rPr>
                          <m:t>𝑥</m:t>
                        </m:r>
                        <m:r>
                          <a:rPr lang="en-US" altLang="zh-CN" i="1" dirty="0">
                            <a:latin typeface="Cambria Math" panose="02040503050406030204" pitchFamily="18" charset="0"/>
                          </a:rPr>
                          <m:t> +</m:t>
                        </m:r>
                        <m:r>
                          <a:rPr lang="en-US" altLang="zh-CN" b="0" i="1" dirty="0" smtClean="0">
                            <a:latin typeface="Cambria Math" panose="02040503050406030204" pitchFamily="18" charset="0"/>
                          </a:rPr>
                          <m:t>𝑦</m:t>
                        </m:r>
                        <m:r>
                          <a:rPr lang="en-US" altLang="zh-CN" i="1" dirty="0">
                            <a:latin typeface="Cambria Math" panose="02040503050406030204" pitchFamily="18" charset="0"/>
                          </a:rPr>
                          <m:t>)</m:t>
                        </m:r>
                      </m:e>
                      <m:sup>
                        <m:r>
                          <m:rPr>
                            <m:nor/>
                          </m:rPr>
                          <a:rPr lang="en-US" altLang="zh-CN" b="0" i="0" dirty="0" smtClean="0">
                            <a:latin typeface="Cambria Math" panose="02040503050406030204" pitchFamily="18" charset="0"/>
                          </a:rPr>
                          <m:t>5</m:t>
                        </m:r>
                      </m:sup>
                    </m:sSup>
                  </m:oMath>
                </a14:m>
                <a:r>
                  <a:rPr lang="zh-CN" altLang="en-US" dirty="0" smtClean="0"/>
                  <a:t>的展开式</a:t>
                </a:r>
                <a:endParaRPr lang="en-US" altLang="zh-CN" dirty="0" smtClean="0"/>
              </a:p>
              <a:p>
                <a:r>
                  <a:rPr lang="zh-CN" altLang="en-US" dirty="0" smtClean="0"/>
                  <a:t>解</a:t>
                </a:r>
                <a:r>
                  <a:rPr lang="en-US" altLang="zh-CN" dirty="0" smtClean="0"/>
                  <a:t>:</a:t>
                </a:r>
                <a:r>
                  <a:rPr lang="zh-CN" altLang="en-US" dirty="0" smtClean="0"/>
                  <a:t>根据二项式定理</a:t>
                </a:r>
                <a:r>
                  <a:rPr lang="en-US" altLang="zh-CN" dirty="0" smtClean="0"/>
                  <a:t>, </a:t>
                </a:r>
                <a:r>
                  <a:rPr lang="zh-CN" altLang="en-US" dirty="0" smtClean="0"/>
                  <a:t>我们有</a:t>
                </a:r>
                <a:endParaRPr lang="en-US" dirty="0" smtClean="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38B95F8-7DD6-41F4-869C-2628303BEDCE}"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74</a:t>
            </a:fld>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1295400" y="2209800"/>
                <a:ext cx="11029950" cy="21745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zh-CN" altLang="en-US" sz="2400" i="1" smtClean="0">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e>
                          </m:d>
                        </m:e>
                        <m:sup>
                          <m:r>
                            <a:rPr lang="zh-CN" altLang="en-US" sz="2400" i="0">
                              <a:latin typeface="Cambria Math" panose="02040503050406030204" pitchFamily="18" charset="0"/>
                            </a:rPr>
                            <m:t>5</m:t>
                          </m:r>
                        </m:sup>
                      </m:sSup>
                      <m:r>
                        <a:rPr lang="zh-CN" altLang="en-US" sz="2400" i="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5</m:t>
                          </m:r>
                        </m:sup>
                        <m:e>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a:rPr lang="en-US" altLang="zh-CN" sz="2400" b="0" i="1" smtClean="0">
                                        <a:latin typeface="Cambria Math" panose="02040503050406030204" pitchFamily="18" charset="0"/>
                                      </a:rPr>
                                      <m:t>5</m:t>
                                    </m:r>
                                  </m:e>
                                </m:mr>
                                <m:mr>
                                  <m:e>
                                    <m:r>
                                      <a:rPr lang="en-US" altLang="zh-CN" sz="2400" i="1">
                                        <a:latin typeface="Cambria Math" panose="02040503050406030204" pitchFamily="18" charset="0"/>
                                      </a:rPr>
                                      <m:t>𝑗</m:t>
                                    </m:r>
                                  </m:e>
                                </m:mr>
                              </m:m>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b="0" i="1" smtClean="0">
                                  <a:latin typeface="Cambria Math" panose="02040503050406030204" pitchFamily="18" charset="0"/>
                                </a:rPr>
                                <m:t>5</m:t>
                              </m:r>
                              <m:r>
                                <a:rPr lang="en-US" altLang="zh-CN" sz="2400" i="1">
                                  <a:latin typeface="Cambria Math" panose="02040503050406030204" pitchFamily="18" charset="0"/>
                                </a:rPr>
                                <m:t>−</m:t>
                              </m:r>
                              <m:r>
                                <a:rPr lang="en-US" altLang="zh-CN" sz="2400" i="1">
                                  <a:latin typeface="Cambria Math" panose="02040503050406030204" pitchFamily="18" charset="0"/>
                                </a:rPr>
                                <m:t>𝑗</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𝑗</m:t>
                              </m:r>
                            </m:sup>
                          </m:sSup>
                        </m:e>
                      </m:nary>
                      <m:r>
                        <a:rPr lang="en-US" altLang="zh-CN" sz="2400" b="0" i="1" smtClean="0">
                          <a:latin typeface="Cambria Math" panose="02040503050406030204" pitchFamily="18" charset="0"/>
                        </a:rPr>
                        <m:t>                           =</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zh-CN" altLang="en-US" sz="2400" i="0">
                                    <a:latin typeface="Cambria Math" panose="02040503050406030204" pitchFamily="18" charset="0"/>
                                  </a:rPr>
                                  <m:t>5</m:t>
                                </m:r>
                              </m:e>
                            </m:mr>
                            <m:mr>
                              <m:e>
                                <m:r>
                                  <a:rPr lang="zh-CN" altLang="en-US" sz="2400" i="0">
                                    <a:latin typeface="Cambria Math" panose="02040503050406030204" pitchFamily="18" charset="0"/>
                                  </a:rPr>
                                  <m:t>0</m:t>
                                </m:r>
                              </m:e>
                            </m:mr>
                          </m:m>
                        </m:e>
                      </m: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5</m:t>
                          </m:r>
                        </m:sup>
                      </m:sSup>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zh-CN" altLang="en-US" sz="2400" i="0">
                                    <a:latin typeface="Cambria Math" panose="02040503050406030204" pitchFamily="18" charset="0"/>
                                  </a:rPr>
                                  <m:t>5</m:t>
                                </m:r>
                              </m:e>
                            </m:mr>
                            <m:mr>
                              <m:e>
                                <m:r>
                                  <a:rPr lang="zh-CN" altLang="en-US" sz="2400" i="0">
                                    <a:latin typeface="Cambria Math" panose="02040503050406030204" pitchFamily="18" charset="0"/>
                                  </a:rPr>
                                  <m:t>1</m:t>
                                </m:r>
                              </m:e>
                            </m:mr>
                          </m:m>
                        </m:e>
                      </m: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4</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1</m:t>
                          </m:r>
                        </m:sup>
                      </m:sSup>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zh-CN" altLang="en-US" sz="2400" i="0">
                                    <a:latin typeface="Cambria Math" panose="02040503050406030204" pitchFamily="18" charset="0"/>
                                  </a:rPr>
                                  <m:t>5</m:t>
                                </m:r>
                              </m:e>
                            </m:mr>
                            <m:mr>
                              <m:e>
                                <m:r>
                                  <a:rPr lang="zh-CN" altLang="en-US" sz="2400" i="0">
                                    <a:latin typeface="Cambria Math" panose="02040503050406030204" pitchFamily="18" charset="0"/>
                                  </a:rPr>
                                  <m:t>2</m:t>
                                </m:r>
                              </m:e>
                            </m:mr>
                          </m:m>
                        </m:e>
                      </m: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3</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zh-CN" altLang="en-US" sz="2400" i="0">
                                    <a:latin typeface="Cambria Math" panose="02040503050406030204" pitchFamily="18" charset="0"/>
                                  </a:rPr>
                                  <m:t>5</m:t>
                                </m:r>
                              </m:e>
                            </m:mr>
                            <m:mr>
                              <m:e>
                                <m:r>
                                  <a:rPr lang="zh-CN" altLang="en-US" sz="2400" i="0">
                                    <a:latin typeface="Cambria Math" panose="02040503050406030204" pitchFamily="18" charset="0"/>
                                  </a:rPr>
                                  <m:t>3</m:t>
                                </m:r>
                              </m:e>
                            </m:mr>
                          </m:m>
                        </m:e>
                      </m: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3</m:t>
                          </m:r>
                        </m:sup>
                      </m:sSup>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zh-CN" altLang="en-US" sz="2400" i="0">
                                    <a:latin typeface="Cambria Math" panose="02040503050406030204" pitchFamily="18" charset="0"/>
                                  </a:rPr>
                                  <m:t>5</m:t>
                                </m:r>
                              </m:e>
                            </m:mr>
                            <m:mr>
                              <m:e>
                                <m:r>
                                  <a:rPr lang="zh-CN" altLang="en-US" sz="2400" i="0">
                                    <a:latin typeface="Cambria Math" panose="02040503050406030204" pitchFamily="18" charset="0"/>
                                  </a:rPr>
                                  <m:t>4</m:t>
                                </m:r>
                              </m:e>
                            </m:mr>
                          </m:m>
                        </m:e>
                      </m: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1</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4</m:t>
                          </m:r>
                        </m:sup>
                      </m:sSup>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zh-CN" altLang="en-US" sz="2400" i="0">
                                    <a:latin typeface="Cambria Math" panose="02040503050406030204" pitchFamily="18" charset="0"/>
                                  </a:rPr>
                                  <m:t>5</m:t>
                                </m:r>
                              </m:e>
                            </m:mr>
                            <m:mr>
                              <m:e>
                                <m:r>
                                  <a:rPr lang="zh-CN" altLang="en-US" sz="2400" i="0">
                                    <a:latin typeface="Cambria Math" panose="02040503050406030204" pitchFamily="18" charset="0"/>
                                  </a:rPr>
                                  <m:t>5</m:t>
                                </m:r>
                              </m:e>
                            </m:mr>
                          </m:m>
                        </m:e>
                      </m:d>
                      <m:sSup>
                        <m:sSupPr>
                          <m:ctrlPr>
                            <a:rPr lang="zh-CN" altLang="en-US"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zh-CN" altLang="en-US" sz="2400" i="0">
                              <a:latin typeface="Cambria Math" panose="02040503050406030204" pitchFamily="18" charset="0"/>
                            </a:rPr>
                            <m:t>5</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5</m:t>
                          </m:r>
                        </m:sup>
                      </m:sSup>
                      <m:r>
                        <a:rPr lang="zh-CN" altLang="en-US" sz="2400" i="0">
                          <a:latin typeface="Cambria Math" panose="02040503050406030204" pitchFamily="18" charset="0"/>
                        </a:rPr>
                        <m:t>+5</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4</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1</m:t>
                          </m:r>
                        </m:sup>
                      </m:sSup>
                      <m:r>
                        <a:rPr lang="zh-CN" altLang="en-US" sz="2400" i="0">
                          <a:latin typeface="Cambria Math" panose="02040503050406030204" pitchFamily="18" charset="0"/>
                        </a:rPr>
                        <m:t>+10</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3</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+10</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3</m:t>
                          </m:r>
                        </m:sup>
                      </m:sSup>
                      <m:r>
                        <a:rPr lang="zh-CN" altLang="en-US" sz="2400" i="0">
                          <a:latin typeface="Cambria Math" panose="02040503050406030204" pitchFamily="18" charset="0"/>
                        </a:rPr>
                        <m:t>+5</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1</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4</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zh-CN" altLang="en-US" sz="2400" i="0">
                              <a:latin typeface="Cambria Math" panose="02040503050406030204" pitchFamily="18" charset="0"/>
                            </a:rPr>
                            <m:t>5</m:t>
                          </m:r>
                        </m:sup>
                      </m:sSup>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1295400" y="2209800"/>
                <a:ext cx="11029950" cy="2174506"/>
              </a:xfrm>
              <a:prstGeom prst="rect">
                <a:avLst/>
              </a:prstGeom>
              <a:blipFill>
                <a:blip r:embed="rId3"/>
                <a:stretch>
                  <a:fillRect b="-196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二项式定理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a:t>:</a:t>
                </a:r>
                <a:r>
                  <a:rPr lang="zh-CN" altLang="en-US" dirty="0"/>
                  <a:t>求</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 +</m:t>
                        </m:r>
                        <m:r>
                          <a:rPr lang="en-US" altLang="zh-CN" i="1" dirty="0">
                            <a:latin typeface="Cambria Math" panose="02040503050406030204" pitchFamily="18" charset="0"/>
                          </a:rPr>
                          <m:t>𝑦</m:t>
                        </m:r>
                        <m:r>
                          <a:rPr lang="en-US" altLang="zh-CN" i="1" dirty="0">
                            <a:latin typeface="Cambria Math" panose="02040503050406030204" pitchFamily="18" charset="0"/>
                          </a:rPr>
                          <m:t>)</m:t>
                        </m:r>
                      </m:e>
                      <m:sup>
                        <m:r>
                          <m:rPr>
                            <m:nor/>
                          </m:rPr>
                          <a:rPr lang="en-US" altLang="zh-CN" b="0" i="0" dirty="0" smtClean="0">
                            <a:latin typeface="Cambria Math" panose="02040503050406030204" pitchFamily="18" charset="0"/>
                          </a:rPr>
                          <m:t>100</m:t>
                        </m:r>
                      </m:sup>
                    </m:sSup>
                  </m:oMath>
                </a14:m>
                <a:r>
                  <a:rPr lang="zh-CN" altLang="en-US" dirty="0"/>
                  <a:t>的展开式</a:t>
                </a:r>
                <a:endParaRPr lang="en-US" altLang="zh-CN" dirty="0"/>
              </a:p>
              <a:p>
                <a:r>
                  <a:rPr lang="zh-CN" altLang="en-US" dirty="0"/>
                  <a:t>解</a:t>
                </a:r>
                <a:r>
                  <a:rPr lang="en-US" altLang="zh-CN" dirty="0"/>
                  <a:t>:</a:t>
                </a:r>
                <a:r>
                  <a:rPr lang="zh-CN" altLang="en-US" dirty="0"/>
                  <a:t>根据二项式定理</a:t>
                </a:r>
                <a:r>
                  <a:rPr lang="en-US" altLang="zh-CN" dirty="0"/>
                  <a:t>, </a:t>
                </a:r>
                <a:r>
                  <a:rPr lang="zh-CN" altLang="en-US" dirty="0"/>
                  <a:t>我们有</a:t>
                </a:r>
                <a:endParaRPr lang="en-US" altLang="zh-CN" dirty="0"/>
              </a:p>
              <a:p>
                <a:pPr marL="0" indent="0">
                  <a:buNone/>
                </a:pPr>
                <a:endParaRPr lang="en-US" dirty="0" smtClean="0"/>
              </a:p>
              <a:p>
                <a:pPr marL="0" indent="0">
                  <a:buNone/>
                </a:pPr>
                <a:r>
                  <a:rPr lang="en-US" dirty="0"/>
                  <a:t> </a:t>
                </a:r>
                <a:r>
                  <a:rPr lang="en-US" dirty="0" smtClean="0"/>
                  <a:t>        </a:t>
                </a:r>
              </a:p>
              <a:p>
                <a:pPr marL="0" indent="0">
                  <a:buNone/>
                </a:pPr>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38B95F8-7DD6-41F4-869C-2628303BEDCE}"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75</a:t>
            </a:fld>
            <a:endParaRPr lang="zh-CN" altLang="en-US" dirty="0"/>
          </a:p>
        </p:txBody>
      </p:sp>
      <mc:AlternateContent xmlns:mc="http://schemas.openxmlformats.org/markup-compatibility/2006" xmlns:a14="http://schemas.microsoft.com/office/drawing/2010/main">
        <mc:Choice Requires="a14">
          <p:sp>
            <p:nvSpPr>
              <p:cNvPr id="9" name="矩形 8"/>
              <p:cNvSpPr/>
              <p:nvPr/>
            </p:nvSpPr>
            <p:spPr>
              <a:xfrm>
                <a:off x="-10610" y="2133600"/>
                <a:ext cx="11029950" cy="17874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smtClean="0">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e>
                          </m:d>
                        </m:e>
                        <m:sup>
                          <m:r>
                            <a:rPr lang="en-US" altLang="zh-CN" sz="2400" b="0" i="0" smtClean="0">
                              <a:latin typeface="Cambria Math" panose="02040503050406030204" pitchFamily="18" charset="0"/>
                            </a:rPr>
                            <m:t>100</m:t>
                          </m:r>
                        </m:sup>
                      </m:sSup>
                      <m:r>
                        <a:rPr lang="zh-CN" altLang="en-US" sz="2400" i="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100</m:t>
                          </m:r>
                        </m:sup>
                        <m:e>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a:rPr lang="en-US" altLang="zh-CN" sz="2400" b="0" i="1" smtClean="0">
                                        <a:latin typeface="Cambria Math" panose="02040503050406030204" pitchFamily="18" charset="0"/>
                                      </a:rPr>
                                      <m:t>100</m:t>
                                    </m:r>
                                  </m:e>
                                </m:mr>
                                <m:mr>
                                  <m:e>
                                    <m:r>
                                      <a:rPr lang="en-US" altLang="zh-CN" sz="2400" i="1">
                                        <a:latin typeface="Cambria Math" panose="02040503050406030204" pitchFamily="18" charset="0"/>
                                      </a:rPr>
                                      <m:t>𝑗</m:t>
                                    </m:r>
                                  </m:e>
                                </m:mr>
                              </m:m>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b="0" i="1" smtClean="0">
                                  <a:latin typeface="Cambria Math" panose="02040503050406030204" pitchFamily="18" charset="0"/>
                                </a:rPr>
                                <m:t>100</m:t>
                              </m:r>
                              <m:r>
                                <a:rPr lang="en-US" altLang="zh-CN" sz="2400" i="1">
                                  <a:latin typeface="Cambria Math" panose="02040503050406030204" pitchFamily="18" charset="0"/>
                                </a:rPr>
                                <m:t>−</m:t>
                              </m:r>
                              <m:r>
                                <a:rPr lang="en-US" altLang="zh-CN" sz="2400" i="1">
                                  <a:latin typeface="Cambria Math" panose="02040503050406030204" pitchFamily="18" charset="0"/>
                                </a:rPr>
                                <m:t>𝑗</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𝑗</m:t>
                              </m:r>
                            </m:sup>
                          </m:sSup>
                        </m:e>
                      </m:nary>
                      <m:r>
                        <a:rPr lang="en-US" altLang="zh-CN" sz="2400" b="0" i="1" smtClean="0">
                          <a:latin typeface="Cambria Math" panose="02040503050406030204" pitchFamily="18" charset="0"/>
                        </a:rPr>
                        <m:t>=</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m:rPr>
                                    <m:brk m:alnAt="7"/>
                                  </m:rPr>
                                  <a:rPr lang="en-US" altLang="zh-CN" sz="2400" b="0" i="0" smtClean="0">
                                    <a:latin typeface="Cambria Math" panose="02040503050406030204" pitchFamily="18" charset="0"/>
                                  </a:rPr>
                                  <m:t>1</m:t>
                                </m:r>
                                <m:r>
                                  <a:rPr lang="en-US" altLang="zh-CN" sz="2400" b="0" i="0" smtClean="0">
                                    <a:latin typeface="Cambria Math" panose="02040503050406030204" pitchFamily="18" charset="0"/>
                                  </a:rPr>
                                  <m:t>00</m:t>
                                </m:r>
                              </m:e>
                            </m:mr>
                            <m:mr>
                              <m:e>
                                <m:r>
                                  <a:rPr lang="zh-CN" altLang="en-US" sz="2400" i="0">
                                    <a:latin typeface="Cambria Math" panose="02040503050406030204" pitchFamily="18" charset="0"/>
                                  </a:rPr>
                                  <m:t>0</m:t>
                                </m:r>
                              </m:e>
                            </m:mr>
                          </m:m>
                        </m:e>
                      </m: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en-US" altLang="zh-CN" sz="2400" b="0" i="0" smtClean="0">
                              <a:latin typeface="Cambria Math" panose="02040503050406030204" pitchFamily="18" charset="0"/>
                            </a:rPr>
                            <m:t>100</m:t>
                          </m:r>
                        </m:sup>
                      </m:sSup>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en-US" altLang="zh-CN" sz="2400" b="0" i="0" smtClean="0">
                                    <a:latin typeface="Cambria Math" panose="02040503050406030204" pitchFamily="18" charset="0"/>
                                  </a:rPr>
                                  <m:t>100</m:t>
                                </m:r>
                              </m:e>
                            </m:mr>
                            <m:mr>
                              <m:e>
                                <m:r>
                                  <a:rPr lang="zh-CN" altLang="en-US" sz="2400" i="0">
                                    <a:latin typeface="Cambria Math" panose="02040503050406030204" pitchFamily="18" charset="0"/>
                                  </a:rPr>
                                  <m:t>1</m:t>
                                </m:r>
                              </m:e>
                            </m:mr>
                          </m:m>
                        </m:e>
                      </m: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en-US" altLang="zh-CN" sz="2400" b="0" i="0" smtClean="0">
                              <a:latin typeface="Cambria Math" panose="02040503050406030204" pitchFamily="18" charset="0"/>
                            </a:rPr>
                            <m:t>99</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1</m:t>
                          </m:r>
                        </m:sup>
                      </m:sSup>
                      <m:r>
                        <a:rPr lang="zh-CN" altLang="en-US" sz="2400" i="0">
                          <a:latin typeface="Cambria Math" panose="02040503050406030204" pitchFamily="18" charset="0"/>
                        </a:rPr>
                        <m:t>+</m:t>
                      </m:r>
                      <m:r>
                        <a:rPr lang="en-US" altLang="zh-CN" sz="2400" b="0" i="0" smtClean="0">
                          <a:latin typeface="Cambria Math" panose="02040503050406030204" pitchFamily="18" charset="0"/>
                        </a:rPr>
                        <m:t>…</m:t>
                      </m:r>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en-US" altLang="zh-CN" sz="2400" b="0" i="0" smtClean="0">
                                    <a:latin typeface="Cambria Math" panose="02040503050406030204" pitchFamily="18" charset="0"/>
                                  </a:rPr>
                                  <m:t>100</m:t>
                                </m:r>
                              </m:e>
                            </m:mr>
                            <m:mr>
                              <m:e>
                                <m:r>
                                  <a:rPr lang="en-US" altLang="zh-CN" sz="2400" b="0" i="0" smtClean="0">
                                    <a:latin typeface="Cambria Math" panose="02040503050406030204" pitchFamily="18" charset="0"/>
                                  </a:rPr>
                                  <m:t>99</m:t>
                                </m:r>
                              </m:e>
                            </m:mr>
                          </m:m>
                        </m:e>
                      </m: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1</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en-US" altLang="zh-CN" sz="2400" b="0" i="0" smtClean="0">
                              <a:latin typeface="Cambria Math" panose="02040503050406030204" pitchFamily="18" charset="0"/>
                            </a:rPr>
                            <m:t>99</m:t>
                          </m:r>
                        </m:sup>
                      </m:sSup>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en-US" altLang="zh-CN" sz="2400" b="0" i="0" smtClean="0">
                                    <a:latin typeface="Cambria Math" panose="02040503050406030204" pitchFamily="18" charset="0"/>
                                  </a:rPr>
                                  <m:t>100</m:t>
                                </m:r>
                              </m:e>
                            </m:mr>
                            <m:mr>
                              <m:e>
                                <m:r>
                                  <a:rPr lang="en-US" altLang="zh-CN" sz="2400" b="0" i="0" smtClean="0">
                                    <a:latin typeface="Cambria Math" panose="02040503050406030204" pitchFamily="18" charset="0"/>
                                  </a:rPr>
                                  <m:t>100</m:t>
                                </m:r>
                              </m:e>
                            </m:mr>
                          </m:m>
                        </m:e>
                      </m:d>
                      <m:sSup>
                        <m:sSupPr>
                          <m:ctrlPr>
                            <a:rPr lang="zh-CN" altLang="en-US"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b="0" i="0" smtClean="0">
                              <a:latin typeface="Cambria Math" panose="02040503050406030204" pitchFamily="18" charset="0"/>
                            </a:rPr>
                            <m:t>100</m:t>
                          </m:r>
                        </m:sup>
                      </m:sSup>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0610" y="2133600"/>
                <a:ext cx="11029950" cy="178747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760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二项式定理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lnSpcReduction="10000"/>
              </a:bodyPr>
              <a:lstStyle/>
              <a:p>
                <a:r>
                  <a:rPr lang="zh-CN" altLang="en-US" dirty="0" smtClean="0"/>
                  <a:t>例</a:t>
                </a:r>
                <a:r>
                  <a:rPr lang="en-US" altLang="zh-CN" dirty="0" smtClean="0"/>
                  <a:t>:</a:t>
                </a:r>
                <a:r>
                  <a:rPr lang="zh-CN" altLang="en-US" dirty="0" smtClean="0"/>
                  <a:t>在</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(2</m:t>
                        </m:r>
                        <m:r>
                          <a:rPr lang="en-US" altLang="zh-CN" i="1" dirty="0">
                            <a:latin typeface="Cambria Math" panose="02040503050406030204" pitchFamily="18" charset="0"/>
                          </a:rPr>
                          <m:t>𝑥</m:t>
                        </m:r>
                        <m:r>
                          <a:rPr lang="en-US" altLang="zh-CN" i="1" dirty="0">
                            <a:latin typeface="Cambria Math" panose="02040503050406030204" pitchFamily="18" charset="0"/>
                          </a:rPr>
                          <m:t> − 3</m:t>
                        </m:r>
                        <m:r>
                          <a:rPr lang="en-US" altLang="zh-CN" i="1" dirty="0">
                            <a:latin typeface="Cambria Math" panose="02040503050406030204" pitchFamily="18" charset="0"/>
                          </a:rPr>
                          <m:t>𝑦</m:t>
                        </m:r>
                        <m:r>
                          <a:rPr lang="en-US" altLang="zh-CN" i="1" dirty="0">
                            <a:latin typeface="Cambria Math" panose="02040503050406030204" pitchFamily="18" charset="0"/>
                          </a:rPr>
                          <m:t>)</m:t>
                        </m:r>
                      </m:e>
                      <m:sup>
                        <m:r>
                          <m:rPr>
                            <m:nor/>
                          </m:rPr>
                          <a:rPr lang="en-US" altLang="zh-CN" dirty="0">
                            <a:latin typeface="Cambria Math" panose="02040503050406030204" pitchFamily="18" charset="0"/>
                          </a:rPr>
                          <m:t>25</m:t>
                        </m:r>
                      </m:sup>
                    </m:sSup>
                  </m:oMath>
                </a14:m>
                <a:r>
                  <a:rPr lang="zh-CN" altLang="en-US" dirty="0" smtClean="0"/>
                  <a:t>的二项式展开式</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12</m:t>
                        </m:r>
                      </m:sup>
                    </m:sSup>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13</m:t>
                        </m:r>
                      </m:sup>
                    </m:sSup>
                  </m:oMath>
                </a14:m>
                <a:r>
                  <a:rPr lang="zh-CN" altLang="en-US" dirty="0" smtClean="0"/>
                  <a:t>的系数是多少？</a:t>
                </a:r>
                <a:endParaRPr lang="en-US" altLang="zh-CN" dirty="0" smtClean="0"/>
              </a:p>
              <a:p>
                <a:r>
                  <a:rPr lang="zh-CN" altLang="en-US" dirty="0" smtClean="0"/>
                  <a:t>解</a:t>
                </a:r>
                <a:r>
                  <a:rPr lang="en-US" altLang="zh-CN" dirty="0" smtClean="0"/>
                  <a:t>:</a:t>
                </a:r>
                <a:r>
                  <a:rPr lang="zh-CN" altLang="en-US" dirty="0" smtClean="0"/>
                  <a:t>这个表达式等于</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m:t>
                        </m:r>
                        <m:r>
                          <a:rPr lang="en-US" altLang="zh-CN" b="0" i="1" dirty="0" smtClean="0">
                            <a:latin typeface="Cambria Math" panose="02040503050406030204" pitchFamily="18" charset="0"/>
                          </a:rPr>
                          <m:t>(</m:t>
                        </m:r>
                        <m:r>
                          <a:rPr lang="en-US" altLang="zh-CN" i="1" dirty="0">
                            <a:latin typeface="Cambria Math" panose="02040503050406030204" pitchFamily="18" charset="0"/>
                          </a:rPr>
                          <m:t>2</m:t>
                        </m:r>
                        <m:r>
                          <a:rPr lang="en-US" altLang="zh-CN" i="1" dirty="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− 3</m:t>
                        </m:r>
                        <m:r>
                          <a:rPr lang="en-US" altLang="zh-CN" i="1" dirty="0">
                            <a:latin typeface="Cambria Math" panose="02040503050406030204" pitchFamily="18" charset="0"/>
                          </a:rPr>
                          <m:t>𝑦</m:t>
                        </m:r>
                        <m:r>
                          <a:rPr lang="en-US" altLang="zh-CN" b="0" i="1" dirty="0" smtClean="0">
                            <a:latin typeface="Cambria Math" panose="02040503050406030204" pitchFamily="18" charset="0"/>
                          </a:rPr>
                          <m:t>)</m:t>
                        </m:r>
                        <m:r>
                          <a:rPr lang="en-US" altLang="zh-CN" i="1" dirty="0">
                            <a:latin typeface="Cambria Math" panose="02040503050406030204" pitchFamily="18" charset="0"/>
                          </a:rPr>
                          <m:t>)</m:t>
                        </m:r>
                      </m:e>
                      <m:sup>
                        <m:r>
                          <m:rPr>
                            <m:nor/>
                          </m:rPr>
                          <a:rPr lang="en-US" altLang="zh-CN" dirty="0">
                            <a:latin typeface="Cambria Math" panose="02040503050406030204" pitchFamily="18" charset="0"/>
                          </a:rPr>
                          <m:t>25</m:t>
                        </m:r>
                      </m:sup>
                    </m:sSup>
                  </m:oMath>
                </a14:m>
                <a:r>
                  <a:rPr lang="en-US" dirty="0" smtClean="0"/>
                  <a:t>. </a:t>
                </a:r>
                <a:r>
                  <a:rPr lang="zh-CN" altLang="en-US" dirty="0" smtClean="0"/>
                  <a:t>根据二项式定理</a:t>
                </a:r>
                <a:r>
                  <a:rPr lang="en-US" altLang="zh-CN" dirty="0" smtClean="0"/>
                  <a:t>, </a:t>
                </a:r>
                <a:r>
                  <a:rPr lang="zh-CN" altLang="en-US" dirty="0" smtClean="0"/>
                  <a:t>我们有</a:t>
                </a:r>
                <a:endParaRPr lang="en-US"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25</m:t>
                          </m:r>
                        </m:sup>
                      </m:sSup>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25</m:t>
                          </m:r>
                        </m:sup>
                        <m:e>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5</m:t>
                                    </m:r>
                                  </m:e>
                                </m:mr>
                                <m:mr>
                                  <m:e>
                                    <m:r>
                                      <a:rPr lang="en-US" altLang="zh-CN" sz="2400" i="1">
                                        <a:latin typeface="Cambria Math" panose="02040503050406030204" pitchFamily="18" charset="0"/>
                                      </a:rPr>
                                      <m:t>𝑗</m:t>
                                    </m:r>
                                  </m:e>
                                </m:mr>
                              </m:m>
                            </m:e>
                          </m:d>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(2</m:t>
                              </m:r>
                              <m:r>
                                <a:rPr lang="en-US" altLang="zh-CN" sz="2400" i="1">
                                  <a:latin typeface="Cambria Math" panose="02040503050406030204" pitchFamily="18" charset="0"/>
                                </a:rPr>
                                <m:t>𝑥</m:t>
                              </m:r>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25</m:t>
                              </m:r>
                              <m:r>
                                <a:rPr lang="en-US" altLang="zh-CN" sz="2400" i="1">
                                  <a:latin typeface="Cambria Math" panose="02040503050406030204" pitchFamily="18" charset="0"/>
                                </a:rPr>
                                <m:t>−</m:t>
                              </m:r>
                              <m:r>
                                <a:rPr lang="en-US" altLang="zh-CN" sz="2400" i="1">
                                  <a:latin typeface="Cambria Math" panose="02040503050406030204" pitchFamily="18" charset="0"/>
                                </a:rPr>
                                <m:t>𝑗</m:t>
                              </m:r>
                            </m:sup>
                          </m:sSup>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e>
                            <m:sup>
                              <m:r>
                                <a:rPr lang="en-US" altLang="zh-CN" sz="2400" i="1">
                                  <a:latin typeface="Cambria Math" panose="02040503050406030204" pitchFamily="18" charset="0"/>
                                </a:rPr>
                                <m:t>𝑗</m:t>
                              </m:r>
                            </m:sup>
                          </m:sSup>
                        </m:e>
                      </m:nary>
                    </m:oMath>
                  </m:oMathPara>
                </a14:m>
                <a:endParaRPr lang="en-US" sz="2400" dirty="0" smtClean="0"/>
              </a:p>
              <a:p>
                <a:pPr marL="0" indent="0">
                  <a:buNone/>
                </a:pPr>
                <a:r>
                  <a:rPr lang="en-US" dirty="0"/>
                  <a:t> </a:t>
                </a:r>
                <a:r>
                  <a:rPr lang="en-US" dirty="0" smtClean="0"/>
                  <a:t>        </a:t>
                </a:r>
                <a:r>
                  <a:rPr lang="zh-CN" altLang="en-US" dirty="0" smtClean="0"/>
                  <a:t>因此</a:t>
                </a:r>
                <a:r>
                  <a:rPr lang="en-US" altLang="zh-CN" dirty="0" smtClean="0"/>
                  <a:t>, </a:t>
                </a:r>
                <a:r>
                  <a:rPr lang="zh-CN" altLang="en-US" dirty="0" smtClean="0"/>
                  <a:t>当</a:t>
                </a:r>
                <a14:m>
                  <m:oMath xmlns:m="http://schemas.openxmlformats.org/officeDocument/2006/math">
                    <m:r>
                      <a:rPr lang="en-US" altLang="zh-CN" i="1">
                        <a:latin typeface="Cambria Math" panose="02040503050406030204" pitchFamily="18" charset="0"/>
                      </a:rPr>
                      <m:t>𝑗</m:t>
                    </m:r>
                    <m:r>
                      <a:rPr lang="en-US" altLang="zh-CN" i="1">
                        <a:latin typeface="Cambria Math" panose="02040503050406030204" pitchFamily="18" charset="0"/>
                      </a:rPr>
                      <m:t> </m:t>
                    </m:r>
                  </m:oMath>
                </a14:m>
                <a:r>
                  <a:rPr lang="en-US" altLang="zh-CN" dirty="0" smtClean="0"/>
                  <a:t>=13</a:t>
                </a:r>
                <a:r>
                  <a:rPr lang="zh-CN" altLang="en-US" dirty="0" smtClean="0"/>
                  <a:t>时可以得到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13</m:t>
                        </m:r>
                      </m:sup>
                    </m:sSup>
                  </m:oMath>
                </a14:m>
                <a:r>
                  <a:rPr lang="zh-CN" altLang="en-US" dirty="0" smtClean="0"/>
                  <a:t>的系数</a:t>
                </a:r>
                <a:r>
                  <a:rPr lang="en-US" altLang="zh-CN" dirty="0" smtClean="0"/>
                  <a:t>, </a:t>
                </a:r>
                <a:r>
                  <a:rPr lang="zh-CN" altLang="en-US" dirty="0" smtClean="0"/>
                  <a:t>即</a:t>
                </a:r>
                <a:endParaRPr lang="en-US" altLang="zh-CN" dirty="0" smtClean="0"/>
              </a:p>
              <a:p>
                <a:pPr marL="0" indent="0">
                  <a:buNone/>
                </a:pPr>
                <a14:m>
                  <m:oMathPara xmlns:m="http://schemas.openxmlformats.org/officeDocument/2006/math">
                    <m:oMathParaPr>
                      <m:jc m:val="centerGroup"/>
                    </m:oMathParaPr>
                    <m:oMath xmlns:m="http://schemas.openxmlformats.org/officeDocument/2006/math">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2</m:t>
                                </m:r>
                                <m:r>
                                  <a:rPr lang="en-US" altLang="zh-CN" sz="2400" i="1">
                                    <a:latin typeface="Cambria Math" panose="02040503050406030204" pitchFamily="18" charset="0"/>
                                  </a:rPr>
                                  <m:t>5</m:t>
                                </m:r>
                              </m:e>
                            </m:mr>
                            <m:mr>
                              <m:e>
                                <m:r>
                                  <a:rPr lang="en-US" altLang="zh-CN" sz="2400" b="0" i="1" smtClean="0">
                                    <a:latin typeface="Cambria Math" panose="02040503050406030204" pitchFamily="18" charset="0"/>
                                  </a:rPr>
                                  <m:t>13</m:t>
                                </m:r>
                              </m:e>
                            </m:mr>
                          </m:m>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i="1">
                              <a:latin typeface="Cambria Math" panose="02040503050406030204" pitchFamily="18" charset="0"/>
                            </a:rPr>
                            <m:t>25−</m:t>
                          </m:r>
                          <m:r>
                            <a:rPr lang="en-US" altLang="zh-CN" sz="2400" b="0" i="1" smtClean="0">
                              <a:latin typeface="Cambria Math" panose="02040503050406030204" pitchFamily="18" charset="0"/>
                            </a:rPr>
                            <m:t>13</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(−3)</m:t>
                          </m:r>
                        </m:e>
                        <m:sup>
                          <m:r>
                            <a:rPr lang="en-US" altLang="zh-CN" sz="2400" b="0" i="1" smtClean="0">
                              <a:latin typeface="Cambria Math" panose="02040503050406030204" pitchFamily="18" charset="0"/>
                            </a:rPr>
                            <m:t>13</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25!</m:t>
                          </m:r>
                        </m:num>
                        <m:den>
                          <m:r>
                            <a:rPr lang="en-US" altLang="zh-CN" sz="2400" b="0" i="1" smtClean="0">
                              <a:latin typeface="Cambria Math" panose="02040503050406030204" pitchFamily="18" charset="0"/>
                            </a:rPr>
                            <m:t>13!12!</m:t>
                          </m:r>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12</m:t>
                          </m:r>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3</m:t>
                          </m:r>
                        </m:e>
                        <m:sup>
                          <m:r>
                            <a:rPr lang="en-US" altLang="zh-CN" sz="2400" b="0" i="1" smtClean="0">
                              <a:latin typeface="Cambria Math" panose="02040503050406030204" pitchFamily="18" charset="0"/>
                            </a:rPr>
                            <m:t>13</m:t>
                          </m:r>
                        </m:sup>
                      </m:sSup>
                    </m:oMath>
                  </m:oMathPara>
                </a14:m>
                <a:endParaRPr lang="en-US" sz="2400" dirty="0" smtClean="0"/>
              </a:p>
              <a:p>
                <a:pPr marL="0" indent="0">
                  <a:buNone/>
                </a:pPr>
                <a:endParaRPr lang="en-US" sz="2400" dirty="0" smtClean="0"/>
              </a:p>
              <a:p>
                <a:r>
                  <a:rPr lang="zh-CN" altLang="en-US" dirty="0" smtClean="0"/>
                  <a:t>扩展</a:t>
                </a:r>
                <a:r>
                  <a:rPr lang="en-US" altLang="zh-CN" dirty="0" smtClean="0"/>
                  <a:t>:</a:t>
                </a:r>
                <a:r>
                  <a:rPr lang="zh-CN" altLang="en-US" dirty="0"/>
                  <a:t>展开式</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13</m:t>
                        </m:r>
                      </m:sup>
                    </m:sSup>
                    <m:sSup>
                      <m:sSupPr>
                        <m:ctrlPr>
                          <a:rPr lang="en-US" altLang="zh-CN" i="1">
                            <a:latin typeface="Cambria Math" panose="02040503050406030204" pitchFamily="18" charset="0"/>
                          </a:rPr>
                        </m:ctrlPr>
                      </m:sSupPr>
                      <m:e>
                        <m:r>
                          <a:rPr lang="en-US" altLang="zh-CN">
                            <a:latin typeface="Cambria Math" panose="02040503050406030204" pitchFamily="18" charset="0"/>
                          </a:rPr>
                          <m:t>𝑦</m:t>
                        </m:r>
                      </m:e>
                      <m:sup>
                        <m:r>
                          <a:rPr lang="en-US" altLang="zh-CN">
                            <a:latin typeface="Cambria Math" panose="02040503050406030204" pitchFamily="18" charset="0"/>
                          </a:rPr>
                          <m:t>13</m:t>
                        </m:r>
                      </m:sup>
                    </m:sSup>
                  </m:oMath>
                </a14:m>
                <a:r>
                  <a:rPr lang="zh-CN" altLang="en-US" dirty="0"/>
                  <a:t>的系数是多少</a:t>
                </a:r>
                <a:r>
                  <a:rPr lang="en-US" altLang="zh-CN" dirty="0"/>
                  <a:t>? </a:t>
                </a:r>
              </a:p>
              <a:p>
                <a:r>
                  <a:rPr lang="zh-CN" altLang="en-US" dirty="0" smtClean="0"/>
                  <a:t>思考</a:t>
                </a:r>
                <a:r>
                  <a:rPr lang="en-US" altLang="zh-CN" dirty="0" smtClean="0"/>
                  <a:t>: </a:t>
                </a:r>
                <a:r>
                  <a:rPr lang="zh-CN" altLang="en-US" dirty="0"/>
                  <a:t>因为</a:t>
                </a:r>
                <a14:m>
                  <m:oMath xmlns:m="http://schemas.openxmlformats.org/officeDocument/2006/math">
                    <m:r>
                      <a:rPr lang="en-US" altLang="zh-CN" i="1" dirty="0" smtClean="0">
                        <a:latin typeface="Cambria Math" panose="02040503050406030204" pitchFamily="18" charset="0"/>
                      </a:rPr>
                      <m:t>13+13</m:t>
                    </m:r>
                    <m:r>
                      <a:rPr lang="en-US" altLang="zh-CN">
                        <a:latin typeface="Cambria Math" panose="02040503050406030204" pitchFamily="18" charset="0"/>
                      </a:rPr>
                      <m:t>≠</m:t>
                    </m:r>
                    <m:r>
                      <a:rPr lang="en-US" altLang="zh-CN" smtClean="0">
                        <a:latin typeface="Cambria Math" panose="02040503050406030204" pitchFamily="18" charset="0"/>
                      </a:rPr>
                      <m:t>2</m:t>
                    </m:r>
                    <m:r>
                      <a:rPr lang="en-US" altLang="zh-CN">
                        <a:latin typeface="Cambria Math" panose="02040503050406030204" pitchFamily="18" charset="0"/>
                      </a:rPr>
                      <m:t>5,</m:t>
                    </m:r>
                  </m:oMath>
                </a14:m>
                <a:r>
                  <a:rPr lang="en-US" dirty="0"/>
                  <a:t> </a:t>
                </a:r>
                <a:r>
                  <a:rPr lang="zh-CN" altLang="en-US" dirty="0"/>
                  <a:t>所以无该</a:t>
                </a:r>
                <a:r>
                  <a:rPr lang="zh-CN" altLang="en-US" dirty="0" smtClean="0"/>
                  <a:t>项展开式</a:t>
                </a:r>
                <a:r>
                  <a:rPr lang="en-US" altLang="zh-CN" dirty="0" smtClean="0"/>
                  <a:t>, </a:t>
                </a:r>
                <a:r>
                  <a:rPr lang="zh-CN" altLang="en-US" dirty="0"/>
                  <a:t>系数为</a:t>
                </a:r>
                <a:r>
                  <a:rPr lang="en-US" altLang="zh-CN" dirty="0"/>
                  <a:t>0.</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59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38B95F8-7DD6-41F4-869C-2628303BEDCE}"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76</a:t>
            </a:fld>
            <a:endParaRPr lang="zh-CN" altLang="en-US" dirty="0"/>
          </a:p>
        </p:txBody>
      </p:sp>
    </p:spTree>
    <p:extLst>
      <p:ext uri="{BB962C8B-B14F-4D97-AF65-F5344CB8AC3E}">
        <p14:creationId xmlns:p14="http://schemas.microsoft.com/office/powerpoint/2010/main" val="112337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dow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66800"/>
            <a:ext cx="11277599" cy="1752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二项式定理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推论</a:t>
                </a:r>
                <a:r>
                  <a:rPr lang="en-US" altLang="zh-CN" dirty="0" smtClean="0"/>
                  <a:t>:</a:t>
                </a:r>
                <a:r>
                  <a:rPr lang="zh-CN" altLang="en-US" dirty="0" smtClean="0"/>
                  <a:t>设</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为非负整数</a:t>
                </a:r>
                <a:r>
                  <a:rPr lang="en-US" altLang="zh-CN" dirty="0" smtClean="0"/>
                  <a:t>, </a:t>
                </a:r>
                <a:r>
                  <a:rPr lang="zh-CN" altLang="en-US" dirty="0" smtClean="0"/>
                  <a:t>那么</a:t>
                </a:r>
                <a:endParaRPr lang="en-US" altLang="zh-CN" dirty="0" smtClean="0"/>
              </a:p>
              <a:p>
                <a:pPr marL="0" indent="0">
                  <a:buNone/>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𝑘</m:t>
                                    </m:r>
                                  </m:e>
                                </m:mr>
                              </m:m>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e>
                      </m:nary>
                    </m:oMath>
                  </m:oMathPara>
                </a14:m>
                <a:endParaRPr lang="en-US" dirty="0"/>
              </a:p>
              <a:p>
                <a:r>
                  <a:rPr lang="zh-CN" altLang="en-US" dirty="0" smtClean="0"/>
                  <a:t>证</a:t>
                </a:r>
                <a:r>
                  <a:rPr lang="en-US" altLang="zh-CN" dirty="0" smtClean="0"/>
                  <a:t>:</a:t>
                </a:r>
                <a:r>
                  <a:rPr lang="zh-CN" altLang="en-US" dirty="0" smtClean="0"/>
                  <a:t>用二项式定理</a:t>
                </a:r>
                <a:r>
                  <a:rPr lang="en-US" altLang="zh-CN" dirty="0" smtClean="0"/>
                  <a:t>, </a:t>
                </a:r>
                <a:r>
                  <a:rPr lang="zh-CN" altLang="en-US" dirty="0" smtClean="0"/>
                  <a:t>令</a:t>
                </a:r>
                <a14:m>
                  <m:oMath xmlns:m="http://schemas.openxmlformats.org/officeDocument/2006/math">
                    <m:r>
                      <a:rPr lang="en-US" i="1" dirty="0" smtClean="0">
                        <a:latin typeface="Cambria Math" panose="02040503050406030204" pitchFamily="18" charset="0"/>
                      </a:rPr>
                      <m:t>𝑥</m:t>
                    </m:r>
                  </m:oMath>
                </a14:m>
                <a:r>
                  <a:rPr lang="en-US" dirty="0" smtClean="0"/>
                  <a:t>=1</a:t>
                </a:r>
                <a:r>
                  <a:rPr lang="en-US" altLang="zh-CN" dirty="0" smtClean="0"/>
                  <a:t>,</a:t>
                </a:r>
                <a:r>
                  <a:rPr lang="en-US" dirty="0" smtClean="0"/>
                  <a:t> </a:t>
                </a:r>
                <a14:m>
                  <m:oMath xmlns:m="http://schemas.openxmlformats.org/officeDocument/2006/math">
                    <m:r>
                      <a:rPr lang="en-US" i="1" dirty="0" smtClean="0">
                        <a:latin typeface="Cambria Math" panose="02040503050406030204" pitchFamily="18" charset="0"/>
                      </a:rPr>
                      <m:t>𝑦</m:t>
                    </m:r>
                  </m:oMath>
                </a14:m>
                <a:r>
                  <a:rPr lang="en-US" dirty="0" smtClean="0"/>
                  <a:t>=1, </a:t>
                </a:r>
                <a:r>
                  <a:rPr lang="zh-CN" altLang="en-US" dirty="0" smtClean="0"/>
                  <a:t>我们有</a:t>
                </a:r>
                <a:r>
                  <a:rPr lang="en-US" altLang="zh-CN" dirty="0" smtClean="0"/>
                  <a:t>:</a:t>
                </a:r>
                <a:endParaRPr lang="en-US"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(1+1)</m:t>
                          </m:r>
                        </m:e>
                        <m:sup>
                          <m:r>
                            <a:rPr lang="en-US" altLang="zh-CN" i="1">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b="0" i="1" smtClean="0">
                                        <a:latin typeface="Cambria Math" panose="02040503050406030204" pitchFamily="18" charset="0"/>
                                      </a:rPr>
                                      <m:t>𝑘</m:t>
                                    </m:r>
                                  </m:e>
                                </m:mr>
                              </m:m>
                            </m:e>
                          </m:d>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𝑘</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e>
                              </m:d>
                            </m:e>
                          </m:nary>
                        </m:e>
                      </m:nary>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CD60087-679D-4FC5-9328-0A8ABD0EE432}"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77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762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二项式定理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推论</a:t>
                </a:r>
                <a:r>
                  <a:rPr lang="en-US" altLang="zh-CN" dirty="0" smtClean="0"/>
                  <a:t>:</a:t>
                </a:r>
                <a:r>
                  <a:rPr lang="zh-CN" altLang="en-US" dirty="0" smtClean="0"/>
                  <a:t>设</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为</a:t>
                </a:r>
                <a:r>
                  <a:rPr lang="zh-CN" altLang="en-US" dirty="0"/>
                  <a:t>正</a:t>
                </a:r>
                <a:r>
                  <a:rPr lang="zh-CN" altLang="en-US" dirty="0" smtClean="0"/>
                  <a:t>整数</a:t>
                </a:r>
                <a:r>
                  <a:rPr lang="en-US" altLang="zh-CN" dirty="0" smtClean="0"/>
                  <a:t>, </a:t>
                </a:r>
                <a:r>
                  <a:rPr lang="zh-CN" altLang="en-US" dirty="0" smtClean="0"/>
                  <a:t>那么</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i="1">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p>
                          <m:sSupPr>
                            <m:ctrlPr>
                              <a:rPr lang="en-US" altLang="zh-CN" i="1" smtClean="0">
                                <a:latin typeface="Cambria Math" panose="02040503050406030204" pitchFamily="18" charset="0"/>
                              </a:rPr>
                            </m:ctrlPr>
                          </m:sSupPr>
                          <m:e>
                            <m:d>
                              <m:dPr>
                                <m:begChr m:val="（"/>
                                <m:endChr m:val="）"/>
                                <m:ctrlPr>
                                  <a:rPr lang="zh-CN" altLang="en-US" i="1" smtClean="0">
                                    <a:latin typeface="Cambria Math" panose="02040503050406030204" pitchFamily="18" charset="0"/>
                                  </a:rPr>
                                </m:ctrlPr>
                              </m:dPr>
                              <m:e>
                                <m:r>
                                  <a:rPr lang="en-US" altLang="zh-CN"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𝑘</m:t>
                            </m:r>
                          </m:sup>
                        </m:sSup>
                        <m:d>
                          <m:dPr>
                            <m:begChr m:val="（"/>
                            <m:endChr m:val="）"/>
                            <m:ctrlPr>
                              <a:rPr lang="zh-CN" altLang="en-US"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𝑘</m:t>
                                  </m:r>
                                </m:e>
                              </m:mr>
                            </m:m>
                          </m:e>
                        </m:d>
                        <m:r>
                          <a:rPr lang="en-US" altLang="zh-CN" b="0" i="1" smtClean="0">
                            <a:latin typeface="Cambria Math" panose="02040503050406030204" pitchFamily="18" charset="0"/>
                          </a:rPr>
                          <m:t>=0</m:t>
                        </m:r>
                      </m:e>
                    </m:nary>
                  </m:oMath>
                </a14:m>
                <a:endParaRPr lang="en-US" altLang="zh-CN" dirty="0" smtClean="0"/>
              </a:p>
              <a:p>
                <a:r>
                  <a:rPr lang="zh-CN" altLang="en-US" dirty="0" smtClean="0"/>
                  <a:t>证</a:t>
                </a:r>
                <a:r>
                  <a:rPr lang="en-US" altLang="zh-CN" dirty="0" smtClean="0"/>
                  <a:t>:</a:t>
                </a:r>
                <a:r>
                  <a:rPr lang="zh-CN" altLang="en-US" dirty="0" smtClean="0"/>
                  <a:t>用二项式定理</a:t>
                </a:r>
                <a:r>
                  <a:rPr lang="en-US" altLang="zh-CN" dirty="0" smtClean="0"/>
                  <a:t>, </a:t>
                </a:r>
                <a:r>
                  <a:rPr lang="zh-CN" altLang="en-US" dirty="0" smtClean="0"/>
                  <a:t>令</a:t>
                </a:r>
                <a14:m>
                  <m:oMath xmlns:m="http://schemas.openxmlformats.org/officeDocument/2006/math">
                    <m:r>
                      <a:rPr lang="en-US" i="1" dirty="0" smtClean="0">
                        <a:latin typeface="Cambria Math" panose="02040503050406030204" pitchFamily="18" charset="0"/>
                      </a:rPr>
                      <m:t>𝑥</m:t>
                    </m:r>
                  </m:oMath>
                </a14:m>
                <a:r>
                  <a:rPr lang="en-US" dirty="0" smtClean="0"/>
                  <a:t>=1</a:t>
                </a:r>
                <a:r>
                  <a:rPr lang="en-US" altLang="zh-CN" dirty="0" smtClean="0"/>
                  <a:t>,</a:t>
                </a:r>
                <a:r>
                  <a:rPr lang="en-US" dirty="0" smtClean="0"/>
                  <a:t> </a:t>
                </a:r>
                <a14:m>
                  <m:oMath xmlns:m="http://schemas.openxmlformats.org/officeDocument/2006/math">
                    <m:r>
                      <a:rPr lang="en-US" i="1" dirty="0" smtClean="0">
                        <a:latin typeface="Cambria Math" panose="02040503050406030204" pitchFamily="18" charset="0"/>
                      </a:rPr>
                      <m:t>𝑦</m:t>
                    </m:r>
                  </m:oMath>
                </a14:m>
                <a:r>
                  <a:rPr lang="en-US" dirty="0" smtClean="0"/>
                  <a:t>=-1, </a:t>
                </a:r>
                <a:r>
                  <a:rPr lang="zh-CN" altLang="en-US" dirty="0" smtClean="0"/>
                  <a:t>我们有</a:t>
                </a:r>
                <a:r>
                  <a:rPr lang="en-US" altLang="zh-CN" dirty="0" smtClean="0"/>
                  <a:t>:</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e>
                        <m:sup>
                          <m:r>
                            <a:rPr lang="en-US" altLang="zh-CN" b="0" i="1" smtClean="0">
                              <a:latin typeface="Cambria Math" panose="02040503050406030204" pitchFamily="18" charset="0"/>
                            </a:rPr>
                            <m:t>𝑛</m:t>
                          </m:r>
                        </m:sup>
                      </m:sSup>
                      <m:r>
                        <a:rPr lang="en-US" altLang="zh-CN" b="0" i="0"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𝑛</m:t>
                          </m:r>
                        </m:sup>
                        <m:e>
                          <m:d>
                            <m:dPr>
                              <m:begChr m:val="（"/>
                              <m:endChr m:val="）"/>
                              <m:ctrlPr>
                                <a:rPr lang="zh-CN" altLang="en-US"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e>
                          </m:d>
                          <m:sSup>
                            <m:sSupPr>
                              <m:ctrlPr>
                                <a:rPr lang="en-US" altLang="zh-CN" i="1">
                                  <a:latin typeface="Cambria Math" panose="02040503050406030204" pitchFamily="18" charset="0"/>
                                </a:rPr>
                              </m:ctrlPr>
                            </m:sSupPr>
                            <m:e>
                              <m:r>
                                <a:rPr lang="en-US" altLang="zh-CN" i="1">
                                  <a:latin typeface="Cambria Math" panose="02040503050406030204" pitchFamily="18" charset="0"/>
                                </a:rPr>
                                <m:t>(1)</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p>
                          </m:sSup>
                          <m:sSup>
                            <m:sSupPr>
                              <m:ctrlPr>
                                <a:rPr lang="en-US" altLang="zh-CN"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𝑘</m:t>
                              </m:r>
                            </m:sup>
                          </m:sSup>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−1</m:t>
                                      </m:r>
                                    </m:e>
                                  </m:d>
                                </m:e>
                                <m:sup>
                                  <m:r>
                                    <a:rPr lang="en-US" altLang="zh-CN" i="1">
                                      <a:latin typeface="Cambria Math" panose="02040503050406030204" pitchFamily="18" charset="0"/>
                                    </a:rPr>
                                    <m:t>𝑘</m:t>
                                  </m:r>
                                </m:sup>
                              </m:sSup>
                              <m:d>
                                <m:dPr>
                                  <m:begChr m:val="（"/>
                                  <m:endChr m:val="）"/>
                                  <m:ctrlPr>
                                    <a:rPr lang="zh-CN" altLang="en-US"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e>
                              </m:d>
                            </m:e>
                          </m:nary>
                        </m:e>
                      </m:nary>
                    </m:oMath>
                  </m:oMathPara>
                </a14:m>
                <a:endParaRPr lang="en-US" dirty="0" smtClean="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CD60087-679D-4FC5-9328-0A8ABD0EE432}"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78</a:t>
            </a:fld>
            <a:endParaRPr lang="zh-CN" altLang="en-US" dirty="0"/>
          </a:p>
        </p:txBody>
      </p:sp>
    </p:spTree>
    <p:extLst>
      <p:ext uri="{BB962C8B-B14F-4D97-AF65-F5344CB8AC3E}">
        <p14:creationId xmlns:p14="http://schemas.microsoft.com/office/powerpoint/2010/main" val="19487545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838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二项式定理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推论</a:t>
                </a:r>
                <a:r>
                  <a:rPr lang="en-US" altLang="zh-CN" dirty="0" smtClean="0"/>
                  <a:t>:</a:t>
                </a:r>
                <a:r>
                  <a:rPr lang="zh-CN" altLang="en-US" dirty="0" smtClean="0"/>
                  <a:t>设</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为非负整数</a:t>
                </a:r>
                <a:r>
                  <a:rPr lang="en-US" altLang="zh-CN" dirty="0" smtClean="0"/>
                  <a:t>, </a:t>
                </a:r>
                <a:r>
                  <a:rPr lang="zh-CN" altLang="en-US" dirty="0" smtClean="0"/>
                  <a:t>那么</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i="1">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p>
                          <m:sSupPr>
                            <m:ctrlPr>
                              <a:rPr lang="en-US" altLang="zh-CN" i="1" smtClean="0">
                                <a:latin typeface="Cambria Math" panose="02040503050406030204" pitchFamily="18" charset="0"/>
                              </a:rPr>
                            </m:ctrlPr>
                          </m:sSupPr>
                          <m:e>
                            <m:d>
                              <m:dPr>
                                <m:begChr m:val="（"/>
                                <m:endChr m:val="）"/>
                                <m:ctrlPr>
                                  <a:rPr lang="zh-CN" altLang="en-US" i="1" smtClean="0">
                                    <a:latin typeface="Cambria Math" panose="02040503050406030204" pitchFamily="18" charset="0"/>
                                  </a:rPr>
                                </m:ctrlPr>
                              </m:dPr>
                              <m:e>
                                <m:r>
                                  <a:rPr lang="en-US" altLang="zh-CN" b="0" i="1" smtClean="0">
                                    <a:latin typeface="Cambria Math" panose="02040503050406030204" pitchFamily="18" charset="0"/>
                                  </a:rPr>
                                  <m:t>2</m:t>
                                </m:r>
                              </m:e>
                            </m:d>
                          </m:e>
                          <m:sup>
                            <m:r>
                              <a:rPr lang="en-US" altLang="zh-CN" b="0" i="1" smtClean="0">
                                <a:latin typeface="Cambria Math" panose="02040503050406030204" pitchFamily="18" charset="0"/>
                              </a:rPr>
                              <m:t>𝑘</m:t>
                            </m:r>
                          </m:sup>
                        </m:sSup>
                        <m:d>
                          <m:dPr>
                            <m:begChr m:val="（"/>
                            <m:endChr m:val="）"/>
                            <m:ctrlPr>
                              <a:rPr lang="zh-CN" altLang="en-US"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𝑘</m:t>
                                  </m:r>
                                </m:e>
                              </m:mr>
                            </m:m>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𝑛</m:t>
                            </m:r>
                          </m:sup>
                        </m:sSup>
                      </m:e>
                    </m:nary>
                  </m:oMath>
                </a14:m>
                <a:endParaRPr lang="en-US" altLang="zh-CN" dirty="0" smtClean="0"/>
              </a:p>
              <a:p>
                <a:r>
                  <a:rPr lang="zh-CN" altLang="en-US" dirty="0" smtClean="0"/>
                  <a:t>证</a:t>
                </a:r>
                <a:r>
                  <a:rPr lang="en-US" altLang="zh-CN" dirty="0" smtClean="0"/>
                  <a:t>:</a:t>
                </a:r>
                <a:r>
                  <a:rPr lang="zh-CN" altLang="en-US" dirty="0" smtClean="0"/>
                  <a:t>用二项式定理</a:t>
                </a:r>
                <a:r>
                  <a:rPr lang="en-US" altLang="zh-CN" dirty="0" smtClean="0"/>
                  <a:t>, </a:t>
                </a:r>
                <a:r>
                  <a:rPr lang="zh-CN" altLang="en-US" dirty="0" smtClean="0"/>
                  <a:t>令</a:t>
                </a:r>
                <a14:m>
                  <m:oMath xmlns:m="http://schemas.openxmlformats.org/officeDocument/2006/math">
                    <m:r>
                      <a:rPr lang="en-US" i="1" dirty="0" smtClean="0">
                        <a:latin typeface="Cambria Math" panose="02040503050406030204" pitchFamily="18" charset="0"/>
                      </a:rPr>
                      <m:t>𝑥</m:t>
                    </m:r>
                  </m:oMath>
                </a14:m>
                <a:r>
                  <a:rPr lang="en-US" dirty="0" smtClean="0"/>
                  <a:t>=1</a:t>
                </a:r>
                <a:r>
                  <a:rPr lang="en-US" altLang="zh-CN" dirty="0" smtClean="0"/>
                  <a:t>,</a:t>
                </a:r>
                <a:r>
                  <a:rPr lang="en-US" dirty="0" smtClean="0"/>
                  <a:t> </a:t>
                </a:r>
                <a14:m>
                  <m:oMath xmlns:m="http://schemas.openxmlformats.org/officeDocument/2006/math">
                    <m:r>
                      <a:rPr lang="en-US" i="1" dirty="0" smtClean="0">
                        <a:latin typeface="Cambria Math" panose="02040503050406030204" pitchFamily="18" charset="0"/>
                      </a:rPr>
                      <m:t>𝑦</m:t>
                    </m:r>
                  </m:oMath>
                </a14:m>
                <a:r>
                  <a:rPr lang="en-US" dirty="0" smtClean="0"/>
                  <a:t>=2, </a:t>
                </a:r>
                <a:r>
                  <a:rPr lang="zh-CN" altLang="en-US" dirty="0" smtClean="0"/>
                  <a:t>我们有</a:t>
                </a:r>
                <a:r>
                  <a:rPr lang="en-US" altLang="zh-CN" dirty="0" smtClean="0"/>
                  <a:t>:</a:t>
                </a:r>
                <a:endParaRPr lang="en-US"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𝑛</m:t>
                          </m:r>
                        </m:sup>
                      </m:sSup>
                      <m:r>
                        <a:rPr lang="en-US"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r>
                            <a:rPr lang="en-US" altLang="zh-CN" i="1">
                              <a:latin typeface="Cambria Math" panose="02040503050406030204" pitchFamily="18" charset="0"/>
                            </a:rPr>
                            <m:t>)</m:t>
                          </m:r>
                        </m:e>
                        <m:sup>
                          <m:r>
                            <a:rPr lang="en-US" altLang="zh-CN" b="0" i="1" smtClean="0">
                              <a:latin typeface="Cambria Math" panose="02040503050406030204" pitchFamily="18" charset="0"/>
                            </a:rPr>
                            <m:t>𝑛</m:t>
                          </m:r>
                        </m:sup>
                      </m:sSup>
                      <m:r>
                        <a:rPr lang="en-US" altLang="zh-CN" b="0" i="0"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𝑛</m:t>
                          </m:r>
                        </m:sup>
                        <m:e>
                          <m:d>
                            <m:dPr>
                              <m:begChr m:val="（"/>
                              <m:endChr m:val="）"/>
                              <m:ctrlPr>
                                <a:rPr lang="zh-CN" altLang="en-US"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e>
                          </m:d>
                          <m:sSup>
                            <m:sSupPr>
                              <m:ctrlPr>
                                <a:rPr lang="en-US" altLang="zh-CN" i="1">
                                  <a:latin typeface="Cambria Math" panose="02040503050406030204" pitchFamily="18" charset="0"/>
                                </a:rPr>
                              </m:ctrlPr>
                            </m:sSupPr>
                            <m:e>
                              <m:r>
                                <a:rPr lang="en-US" altLang="zh-CN" i="1">
                                  <a:latin typeface="Cambria Math" panose="02040503050406030204" pitchFamily="18" charset="0"/>
                                </a:rPr>
                                <m:t>(1)</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p>
                          </m:sSup>
                          <m:sSup>
                            <m:sSupPr>
                              <m:ctrlPr>
                                <a:rPr lang="en-US" altLang="zh-CN"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2</m:t>
                                  </m:r>
                                </m:e>
                              </m:d>
                            </m:e>
                            <m:sup>
                              <m:r>
                                <a:rPr lang="en-US" altLang="zh-CN" i="1">
                                  <a:latin typeface="Cambria Math" panose="02040503050406030204" pitchFamily="18" charset="0"/>
                                </a:rPr>
                                <m:t>𝑘</m:t>
                              </m:r>
                            </m:sup>
                          </m:sSup>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2</m:t>
                                      </m:r>
                                    </m:e>
                                  </m:d>
                                </m:e>
                                <m:sup>
                                  <m:r>
                                    <a:rPr lang="en-US" altLang="zh-CN" i="1">
                                      <a:latin typeface="Cambria Math" panose="02040503050406030204" pitchFamily="18" charset="0"/>
                                    </a:rPr>
                                    <m:t>𝑘</m:t>
                                  </m:r>
                                </m:sup>
                              </m:sSup>
                              <m:d>
                                <m:dPr>
                                  <m:begChr m:val="（"/>
                                  <m:endChr m:val="）"/>
                                  <m:ctrlPr>
                                    <a:rPr lang="zh-CN" altLang="en-US"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e>
                              </m:d>
                            </m:e>
                          </m:nary>
                        </m:e>
                      </m:nary>
                    </m:oMath>
                  </m:oMathPara>
                </a14:m>
                <a:endParaRPr lang="en-US" dirty="0" smtClean="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CD60087-679D-4FC5-9328-0A8ABD0EE432}"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79</a:t>
            </a:fld>
            <a:endParaRPr lang="zh-CN" altLang="en-US" dirty="0"/>
          </a:p>
        </p:txBody>
      </p:sp>
    </p:spTree>
    <p:extLst>
      <p:ext uri="{BB962C8B-B14F-4D97-AF65-F5344CB8AC3E}">
        <p14:creationId xmlns:p14="http://schemas.microsoft.com/office/powerpoint/2010/main" val="246524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乘积</a:t>
            </a:r>
            <a:r>
              <a:rPr lang="zh-CN" altLang="en-US" dirty="0"/>
              <a:t>法则</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pPr algn="just"/>
                <a:r>
                  <a:rPr lang="zh-CN" altLang="en-US" dirty="0" smtClean="0"/>
                  <a:t>例</a:t>
                </a:r>
                <a:r>
                  <a:rPr lang="en-US" dirty="0" smtClean="0"/>
                  <a:t>:</a:t>
                </a:r>
                <a:r>
                  <a:rPr lang="zh-CN" altLang="en-US" dirty="0" smtClean="0"/>
                  <a:t>某个字符串由两个字符组成</a:t>
                </a:r>
                <a:r>
                  <a:rPr lang="en-US" altLang="zh-CN" dirty="0" smtClean="0"/>
                  <a:t>, </a:t>
                </a:r>
                <a:r>
                  <a:rPr lang="zh-CN" altLang="en-US" dirty="0" smtClean="0"/>
                  <a:t>第一个字符可选自</a:t>
                </a:r>
                <a:r>
                  <a:rPr lang="en-US" altLang="zh-CN" dirty="0" smtClean="0"/>
                  <a:t>{</a:t>
                </a:r>
                <a:r>
                  <a:rPr lang="en-US" altLang="zh-CN" dirty="0" err="1" smtClean="0"/>
                  <a:t>a,b,c,d,e,f</a:t>
                </a:r>
                <a:r>
                  <a:rPr lang="en-US" altLang="zh-CN" dirty="0" smtClean="0"/>
                  <a:t>}, </a:t>
                </a:r>
                <a:r>
                  <a:rPr lang="zh-CN" altLang="en-US" dirty="0" smtClean="0"/>
                  <a:t>第二个字符可选自</a:t>
                </a:r>
                <a:r>
                  <a:rPr lang="en-US" altLang="zh-CN" dirty="0" smtClean="0"/>
                  <a:t>{0,1,2,3}, </a:t>
                </a:r>
                <a:r>
                  <a:rPr lang="zh-CN" altLang="en-US" dirty="0" smtClean="0"/>
                  <a:t>则这个字符串共有多少个？</a:t>
                </a:r>
                <a:endParaRPr lang="en-US" altLang="zh-CN" dirty="0" smtClean="0"/>
              </a:p>
              <a:p>
                <a:r>
                  <a:rPr lang="zh-CN" altLang="en-US" dirty="0" smtClean="0"/>
                  <a:t>解</a:t>
                </a:r>
                <a:r>
                  <a:rPr lang="en-US" altLang="zh-CN" dirty="0" smtClean="0"/>
                  <a:t>:</a:t>
                </a:r>
              </a:p>
              <a:p>
                <a:pPr lvl="1">
                  <a:lnSpc>
                    <a:spcPct val="110000"/>
                  </a:lnSpc>
                </a:pPr>
                <a:r>
                  <a:rPr lang="zh-CN" altLang="en-US" sz="2600" dirty="0"/>
                  <a:t>第一</a:t>
                </a:r>
                <a:r>
                  <a:rPr lang="zh-CN" altLang="en-US" sz="2600" dirty="0" smtClean="0"/>
                  <a:t>个字符可以从</a:t>
                </a:r>
                <a:r>
                  <a:rPr lang="en-US" altLang="zh-CN" sz="2600" dirty="0" smtClean="0"/>
                  <a:t>6</a:t>
                </a:r>
                <a:r>
                  <a:rPr lang="zh-CN" altLang="en-US" sz="2600" dirty="0" smtClean="0"/>
                  <a:t>个中选择一个</a:t>
                </a:r>
                <a:r>
                  <a:rPr lang="en-US" altLang="zh-CN" sz="2600" dirty="0" smtClean="0"/>
                  <a:t>,</a:t>
                </a:r>
                <a:endParaRPr lang="en-US" altLang="zh-CN" sz="2600" dirty="0"/>
              </a:p>
              <a:p>
                <a:pPr lvl="1">
                  <a:lnSpc>
                    <a:spcPct val="110000"/>
                  </a:lnSpc>
                </a:pPr>
                <a:r>
                  <a:rPr lang="zh-CN" altLang="en-US" sz="2600" dirty="0" smtClean="0"/>
                  <a:t>第二个字符可以从</a:t>
                </a:r>
                <a:r>
                  <a:rPr lang="en-US" altLang="zh-CN" sz="2600" dirty="0" smtClean="0"/>
                  <a:t>4</a:t>
                </a:r>
                <a:r>
                  <a:rPr lang="zh-CN" altLang="en-US" sz="2600" dirty="0" smtClean="0"/>
                  <a:t>个中选择一个</a:t>
                </a:r>
                <a:r>
                  <a:rPr lang="en-US" altLang="zh-CN" sz="2600" dirty="0" smtClean="0"/>
                  <a:t>, </a:t>
                </a:r>
                <a:endParaRPr lang="en-US" altLang="zh-CN" sz="2600" dirty="0"/>
              </a:p>
              <a:p>
                <a:pPr lvl="1">
                  <a:lnSpc>
                    <a:spcPct val="110000"/>
                  </a:lnSpc>
                </a:pPr>
                <a:r>
                  <a:rPr lang="zh-CN" altLang="en-US" sz="2600" dirty="0" smtClean="0"/>
                  <a:t>所以</a:t>
                </a:r>
                <a:r>
                  <a:rPr lang="en-US" altLang="zh-CN" sz="2600" dirty="0" smtClean="0"/>
                  <a:t>, </a:t>
                </a:r>
                <a:r>
                  <a:rPr lang="zh-CN" altLang="en-US" sz="2600" dirty="0" smtClean="0"/>
                  <a:t>这个字符串共有</a:t>
                </a:r>
                <a:r>
                  <a:rPr lang="en-US" altLang="zh-CN" sz="2600" dirty="0" smtClean="0"/>
                  <a:t>6</a:t>
                </a:r>
                <a14:m>
                  <m:oMath xmlns:m="http://schemas.openxmlformats.org/officeDocument/2006/math">
                    <m:r>
                      <a:rPr lang="zh-CN" altLang="en-US" sz="2600" i="1" dirty="0" smtClean="0">
                        <a:latin typeface="Cambria Math" panose="02040503050406030204" pitchFamily="18" charset="0"/>
                      </a:rPr>
                      <m:t>∗</m:t>
                    </m:r>
                  </m:oMath>
                </a14:m>
                <a:r>
                  <a:rPr lang="en-US" altLang="zh-CN" sz="2600" dirty="0" smtClean="0"/>
                  <a:t>4=24</a:t>
                </a:r>
                <a:r>
                  <a:rPr lang="zh-CN" altLang="en-US" sz="2600" dirty="0" smtClean="0"/>
                  <a:t>个</a:t>
                </a:r>
                <a:r>
                  <a:rPr lang="en-US" altLang="zh-CN" sz="2600" dirty="0" smtClean="0"/>
                  <a:t>.</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EDECA2C-8831-4650-9F9A-7554A0712E16}"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a:t>
            </a:fld>
            <a:endParaRPr lang="zh-CN" altLang="en-US" dirty="0"/>
          </a:p>
        </p:txBody>
      </p:sp>
    </p:spTree>
    <p:extLst>
      <p:ext uri="{BB962C8B-B14F-4D97-AF65-F5344CB8AC3E}">
        <p14:creationId xmlns:p14="http://schemas.microsoft.com/office/powerpoint/2010/main" val="42988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57200" y="1066799"/>
            <a:ext cx="11277599" cy="1143001"/>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帕斯卡恒等式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fontScale="25000" lnSpcReduction="20000"/>
              </a:bodyPr>
              <a:lstStyle/>
              <a:p>
                <a:r>
                  <a:rPr lang="zh-CN" altLang="en-US" sz="11200" dirty="0" smtClean="0"/>
                  <a:t>定理</a:t>
                </a:r>
                <a:r>
                  <a:rPr lang="en-US" altLang="zh-CN" sz="11200" dirty="0" smtClean="0">
                    <a:sym typeface="Wingdings" panose="05000000000000000000" pitchFamily="2" charset="2"/>
                  </a:rPr>
                  <a:t>:(</a:t>
                </a:r>
                <a:r>
                  <a:rPr lang="zh-CN" altLang="en-US" sz="11200" b="1" dirty="0" smtClean="0">
                    <a:solidFill>
                      <a:srgbClr val="C00000"/>
                    </a:solidFill>
                  </a:rPr>
                  <a:t>帕斯卡恒等式</a:t>
                </a:r>
                <a:r>
                  <a:rPr lang="en-US" altLang="zh-CN" sz="11200" dirty="0" smtClean="0"/>
                  <a:t>) </a:t>
                </a:r>
                <a:r>
                  <a:rPr lang="zh-CN" altLang="en-US" sz="11200" dirty="0" smtClean="0"/>
                  <a:t>设</a:t>
                </a:r>
                <a14:m>
                  <m:oMath xmlns:m="http://schemas.openxmlformats.org/officeDocument/2006/math">
                    <m:r>
                      <m:rPr>
                        <m:brk m:alnAt="7"/>
                      </m:rPr>
                      <a:rPr lang="en-US" altLang="zh-CN" sz="11200" i="1">
                        <a:latin typeface="Cambria Math" panose="02040503050406030204" pitchFamily="18" charset="0"/>
                      </a:rPr>
                      <m:t>𝑛</m:t>
                    </m:r>
                  </m:oMath>
                </a14:m>
                <a:r>
                  <a:rPr lang="zh-CN" altLang="en-US" sz="11200" dirty="0" smtClean="0"/>
                  <a:t>和</a:t>
                </a:r>
                <a14:m>
                  <m:oMath xmlns:m="http://schemas.openxmlformats.org/officeDocument/2006/math">
                    <m:r>
                      <a:rPr lang="en-US" altLang="zh-CN" sz="11200" i="1">
                        <a:latin typeface="Cambria Math" panose="02040503050406030204" pitchFamily="18" charset="0"/>
                      </a:rPr>
                      <m:t>𝑘</m:t>
                    </m:r>
                  </m:oMath>
                </a14:m>
                <a:r>
                  <a:rPr lang="zh-CN" altLang="en-US" sz="11200" dirty="0" smtClean="0"/>
                  <a:t>是满足</a:t>
                </a:r>
                <a14:m>
                  <m:oMath xmlns:m="http://schemas.openxmlformats.org/officeDocument/2006/math">
                    <m:r>
                      <m:rPr>
                        <m:brk m:alnAt="7"/>
                      </m:rPr>
                      <a:rPr lang="en-US" altLang="zh-CN" sz="11200" i="1">
                        <a:latin typeface="Cambria Math" panose="02040503050406030204" pitchFamily="18" charset="0"/>
                      </a:rPr>
                      <m:t>𝑛</m:t>
                    </m:r>
                  </m:oMath>
                </a14:m>
                <a:r>
                  <a:rPr lang="en-US" sz="11200" dirty="0" smtClean="0"/>
                  <a:t> ≥ </a:t>
                </a:r>
                <a14:m>
                  <m:oMath xmlns:m="http://schemas.openxmlformats.org/officeDocument/2006/math">
                    <m:r>
                      <a:rPr lang="en-US" altLang="zh-CN" sz="11200" i="1">
                        <a:latin typeface="Cambria Math" panose="02040503050406030204" pitchFamily="18" charset="0"/>
                      </a:rPr>
                      <m:t>𝑘</m:t>
                    </m:r>
                  </m:oMath>
                </a14:m>
                <a:r>
                  <a:rPr lang="en-US" sz="11200" dirty="0" smtClean="0"/>
                  <a:t> ≥ 0</a:t>
                </a:r>
                <a:r>
                  <a:rPr lang="zh-CN" altLang="en-US" sz="11200" dirty="0" smtClean="0"/>
                  <a:t>的正整数</a:t>
                </a:r>
                <a:r>
                  <a:rPr lang="en-US" altLang="zh-CN" sz="11200" dirty="0" smtClean="0"/>
                  <a:t>, </a:t>
                </a:r>
                <a:r>
                  <a:rPr lang="zh-CN" altLang="en-US" sz="11200" dirty="0" smtClean="0"/>
                  <a:t>那么</a:t>
                </a:r>
                <a:r>
                  <a:rPr lang="en-US" sz="11200" dirty="0" smtClean="0"/>
                  <a:t>  </a:t>
                </a:r>
              </a:p>
              <a:p>
                <a:pPr marL="0" indent="0" algn="ctr">
                  <a:buNone/>
                </a:pPr>
                <a14:m>
                  <m:oMath xmlns:m="http://schemas.openxmlformats.org/officeDocument/2006/math">
                    <m:d>
                      <m:dPr>
                        <m:ctrlPr>
                          <a:rPr lang="en-US" altLang="zh-CN" sz="11200" b="0" i="1" smtClean="0">
                            <a:latin typeface="Cambria Math" panose="02040503050406030204" pitchFamily="18" charset="0"/>
                          </a:rPr>
                        </m:ctrlPr>
                      </m:dPr>
                      <m:e>
                        <m:m>
                          <m:mPr>
                            <m:mcs>
                              <m:mc>
                                <m:mcPr>
                                  <m:count m:val="1"/>
                                  <m:mcJc m:val="center"/>
                                </m:mcPr>
                              </m:mc>
                            </m:mcs>
                            <m:ctrlPr>
                              <a:rPr lang="en-US" altLang="zh-CN" sz="11200" b="0" i="1" smtClean="0">
                                <a:latin typeface="Cambria Math" panose="02040503050406030204" pitchFamily="18" charset="0"/>
                              </a:rPr>
                            </m:ctrlPr>
                          </m:mPr>
                          <m:mr>
                            <m:e>
                              <m:r>
                                <m:rPr>
                                  <m:brk m:alnAt="7"/>
                                </m:rPr>
                                <a:rPr lang="en-US" altLang="zh-CN" sz="11200" b="0" i="1" smtClean="0">
                                  <a:latin typeface="Cambria Math" panose="02040503050406030204" pitchFamily="18" charset="0"/>
                                </a:rPr>
                                <m:t>𝑛</m:t>
                              </m:r>
                              <m:r>
                                <a:rPr lang="en-US" altLang="zh-CN" sz="11200" b="0" i="1" smtClean="0">
                                  <a:latin typeface="Cambria Math" panose="02040503050406030204" pitchFamily="18" charset="0"/>
                                </a:rPr>
                                <m:t>+1</m:t>
                              </m:r>
                            </m:e>
                          </m:mr>
                          <m:mr>
                            <m:e>
                              <m:r>
                                <a:rPr lang="en-US" altLang="zh-CN" sz="11200" b="0" i="1" smtClean="0">
                                  <a:latin typeface="Cambria Math" panose="02040503050406030204" pitchFamily="18" charset="0"/>
                                </a:rPr>
                                <m:t>𝑘</m:t>
                              </m:r>
                            </m:e>
                          </m:mr>
                        </m:m>
                      </m:e>
                    </m:d>
                    <m:r>
                      <a:rPr lang="en-US" sz="11200" b="0" i="1" smtClean="0">
                        <a:latin typeface="Cambria Math" panose="02040503050406030204" pitchFamily="18" charset="0"/>
                      </a:rPr>
                      <m:t>=</m:t>
                    </m:r>
                    <m:d>
                      <m:dPr>
                        <m:ctrlPr>
                          <a:rPr lang="en-US" altLang="zh-CN" sz="11200" i="1">
                            <a:latin typeface="Cambria Math" panose="02040503050406030204" pitchFamily="18" charset="0"/>
                          </a:rPr>
                        </m:ctrlPr>
                      </m:dPr>
                      <m:e>
                        <m:m>
                          <m:mPr>
                            <m:mcs>
                              <m:mc>
                                <m:mcPr>
                                  <m:count m:val="1"/>
                                  <m:mcJc m:val="center"/>
                                </m:mcPr>
                              </m:mc>
                            </m:mcs>
                            <m:ctrlPr>
                              <a:rPr lang="en-US" altLang="zh-CN" sz="11200" i="1">
                                <a:latin typeface="Cambria Math" panose="02040503050406030204" pitchFamily="18" charset="0"/>
                              </a:rPr>
                            </m:ctrlPr>
                          </m:mPr>
                          <m:mr>
                            <m:e>
                              <m:r>
                                <m:rPr>
                                  <m:brk m:alnAt="7"/>
                                </m:rPr>
                                <a:rPr lang="en-US" altLang="zh-CN" sz="11200" i="1">
                                  <a:latin typeface="Cambria Math" panose="02040503050406030204" pitchFamily="18" charset="0"/>
                                </a:rPr>
                                <m:t>𝑛</m:t>
                              </m:r>
                            </m:e>
                          </m:mr>
                          <m:mr>
                            <m:e>
                              <m:r>
                                <a:rPr lang="en-US" altLang="zh-CN" sz="11200" i="1">
                                  <a:latin typeface="Cambria Math" panose="02040503050406030204" pitchFamily="18" charset="0"/>
                                </a:rPr>
                                <m:t>𝑘</m:t>
                              </m:r>
                              <m:r>
                                <a:rPr lang="en-US" altLang="zh-CN" sz="11200" b="0" i="1" smtClean="0">
                                  <a:latin typeface="Cambria Math" panose="02040503050406030204" pitchFamily="18" charset="0"/>
                                </a:rPr>
                                <m:t>−1</m:t>
                              </m:r>
                            </m:e>
                          </m:mr>
                        </m:m>
                      </m:e>
                    </m:d>
                  </m:oMath>
                </a14:m>
                <a:r>
                  <a:rPr lang="en-US" sz="11200" dirty="0" smtClean="0"/>
                  <a:t>+</a:t>
                </a:r>
                <a14:m>
                  <m:oMath xmlns:m="http://schemas.openxmlformats.org/officeDocument/2006/math">
                    <m:d>
                      <m:dPr>
                        <m:ctrlPr>
                          <a:rPr lang="en-US" altLang="zh-CN" sz="11200" i="1">
                            <a:latin typeface="Cambria Math" panose="02040503050406030204" pitchFamily="18" charset="0"/>
                          </a:rPr>
                        </m:ctrlPr>
                      </m:dPr>
                      <m:e>
                        <m:m>
                          <m:mPr>
                            <m:mcs>
                              <m:mc>
                                <m:mcPr>
                                  <m:count m:val="1"/>
                                  <m:mcJc m:val="center"/>
                                </m:mcPr>
                              </m:mc>
                            </m:mcs>
                            <m:ctrlPr>
                              <a:rPr lang="en-US" altLang="zh-CN" sz="11200" i="1">
                                <a:latin typeface="Cambria Math" panose="02040503050406030204" pitchFamily="18" charset="0"/>
                              </a:rPr>
                            </m:ctrlPr>
                          </m:mPr>
                          <m:mr>
                            <m:e>
                              <m:r>
                                <m:rPr>
                                  <m:brk m:alnAt="7"/>
                                </m:rPr>
                                <a:rPr lang="en-US" altLang="zh-CN" sz="11200" i="1">
                                  <a:latin typeface="Cambria Math" panose="02040503050406030204" pitchFamily="18" charset="0"/>
                                </a:rPr>
                                <m:t>𝑛</m:t>
                              </m:r>
                            </m:e>
                          </m:mr>
                          <m:mr>
                            <m:e>
                              <m:r>
                                <a:rPr lang="en-US" altLang="zh-CN" sz="11200" i="1">
                                  <a:latin typeface="Cambria Math" panose="02040503050406030204" pitchFamily="18" charset="0"/>
                                </a:rPr>
                                <m:t>𝑘</m:t>
                              </m:r>
                            </m:e>
                          </m:mr>
                        </m:m>
                      </m:e>
                    </m:d>
                  </m:oMath>
                </a14:m>
                <a:endParaRPr lang="en-US" sz="11200" dirty="0" smtClean="0"/>
              </a:p>
              <a:p>
                <a:pPr>
                  <a:lnSpc>
                    <a:spcPct val="120000"/>
                  </a:lnSpc>
                </a:pPr>
                <a:r>
                  <a:rPr lang="zh-CN" altLang="en-US" sz="11200" dirty="0" smtClean="0"/>
                  <a:t>证</a:t>
                </a:r>
                <a:r>
                  <a:rPr lang="en-US" altLang="zh-CN" sz="11200" dirty="0" smtClean="0"/>
                  <a:t>(</a:t>
                </a:r>
                <a:r>
                  <a:rPr lang="zh-CN" altLang="en-US" sz="11200" b="1" dirty="0" smtClean="0"/>
                  <a:t>组合分析证明法</a:t>
                </a:r>
                <a:r>
                  <a:rPr lang="en-US" altLang="zh-CN" sz="11200" dirty="0" smtClean="0"/>
                  <a:t>):</a:t>
                </a:r>
              </a:p>
              <a:p>
                <a:pPr lvl="1">
                  <a:lnSpc>
                    <a:spcPct val="110000"/>
                  </a:lnSpc>
                </a:pPr>
                <a:r>
                  <a:rPr lang="zh-CN" altLang="en-US" sz="8800" dirty="0"/>
                  <a:t>假定</a:t>
                </a:r>
                <a14:m>
                  <m:oMath xmlns:m="http://schemas.openxmlformats.org/officeDocument/2006/math">
                    <m:r>
                      <a:rPr lang="en-US" altLang="zh-CN" sz="8800" dirty="0">
                        <a:latin typeface="Cambria Math" panose="02040503050406030204" pitchFamily="18" charset="0"/>
                      </a:rPr>
                      <m:t>𝑇</m:t>
                    </m:r>
                  </m:oMath>
                </a14:m>
                <a:r>
                  <a:rPr lang="zh-CN" altLang="en-US" sz="8800" dirty="0"/>
                  <a:t>是包含</a:t>
                </a:r>
                <a14:m>
                  <m:oMath xmlns:m="http://schemas.openxmlformats.org/officeDocument/2006/math">
                    <m:r>
                      <a:rPr lang="en-US" altLang="zh-CN" sz="8800" dirty="0">
                        <a:latin typeface="Cambria Math" panose="02040503050406030204" pitchFamily="18" charset="0"/>
                      </a:rPr>
                      <m:t>𝑛</m:t>
                    </m:r>
                  </m:oMath>
                </a14:m>
                <a:r>
                  <a:rPr lang="en-US" altLang="zh-CN" sz="8800" dirty="0"/>
                  <a:t>+1</a:t>
                </a:r>
                <a:r>
                  <a:rPr lang="zh-CN" altLang="en-US" sz="8800" dirty="0"/>
                  <a:t>个元素的集合</a:t>
                </a:r>
                <a:r>
                  <a:rPr lang="en-US" altLang="zh-CN" sz="8800" dirty="0"/>
                  <a:t>. </a:t>
                </a:r>
                <a:r>
                  <a:rPr lang="zh-CN" altLang="en-US" sz="8800" dirty="0"/>
                  <a:t>令</a:t>
                </a:r>
                <a14:m>
                  <m:oMath xmlns:m="http://schemas.openxmlformats.org/officeDocument/2006/math">
                    <m:r>
                      <a:rPr lang="en-US" altLang="zh-CN" sz="8800" dirty="0">
                        <a:latin typeface="Cambria Math" panose="02040503050406030204" pitchFamily="18" charset="0"/>
                      </a:rPr>
                      <m:t>𝑎</m:t>
                    </m:r>
                  </m:oMath>
                </a14:m>
                <a:r>
                  <a:rPr lang="zh-CN" altLang="en-US" sz="8800" dirty="0"/>
                  <a:t>是</a:t>
                </a:r>
                <a14:m>
                  <m:oMath xmlns:m="http://schemas.openxmlformats.org/officeDocument/2006/math">
                    <m:r>
                      <a:rPr lang="en-US" altLang="zh-CN" sz="8800" dirty="0">
                        <a:latin typeface="Cambria Math" panose="02040503050406030204" pitchFamily="18" charset="0"/>
                      </a:rPr>
                      <m:t>𝑇</m:t>
                    </m:r>
                  </m:oMath>
                </a14:m>
                <a:r>
                  <a:rPr lang="zh-CN" altLang="en-US" sz="8800" dirty="0"/>
                  <a:t>的一个元素</a:t>
                </a:r>
                <a:r>
                  <a:rPr lang="en-US" altLang="zh-CN" sz="8800" dirty="0"/>
                  <a:t>, </a:t>
                </a:r>
                <a:r>
                  <a:rPr lang="zh-CN" altLang="en-US" sz="8800" dirty="0"/>
                  <a:t>且</a:t>
                </a:r>
                <a14:m>
                  <m:oMath xmlns:m="http://schemas.openxmlformats.org/officeDocument/2006/math">
                    <m:r>
                      <a:rPr lang="en-US" altLang="zh-CN" sz="8800" dirty="0">
                        <a:latin typeface="Cambria Math" panose="02040503050406030204" pitchFamily="18" charset="0"/>
                      </a:rPr>
                      <m:t>𝑆</m:t>
                    </m:r>
                  </m:oMath>
                </a14:m>
                <a:r>
                  <a:rPr lang="en-US" altLang="zh-CN" sz="8800" dirty="0"/>
                  <a:t>=</a:t>
                </a:r>
                <a14:m>
                  <m:oMath xmlns:m="http://schemas.openxmlformats.org/officeDocument/2006/math">
                    <m:r>
                      <a:rPr lang="en-US" altLang="zh-CN" sz="8800" dirty="0">
                        <a:latin typeface="Cambria Math" panose="02040503050406030204" pitchFamily="18" charset="0"/>
                      </a:rPr>
                      <m:t>𝑇</m:t>
                    </m:r>
                  </m:oMath>
                </a14:m>
                <a:r>
                  <a:rPr lang="en-US" altLang="zh-CN" sz="8800" dirty="0"/>
                  <a:t>−{</a:t>
                </a:r>
                <a14:m>
                  <m:oMath xmlns:m="http://schemas.openxmlformats.org/officeDocument/2006/math">
                    <m:r>
                      <a:rPr lang="en-US" altLang="zh-CN" sz="8800" dirty="0">
                        <a:latin typeface="Cambria Math" panose="02040503050406030204" pitchFamily="18" charset="0"/>
                      </a:rPr>
                      <m:t>𝑎</m:t>
                    </m:r>
                  </m:oMath>
                </a14:m>
                <a:r>
                  <a:rPr lang="en-US" altLang="zh-CN" sz="8800" dirty="0"/>
                  <a:t>}. </a:t>
                </a:r>
              </a:p>
              <a:p>
                <a:pPr lvl="1">
                  <a:lnSpc>
                    <a:spcPct val="110000"/>
                  </a:lnSpc>
                </a:pPr>
                <a14:m>
                  <m:oMath xmlns:m="http://schemas.openxmlformats.org/officeDocument/2006/math">
                    <m:r>
                      <a:rPr lang="en-US" altLang="zh-CN" sz="8800" dirty="0">
                        <a:latin typeface="Cambria Math" panose="02040503050406030204" pitchFamily="18" charset="0"/>
                      </a:rPr>
                      <m:t>𝑇</m:t>
                    </m:r>
                  </m:oMath>
                </a14:m>
                <a:r>
                  <a:rPr lang="zh-CN" altLang="en-US" sz="8800" dirty="0" smtClean="0"/>
                  <a:t>包含</a:t>
                </a:r>
                <a14:m>
                  <m:oMath xmlns:m="http://schemas.openxmlformats.org/officeDocument/2006/math">
                    <m:r>
                      <a:rPr lang="en-US" altLang="zh-CN" sz="8800" dirty="0">
                        <a:latin typeface="Cambria Math" panose="02040503050406030204" pitchFamily="18" charset="0"/>
                      </a:rPr>
                      <m:t>𝑘</m:t>
                    </m:r>
                  </m:oMath>
                </a14:m>
                <a:r>
                  <a:rPr lang="zh-CN" altLang="en-US" sz="8800" dirty="0"/>
                  <a:t>个元素的子集有</a:t>
                </a:r>
                <a14:m>
                  <m:oMath xmlns:m="http://schemas.openxmlformats.org/officeDocument/2006/math">
                    <m:d>
                      <m:dPr>
                        <m:ctrlPr>
                          <a:rPr lang="en-US" altLang="zh-CN" sz="8800" i="1">
                            <a:latin typeface="Cambria Math" panose="02040503050406030204" pitchFamily="18" charset="0"/>
                          </a:rPr>
                        </m:ctrlPr>
                      </m:dPr>
                      <m:e>
                        <m:m>
                          <m:mPr>
                            <m:mcs>
                              <m:mc>
                                <m:mcPr>
                                  <m:count m:val="1"/>
                                  <m:mcJc m:val="center"/>
                                </m:mcPr>
                              </m:mc>
                            </m:mcs>
                            <m:ctrlPr>
                              <a:rPr lang="en-US" altLang="zh-CN" sz="8800" i="1">
                                <a:latin typeface="Cambria Math" panose="02040503050406030204" pitchFamily="18" charset="0"/>
                              </a:rPr>
                            </m:ctrlPr>
                          </m:mPr>
                          <m:mr>
                            <m:e>
                              <m:r>
                                <m:rPr>
                                  <m:brk m:alnAt="7"/>
                                </m:rPr>
                                <a:rPr lang="en-US" altLang="zh-CN" sz="8800">
                                  <a:latin typeface="Cambria Math" panose="02040503050406030204" pitchFamily="18" charset="0"/>
                                </a:rPr>
                                <m:t>𝑛</m:t>
                              </m:r>
                              <m:r>
                                <a:rPr lang="en-US" altLang="zh-CN" sz="8800">
                                  <a:latin typeface="Cambria Math" panose="02040503050406030204" pitchFamily="18" charset="0"/>
                                </a:rPr>
                                <m:t>+1</m:t>
                              </m:r>
                            </m:e>
                          </m:mr>
                          <m:mr>
                            <m:e>
                              <m:r>
                                <a:rPr lang="en-US" altLang="zh-CN" sz="8800">
                                  <a:latin typeface="Cambria Math" panose="02040503050406030204" pitchFamily="18" charset="0"/>
                                </a:rPr>
                                <m:t>𝑘</m:t>
                              </m:r>
                            </m:e>
                          </m:mr>
                        </m:m>
                      </m:e>
                    </m:d>
                  </m:oMath>
                </a14:m>
                <a:r>
                  <a:rPr lang="zh-CN" altLang="en-US" sz="8800" dirty="0"/>
                  <a:t>个</a:t>
                </a:r>
                <a:r>
                  <a:rPr lang="en-US" altLang="zh-CN" sz="8800" dirty="0"/>
                  <a:t>. </a:t>
                </a:r>
              </a:p>
              <a:p>
                <a:pPr lvl="1">
                  <a:lnSpc>
                    <a:spcPct val="110000"/>
                  </a:lnSpc>
                </a:pPr>
                <a14:m>
                  <m:oMath xmlns:m="http://schemas.openxmlformats.org/officeDocument/2006/math">
                    <m:r>
                      <a:rPr lang="en-US" altLang="zh-CN" sz="8800" dirty="0">
                        <a:latin typeface="Cambria Math" panose="02040503050406030204" pitchFamily="18" charset="0"/>
                      </a:rPr>
                      <m:t>𝑇</m:t>
                    </m:r>
                  </m:oMath>
                </a14:m>
                <a:r>
                  <a:rPr lang="zh-CN" altLang="en-US" sz="8800" dirty="0"/>
                  <a:t>包含</a:t>
                </a:r>
                <a14:m>
                  <m:oMath xmlns:m="http://schemas.openxmlformats.org/officeDocument/2006/math">
                    <m:r>
                      <a:rPr lang="en-US" altLang="zh-CN" sz="8800" dirty="0">
                        <a:latin typeface="Cambria Math" panose="02040503050406030204" pitchFamily="18" charset="0"/>
                      </a:rPr>
                      <m:t>𝑘</m:t>
                    </m:r>
                  </m:oMath>
                </a14:m>
                <a:r>
                  <a:rPr lang="zh-CN" altLang="en-US" sz="8800" dirty="0"/>
                  <a:t>个元素的</a:t>
                </a:r>
                <a:r>
                  <a:rPr lang="zh-CN" altLang="en-US" sz="8800" dirty="0" smtClean="0"/>
                  <a:t>子集</a:t>
                </a:r>
                <a:r>
                  <a:rPr lang="en-US" altLang="zh-CN" sz="8800" dirty="0" smtClean="0"/>
                  <a:t>, </a:t>
                </a:r>
                <a:r>
                  <a:rPr lang="zh-CN" altLang="en-US" sz="8800" dirty="0" smtClean="0"/>
                  <a:t>或者</a:t>
                </a:r>
                <a:r>
                  <a:rPr lang="zh-CN" altLang="en-US" sz="8800" dirty="0"/>
                  <a:t>包含</a:t>
                </a:r>
                <a14:m>
                  <m:oMath xmlns:m="http://schemas.openxmlformats.org/officeDocument/2006/math">
                    <m:r>
                      <a:rPr lang="en-US" altLang="zh-CN" sz="8800" dirty="0">
                        <a:latin typeface="Cambria Math" panose="02040503050406030204" pitchFamily="18" charset="0"/>
                      </a:rPr>
                      <m:t>𝑎</m:t>
                    </m:r>
                  </m:oMath>
                </a14:m>
                <a:r>
                  <a:rPr lang="zh-CN" altLang="en-US" sz="8800" dirty="0"/>
                  <a:t>和</a:t>
                </a:r>
                <a14:m>
                  <m:oMath xmlns:m="http://schemas.openxmlformats.org/officeDocument/2006/math">
                    <m:r>
                      <a:rPr lang="en-US" altLang="zh-CN" sz="8800" dirty="0">
                        <a:latin typeface="Cambria Math" panose="02040503050406030204" pitchFamily="18" charset="0"/>
                      </a:rPr>
                      <m:t>𝑆</m:t>
                    </m:r>
                  </m:oMath>
                </a14:m>
                <a:r>
                  <a:rPr lang="zh-CN" altLang="en-US" sz="8800" dirty="0"/>
                  <a:t>的</a:t>
                </a:r>
                <a14:m>
                  <m:oMath xmlns:m="http://schemas.openxmlformats.org/officeDocument/2006/math">
                    <m:r>
                      <a:rPr lang="en-US" altLang="zh-CN" sz="8800" dirty="0">
                        <a:latin typeface="Cambria Math" panose="02040503050406030204" pitchFamily="18" charset="0"/>
                      </a:rPr>
                      <m:t>𝑘</m:t>
                    </m:r>
                  </m:oMath>
                </a14:m>
                <a:r>
                  <a:rPr lang="en-US" altLang="zh-CN" sz="8800" dirty="0"/>
                  <a:t>-1</a:t>
                </a:r>
                <a:r>
                  <a:rPr lang="zh-CN" altLang="en-US" sz="8800" dirty="0"/>
                  <a:t>个元素</a:t>
                </a:r>
                <a:r>
                  <a:rPr lang="en-US" altLang="zh-CN" sz="8800" dirty="0"/>
                  <a:t>; </a:t>
                </a:r>
                <a:r>
                  <a:rPr lang="zh-CN" altLang="en-US" sz="8800" dirty="0"/>
                  <a:t>或者不包含</a:t>
                </a:r>
                <a14:m>
                  <m:oMath xmlns:m="http://schemas.openxmlformats.org/officeDocument/2006/math">
                    <m:r>
                      <a:rPr lang="en-US" altLang="zh-CN" sz="8800" dirty="0">
                        <a:latin typeface="Cambria Math" panose="02040503050406030204" pitchFamily="18" charset="0"/>
                      </a:rPr>
                      <m:t>𝑎</m:t>
                    </m:r>
                  </m:oMath>
                </a14:m>
                <a:r>
                  <a:rPr lang="zh-CN" altLang="en-US" sz="8800" dirty="0"/>
                  <a:t>但包含</a:t>
                </a:r>
                <a14:m>
                  <m:oMath xmlns:m="http://schemas.openxmlformats.org/officeDocument/2006/math">
                    <m:r>
                      <a:rPr lang="en-US" altLang="zh-CN" sz="8800" dirty="0">
                        <a:latin typeface="Cambria Math" panose="02040503050406030204" pitchFamily="18" charset="0"/>
                      </a:rPr>
                      <m:t>𝑆</m:t>
                    </m:r>
                  </m:oMath>
                </a14:m>
                <a:r>
                  <a:rPr lang="zh-CN" altLang="en-US" sz="8800" dirty="0"/>
                  <a:t>的</a:t>
                </a:r>
                <a14:m>
                  <m:oMath xmlns:m="http://schemas.openxmlformats.org/officeDocument/2006/math">
                    <m:r>
                      <a:rPr lang="en-US" altLang="zh-CN" sz="8800" dirty="0">
                        <a:latin typeface="Cambria Math" panose="02040503050406030204" pitchFamily="18" charset="0"/>
                      </a:rPr>
                      <m:t>𝑘</m:t>
                    </m:r>
                  </m:oMath>
                </a14:m>
                <a:r>
                  <a:rPr lang="zh-CN" altLang="en-US" sz="8800" dirty="0"/>
                  <a:t>个元素</a:t>
                </a:r>
                <a:r>
                  <a:rPr lang="en-US" altLang="zh-CN" sz="8800" dirty="0"/>
                  <a:t>. </a:t>
                </a:r>
              </a:p>
              <a:p>
                <a:pPr lvl="1">
                  <a:lnSpc>
                    <a:spcPct val="110000"/>
                  </a:lnSpc>
                </a:pPr>
                <a:r>
                  <a:rPr lang="zh-CN" altLang="en-US" sz="8800" dirty="0"/>
                  <a:t>由于</a:t>
                </a:r>
                <a14:m>
                  <m:oMath xmlns:m="http://schemas.openxmlformats.org/officeDocument/2006/math">
                    <m:r>
                      <a:rPr lang="en-US" altLang="zh-CN" sz="8800" dirty="0">
                        <a:latin typeface="Cambria Math" panose="02040503050406030204" pitchFamily="18" charset="0"/>
                      </a:rPr>
                      <m:t>𝑆</m:t>
                    </m:r>
                  </m:oMath>
                </a14:m>
                <a:r>
                  <a:rPr lang="zh-CN" altLang="en-US" sz="8800" dirty="0"/>
                  <a:t>的</a:t>
                </a:r>
                <a14:m>
                  <m:oMath xmlns:m="http://schemas.openxmlformats.org/officeDocument/2006/math">
                    <m:r>
                      <a:rPr lang="en-US" altLang="zh-CN" sz="8800" dirty="0">
                        <a:latin typeface="Cambria Math" panose="02040503050406030204" pitchFamily="18" charset="0"/>
                      </a:rPr>
                      <m:t>𝑘</m:t>
                    </m:r>
                  </m:oMath>
                </a14:m>
                <a:r>
                  <a:rPr lang="en-US" altLang="zh-CN" sz="8800" dirty="0"/>
                  <a:t>-1</a:t>
                </a:r>
                <a:r>
                  <a:rPr lang="zh-CN" altLang="en-US" sz="8800" dirty="0"/>
                  <a:t>个元素的子集合数有</a:t>
                </a:r>
                <a14:m>
                  <m:oMath xmlns:m="http://schemas.openxmlformats.org/officeDocument/2006/math">
                    <m:d>
                      <m:dPr>
                        <m:ctrlPr>
                          <a:rPr lang="en-US" altLang="zh-CN" sz="8800" i="1">
                            <a:latin typeface="Cambria Math" panose="02040503050406030204" pitchFamily="18" charset="0"/>
                          </a:rPr>
                        </m:ctrlPr>
                      </m:dPr>
                      <m:e>
                        <m:m>
                          <m:mPr>
                            <m:mcs>
                              <m:mc>
                                <m:mcPr>
                                  <m:count m:val="1"/>
                                  <m:mcJc m:val="center"/>
                                </m:mcPr>
                              </m:mc>
                            </m:mcs>
                            <m:ctrlPr>
                              <a:rPr lang="en-US" altLang="zh-CN" sz="8800" i="1">
                                <a:latin typeface="Cambria Math" panose="02040503050406030204" pitchFamily="18" charset="0"/>
                              </a:rPr>
                            </m:ctrlPr>
                          </m:mPr>
                          <m:mr>
                            <m:e>
                              <m:r>
                                <m:rPr>
                                  <m:brk m:alnAt="7"/>
                                </m:rPr>
                                <a:rPr lang="en-US" altLang="zh-CN" sz="8800">
                                  <a:latin typeface="Cambria Math" panose="02040503050406030204" pitchFamily="18" charset="0"/>
                                </a:rPr>
                                <m:t>𝑛</m:t>
                              </m:r>
                            </m:e>
                          </m:mr>
                          <m:mr>
                            <m:e>
                              <m:r>
                                <a:rPr lang="en-US" altLang="zh-CN" sz="8800">
                                  <a:latin typeface="Cambria Math" panose="02040503050406030204" pitchFamily="18" charset="0"/>
                                </a:rPr>
                                <m:t>𝑘</m:t>
                              </m:r>
                              <m:r>
                                <a:rPr lang="en-US" altLang="zh-CN" sz="8800">
                                  <a:latin typeface="Cambria Math" panose="02040503050406030204" pitchFamily="18" charset="0"/>
                                </a:rPr>
                                <m:t>−1</m:t>
                              </m:r>
                            </m:e>
                          </m:mr>
                        </m:m>
                      </m:e>
                    </m:d>
                  </m:oMath>
                </a14:m>
                <a:r>
                  <a:rPr lang="zh-CN" altLang="en-US" sz="8800" dirty="0"/>
                  <a:t>个</a:t>
                </a:r>
                <a:r>
                  <a:rPr lang="en-US" altLang="zh-CN" sz="8800" dirty="0"/>
                  <a:t>, </a:t>
                </a:r>
                <a:r>
                  <a:rPr lang="zh-CN" altLang="en-US" sz="8800" dirty="0"/>
                  <a:t>所以</a:t>
                </a:r>
                <a14:m>
                  <m:oMath xmlns:m="http://schemas.openxmlformats.org/officeDocument/2006/math">
                    <m:r>
                      <a:rPr lang="en-US" altLang="zh-CN" sz="8800" dirty="0">
                        <a:latin typeface="Cambria Math" panose="02040503050406030204" pitchFamily="18" charset="0"/>
                      </a:rPr>
                      <m:t>𝑇</m:t>
                    </m:r>
                  </m:oMath>
                </a14:m>
                <a:r>
                  <a:rPr lang="zh-CN" altLang="en-US" sz="8800" dirty="0"/>
                  <a:t>含</a:t>
                </a:r>
                <a14:m>
                  <m:oMath xmlns:m="http://schemas.openxmlformats.org/officeDocument/2006/math">
                    <m:r>
                      <a:rPr lang="en-US" altLang="zh-CN" sz="8800" dirty="0">
                        <a:latin typeface="Cambria Math" panose="02040503050406030204" pitchFamily="18" charset="0"/>
                      </a:rPr>
                      <m:t>𝑎</m:t>
                    </m:r>
                  </m:oMath>
                </a14:m>
                <a:r>
                  <a:rPr lang="zh-CN" altLang="en-US" sz="8800" dirty="0"/>
                  <a:t>在内的</a:t>
                </a:r>
                <a14:m>
                  <m:oMath xmlns:m="http://schemas.openxmlformats.org/officeDocument/2006/math">
                    <m:r>
                      <a:rPr lang="en-US" altLang="zh-CN" sz="8800" dirty="0">
                        <a:latin typeface="Cambria Math" panose="02040503050406030204" pitchFamily="18" charset="0"/>
                      </a:rPr>
                      <m:t>𝑘</m:t>
                    </m:r>
                  </m:oMath>
                </a14:m>
                <a:r>
                  <a:rPr lang="zh-CN" altLang="en-US" sz="8800" dirty="0"/>
                  <a:t>元子集有</a:t>
                </a:r>
                <a14:m>
                  <m:oMath xmlns:m="http://schemas.openxmlformats.org/officeDocument/2006/math">
                    <m:d>
                      <m:dPr>
                        <m:ctrlPr>
                          <a:rPr lang="en-US" altLang="zh-CN" sz="8800" i="1">
                            <a:latin typeface="Cambria Math" panose="02040503050406030204" pitchFamily="18" charset="0"/>
                          </a:rPr>
                        </m:ctrlPr>
                      </m:dPr>
                      <m:e>
                        <m:m>
                          <m:mPr>
                            <m:mcs>
                              <m:mc>
                                <m:mcPr>
                                  <m:count m:val="1"/>
                                  <m:mcJc m:val="center"/>
                                </m:mcPr>
                              </m:mc>
                            </m:mcs>
                            <m:ctrlPr>
                              <a:rPr lang="en-US" altLang="zh-CN" sz="8800" i="1">
                                <a:latin typeface="Cambria Math" panose="02040503050406030204" pitchFamily="18" charset="0"/>
                              </a:rPr>
                            </m:ctrlPr>
                          </m:mPr>
                          <m:mr>
                            <m:e>
                              <m:r>
                                <m:rPr>
                                  <m:brk m:alnAt="7"/>
                                </m:rPr>
                                <a:rPr lang="en-US" altLang="zh-CN" sz="8800">
                                  <a:latin typeface="Cambria Math" panose="02040503050406030204" pitchFamily="18" charset="0"/>
                                </a:rPr>
                                <m:t>𝑛</m:t>
                              </m:r>
                            </m:e>
                          </m:mr>
                          <m:mr>
                            <m:e>
                              <m:r>
                                <a:rPr lang="en-US" altLang="zh-CN" sz="8800">
                                  <a:latin typeface="Cambria Math" panose="02040503050406030204" pitchFamily="18" charset="0"/>
                                </a:rPr>
                                <m:t>𝑘</m:t>
                              </m:r>
                              <m:r>
                                <a:rPr lang="en-US" altLang="zh-CN" sz="8800">
                                  <a:latin typeface="Cambria Math" panose="02040503050406030204" pitchFamily="18" charset="0"/>
                                </a:rPr>
                                <m:t>−1</m:t>
                              </m:r>
                            </m:e>
                          </m:mr>
                        </m:m>
                      </m:e>
                    </m:d>
                  </m:oMath>
                </a14:m>
                <a:r>
                  <a:rPr lang="zh-CN" altLang="en-US" sz="8800" dirty="0"/>
                  <a:t>个</a:t>
                </a:r>
                <a:r>
                  <a:rPr lang="en-US" altLang="zh-CN" sz="8800" dirty="0"/>
                  <a:t>. </a:t>
                </a:r>
              </a:p>
              <a:p>
                <a:pPr lvl="1">
                  <a:lnSpc>
                    <a:spcPct val="110000"/>
                  </a:lnSpc>
                </a:pPr>
                <a:r>
                  <a:rPr lang="zh-CN" altLang="en-US" sz="8800" dirty="0"/>
                  <a:t>又由于</a:t>
                </a:r>
                <a14:m>
                  <m:oMath xmlns:m="http://schemas.openxmlformats.org/officeDocument/2006/math">
                    <m:r>
                      <a:rPr lang="en-US" altLang="zh-CN" sz="8800" dirty="0">
                        <a:latin typeface="Cambria Math" panose="02040503050406030204" pitchFamily="18" charset="0"/>
                      </a:rPr>
                      <m:t>𝑆</m:t>
                    </m:r>
                  </m:oMath>
                </a14:m>
                <a:r>
                  <a:rPr lang="zh-CN" altLang="en-US" sz="8800" dirty="0"/>
                  <a:t>的</a:t>
                </a:r>
                <a14:m>
                  <m:oMath xmlns:m="http://schemas.openxmlformats.org/officeDocument/2006/math">
                    <m:r>
                      <a:rPr lang="en-US" altLang="zh-CN" sz="8800" dirty="0">
                        <a:latin typeface="Cambria Math" panose="02040503050406030204" pitchFamily="18" charset="0"/>
                      </a:rPr>
                      <m:t>𝑘</m:t>
                    </m:r>
                  </m:oMath>
                </a14:m>
                <a:r>
                  <a:rPr lang="zh-CN" altLang="en-US" sz="8800" dirty="0"/>
                  <a:t>元素的子集有</a:t>
                </a:r>
                <a14:m>
                  <m:oMath xmlns:m="http://schemas.openxmlformats.org/officeDocument/2006/math">
                    <m:d>
                      <m:dPr>
                        <m:ctrlPr>
                          <a:rPr lang="en-US" altLang="zh-CN" sz="8800" i="1">
                            <a:latin typeface="Cambria Math" panose="02040503050406030204" pitchFamily="18" charset="0"/>
                          </a:rPr>
                        </m:ctrlPr>
                      </m:dPr>
                      <m:e>
                        <m:m>
                          <m:mPr>
                            <m:mcs>
                              <m:mc>
                                <m:mcPr>
                                  <m:count m:val="1"/>
                                  <m:mcJc m:val="center"/>
                                </m:mcPr>
                              </m:mc>
                            </m:mcs>
                            <m:ctrlPr>
                              <a:rPr lang="en-US" altLang="zh-CN" sz="8800" i="1">
                                <a:latin typeface="Cambria Math" panose="02040503050406030204" pitchFamily="18" charset="0"/>
                              </a:rPr>
                            </m:ctrlPr>
                          </m:mPr>
                          <m:mr>
                            <m:e>
                              <m:r>
                                <m:rPr>
                                  <m:brk m:alnAt="7"/>
                                </m:rPr>
                                <a:rPr lang="en-US" altLang="zh-CN" sz="8800">
                                  <a:latin typeface="Cambria Math" panose="02040503050406030204" pitchFamily="18" charset="0"/>
                                </a:rPr>
                                <m:t>𝑛</m:t>
                              </m:r>
                            </m:e>
                          </m:mr>
                          <m:mr>
                            <m:e>
                              <m:r>
                                <a:rPr lang="en-US" altLang="zh-CN" sz="8800">
                                  <a:latin typeface="Cambria Math" panose="02040503050406030204" pitchFamily="18" charset="0"/>
                                </a:rPr>
                                <m:t>𝑘</m:t>
                              </m:r>
                            </m:e>
                          </m:mr>
                        </m:m>
                      </m:e>
                    </m:d>
                  </m:oMath>
                </a14:m>
                <a:r>
                  <a:rPr lang="zh-CN" altLang="en-US" sz="8800" dirty="0"/>
                  <a:t>个</a:t>
                </a:r>
                <a:r>
                  <a:rPr lang="en-US" altLang="zh-CN" sz="8800" dirty="0"/>
                  <a:t>, </a:t>
                </a:r>
                <a:r>
                  <a:rPr lang="zh-CN" altLang="en-US" sz="8800" dirty="0"/>
                  <a:t>所以</a:t>
                </a:r>
                <a14:m>
                  <m:oMath xmlns:m="http://schemas.openxmlformats.org/officeDocument/2006/math">
                    <m:r>
                      <a:rPr lang="en-US" altLang="zh-CN" sz="8800" dirty="0">
                        <a:latin typeface="Cambria Math" panose="02040503050406030204" pitchFamily="18" charset="0"/>
                      </a:rPr>
                      <m:t>𝑇</m:t>
                    </m:r>
                  </m:oMath>
                </a14:m>
                <a:r>
                  <a:rPr lang="zh-CN" altLang="en-US" sz="8800" dirty="0"/>
                  <a:t>的不含</a:t>
                </a:r>
                <a14:m>
                  <m:oMath xmlns:m="http://schemas.openxmlformats.org/officeDocument/2006/math">
                    <m:r>
                      <a:rPr lang="en-US" altLang="zh-CN" sz="8800" dirty="0">
                        <a:latin typeface="Cambria Math" panose="02040503050406030204" pitchFamily="18" charset="0"/>
                      </a:rPr>
                      <m:t>𝑎</m:t>
                    </m:r>
                  </m:oMath>
                </a14:m>
                <a:r>
                  <a:rPr lang="zh-CN" altLang="en-US" sz="8800" dirty="0"/>
                  <a:t>的</a:t>
                </a:r>
                <a14:m>
                  <m:oMath xmlns:m="http://schemas.openxmlformats.org/officeDocument/2006/math">
                    <m:r>
                      <a:rPr lang="en-US" altLang="zh-CN" sz="8800" dirty="0">
                        <a:latin typeface="Cambria Math" panose="02040503050406030204" pitchFamily="18" charset="0"/>
                      </a:rPr>
                      <m:t>𝑘</m:t>
                    </m:r>
                  </m:oMath>
                </a14:m>
                <a:r>
                  <a:rPr lang="zh-CN" altLang="en-US" sz="8800" dirty="0"/>
                  <a:t>元子集有</a:t>
                </a:r>
                <a14:m>
                  <m:oMath xmlns:m="http://schemas.openxmlformats.org/officeDocument/2006/math">
                    <m:d>
                      <m:dPr>
                        <m:ctrlPr>
                          <a:rPr lang="en-US" altLang="zh-CN" sz="8800" i="1">
                            <a:latin typeface="Cambria Math" panose="02040503050406030204" pitchFamily="18" charset="0"/>
                          </a:rPr>
                        </m:ctrlPr>
                      </m:dPr>
                      <m:e>
                        <m:m>
                          <m:mPr>
                            <m:mcs>
                              <m:mc>
                                <m:mcPr>
                                  <m:count m:val="1"/>
                                  <m:mcJc m:val="center"/>
                                </m:mcPr>
                              </m:mc>
                            </m:mcs>
                            <m:ctrlPr>
                              <a:rPr lang="en-US" altLang="zh-CN" sz="8800" i="1">
                                <a:latin typeface="Cambria Math" panose="02040503050406030204" pitchFamily="18" charset="0"/>
                              </a:rPr>
                            </m:ctrlPr>
                          </m:mPr>
                          <m:mr>
                            <m:e>
                              <m:r>
                                <m:rPr>
                                  <m:brk m:alnAt="7"/>
                                </m:rPr>
                                <a:rPr lang="en-US" altLang="zh-CN" sz="8800">
                                  <a:latin typeface="Cambria Math" panose="02040503050406030204" pitchFamily="18" charset="0"/>
                                </a:rPr>
                                <m:t>𝑛</m:t>
                              </m:r>
                            </m:e>
                          </m:mr>
                          <m:mr>
                            <m:e>
                              <m:r>
                                <a:rPr lang="en-US" altLang="zh-CN" sz="8800">
                                  <a:latin typeface="Cambria Math" panose="02040503050406030204" pitchFamily="18" charset="0"/>
                                </a:rPr>
                                <m:t>𝑘</m:t>
                              </m:r>
                            </m:e>
                          </m:mr>
                        </m:m>
                      </m:e>
                    </m:d>
                  </m:oMath>
                </a14:m>
                <a:r>
                  <a:rPr lang="zh-CN" altLang="en-US" sz="8800" dirty="0"/>
                  <a:t>个</a:t>
                </a:r>
                <a:r>
                  <a:rPr lang="en-US" altLang="zh-CN" sz="8800" dirty="0"/>
                  <a:t>. </a:t>
                </a:r>
              </a:p>
              <a:p>
                <a:pPr lvl="1">
                  <a:lnSpc>
                    <a:spcPct val="110000"/>
                  </a:lnSpc>
                </a:pPr>
                <a:r>
                  <a:rPr lang="zh-CN" altLang="en-US" sz="8800" dirty="0"/>
                  <a:t>从而得到</a:t>
                </a:r>
                <a14:m>
                  <m:oMath xmlns:m="http://schemas.openxmlformats.org/officeDocument/2006/math">
                    <m:d>
                      <m:dPr>
                        <m:ctrlPr>
                          <a:rPr lang="en-US" altLang="zh-CN" sz="8800" i="1">
                            <a:latin typeface="Cambria Math" panose="02040503050406030204" pitchFamily="18" charset="0"/>
                          </a:rPr>
                        </m:ctrlPr>
                      </m:dPr>
                      <m:e>
                        <m:m>
                          <m:mPr>
                            <m:mcs>
                              <m:mc>
                                <m:mcPr>
                                  <m:count m:val="1"/>
                                  <m:mcJc m:val="center"/>
                                </m:mcPr>
                              </m:mc>
                            </m:mcs>
                            <m:ctrlPr>
                              <a:rPr lang="en-US" altLang="zh-CN" sz="8800" i="1">
                                <a:latin typeface="Cambria Math" panose="02040503050406030204" pitchFamily="18" charset="0"/>
                              </a:rPr>
                            </m:ctrlPr>
                          </m:mPr>
                          <m:mr>
                            <m:e>
                              <m:r>
                                <m:rPr>
                                  <m:brk m:alnAt="7"/>
                                </m:rPr>
                                <a:rPr lang="en-US" altLang="zh-CN" sz="8800">
                                  <a:latin typeface="Cambria Math" panose="02040503050406030204" pitchFamily="18" charset="0"/>
                                </a:rPr>
                                <m:t>𝑛</m:t>
                              </m:r>
                              <m:r>
                                <a:rPr lang="en-US" altLang="zh-CN" sz="8800">
                                  <a:latin typeface="Cambria Math" panose="02040503050406030204" pitchFamily="18" charset="0"/>
                                </a:rPr>
                                <m:t>+1</m:t>
                              </m:r>
                            </m:e>
                          </m:mr>
                          <m:mr>
                            <m:e>
                              <m:r>
                                <a:rPr lang="en-US" altLang="zh-CN" sz="8800">
                                  <a:latin typeface="Cambria Math" panose="02040503050406030204" pitchFamily="18" charset="0"/>
                                </a:rPr>
                                <m:t>𝑘</m:t>
                              </m:r>
                            </m:e>
                          </m:mr>
                        </m:m>
                      </m:e>
                    </m:d>
                    <m:r>
                      <a:rPr lang="en-US" altLang="zh-CN" sz="8800">
                        <a:latin typeface="Cambria Math" panose="02040503050406030204" pitchFamily="18" charset="0"/>
                      </a:rPr>
                      <m:t>=</m:t>
                    </m:r>
                    <m:d>
                      <m:dPr>
                        <m:ctrlPr>
                          <a:rPr lang="en-US" altLang="zh-CN" sz="8800" i="1">
                            <a:latin typeface="Cambria Math" panose="02040503050406030204" pitchFamily="18" charset="0"/>
                          </a:rPr>
                        </m:ctrlPr>
                      </m:dPr>
                      <m:e>
                        <m:m>
                          <m:mPr>
                            <m:mcs>
                              <m:mc>
                                <m:mcPr>
                                  <m:count m:val="1"/>
                                  <m:mcJc m:val="center"/>
                                </m:mcPr>
                              </m:mc>
                            </m:mcs>
                            <m:ctrlPr>
                              <a:rPr lang="en-US" altLang="zh-CN" sz="8800" i="1">
                                <a:latin typeface="Cambria Math" panose="02040503050406030204" pitchFamily="18" charset="0"/>
                              </a:rPr>
                            </m:ctrlPr>
                          </m:mPr>
                          <m:mr>
                            <m:e>
                              <m:r>
                                <m:rPr>
                                  <m:brk m:alnAt="7"/>
                                </m:rPr>
                                <a:rPr lang="en-US" altLang="zh-CN" sz="8800">
                                  <a:latin typeface="Cambria Math" panose="02040503050406030204" pitchFamily="18" charset="0"/>
                                </a:rPr>
                                <m:t>𝑛</m:t>
                              </m:r>
                            </m:e>
                          </m:mr>
                          <m:mr>
                            <m:e>
                              <m:r>
                                <a:rPr lang="en-US" altLang="zh-CN" sz="8800">
                                  <a:latin typeface="Cambria Math" panose="02040503050406030204" pitchFamily="18" charset="0"/>
                                </a:rPr>
                                <m:t>𝑘</m:t>
                              </m:r>
                              <m:r>
                                <a:rPr lang="en-US" altLang="zh-CN" sz="8800">
                                  <a:latin typeface="Cambria Math" panose="02040503050406030204" pitchFamily="18" charset="0"/>
                                </a:rPr>
                                <m:t>−1</m:t>
                              </m:r>
                            </m:e>
                          </m:mr>
                        </m:m>
                      </m:e>
                    </m:d>
                  </m:oMath>
                </a14:m>
                <a:r>
                  <a:rPr lang="en-US" altLang="zh-CN" sz="8800" dirty="0"/>
                  <a:t>+</a:t>
                </a:r>
                <a14:m>
                  <m:oMath xmlns:m="http://schemas.openxmlformats.org/officeDocument/2006/math">
                    <m:d>
                      <m:dPr>
                        <m:ctrlPr>
                          <a:rPr lang="en-US" altLang="zh-CN" sz="8800" i="1">
                            <a:latin typeface="Cambria Math" panose="02040503050406030204" pitchFamily="18" charset="0"/>
                          </a:rPr>
                        </m:ctrlPr>
                      </m:dPr>
                      <m:e>
                        <m:m>
                          <m:mPr>
                            <m:mcs>
                              <m:mc>
                                <m:mcPr>
                                  <m:count m:val="1"/>
                                  <m:mcJc m:val="center"/>
                                </m:mcPr>
                              </m:mc>
                            </m:mcs>
                            <m:ctrlPr>
                              <a:rPr lang="en-US" altLang="zh-CN" sz="8800" i="1">
                                <a:latin typeface="Cambria Math" panose="02040503050406030204" pitchFamily="18" charset="0"/>
                              </a:rPr>
                            </m:ctrlPr>
                          </m:mPr>
                          <m:mr>
                            <m:e>
                              <m:r>
                                <m:rPr>
                                  <m:brk m:alnAt="7"/>
                                </m:rPr>
                                <a:rPr lang="en-US" altLang="zh-CN" sz="8800">
                                  <a:latin typeface="Cambria Math" panose="02040503050406030204" pitchFamily="18" charset="0"/>
                                </a:rPr>
                                <m:t>𝑛</m:t>
                              </m:r>
                            </m:e>
                          </m:mr>
                          <m:mr>
                            <m:e>
                              <m:r>
                                <a:rPr lang="en-US" altLang="zh-CN" sz="8800">
                                  <a:latin typeface="Cambria Math" panose="02040503050406030204" pitchFamily="18" charset="0"/>
                                </a:rPr>
                                <m:t>𝑘</m:t>
                              </m:r>
                            </m:e>
                          </m:mr>
                        </m:m>
                      </m:e>
                    </m:d>
                  </m:oMath>
                </a14:m>
                <a:r>
                  <a:rPr lang="en-US" sz="8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2976"/>
                </a:stretch>
              </a:blipFill>
            </p:spPr>
            <p:txBody>
              <a:bodyPr/>
              <a:lstStyle/>
              <a:p>
                <a:r>
                  <a:rPr lang="zh-CN" altLang="en-US">
                    <a:noFill/>
                  </a:rPr>
                  <a:t> </a:t>
                </a:r>
              </a:p>
            </p:txBody>
          </p:sp>
        </mc:Fallback>
      </mc:AlternateContent>
      <p:pic>
        <p:nvPicPr>
          <p:cNvPr id="4" name="Picture 3" descr="0511.jpg"/>
          <p:cNvPicPr>
            <a:picLocks noChangeAspect="1"/>
          </p:cNvPicPr>
          <p:nvPr/>
        </p:nvPicPr>
        <p:blipFill>
          <a:blip r:embed="rId4" cstate="print"/>
          <a:stretch>
            <a:fillRect/>
          </a:stretch>
        </p:blipFill>
        <p:spPr>
          <a:xfrm>
            <a:off x="10934635" y="45847"/>
            <a:ext cx="900684" cy="1043178"/>
          </a:xfrm>
          <a:prstGeom prst="rect">
            <a:avLst/>
          </a:prstGeom>
        </p:spPr>
      </p:pic>
      <p:sp>
        <p:nvSpPr>
          <p:cNvPr id="5" name="TextBox 4"/>
          <p:cNvSpPr txBox="1"/>
          <p:nvPr/>
        </p:nvSpPr>
        <p:spPr>
          <a:xfrm>
            <a:off x="9428891" y="356474"/>
            <a:ext cx="1676400" cy="646331"/>
          </a:xfrm>
          <a:prstGeom prst="rect">
            <a:avLst/>
          </a:prstGeom>
          <a:noFill/>
        </p:spPr>
        <p:txBody>
          <a:bodyPr wrap="square" rtlCol="0">
            <a:spAutoFit/>
          </a:bodyPr>
          <a:lstStyle/>
          <a:p>
            <a:r>
              <a:rPr lang="en-US" dirty="0" err="1"/>
              <a:t>Blaise</a:t>
            </a:r>
            <a:r>
              <a:rPr lang="en-US" dirty="0"/>
              <a:t> Pascal</a:t>
            </a:r>
          </a:p>
          <a:p>
            <a:r>
              <a:rPr lang="en-US" dirty="0"/>
              <a:t>(</a:t>
            </a:r>
            <a:r>
              <a:rPr lang="en-US" dirty="0">
                <a:latin typeface="Cambria Math" pitchFamily="18" charset="0"/>
                <a:ea typeface="Cambria Math" pitchFamily="18" charset="0"/>
              </a:rPr>
              <a:t>1623-1662</a:t>
            </a:r>
            <a:r>
              <a:rPr lang="en-US" dirty="0"/>
              <a:t>)</a:t>
            </a:r>
          </a:p>
        </p:txBody>
      </p:sp>
      <p:sp>
        <p:nvSpPr>
          <p:cNvPr id="6" name="日期占位符 5"/>
          <p:cNvSpPr>
            <a:spLocks noGrp="1"/>
          </p:cNvSpPr>
          <p:nvPr>
            <p:ph type="dt" sz="half" idx="10"/>
          </p:nvPr>
        </p:nvSpPr>
        <p:spPr/>
        <p:txBody>
          <a:bodyPr/>
          <a:lstStyle/>
          <a:p>
            <a:fld id="{8F5FE0D5-A590-4C54-8797-8957B5DDFFF6}" type="datetime1">
              <a:rPr lang="zh-CN" altLang="en-US" smtClean="0"/>
              <a:t>2023/9/25</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80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wipe(down)">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0510.jpg"/>
          <p:cNvPicPr>
            <a:picLocks noGrp="1" noChangeAspect="1"/>
          </p:cNvPicPr>
          <p:nvPr>
            <p:ph idx="1"/>
          </p:nvPr>
        </p:nvPicPr>
        <p:blipFill>
          <a:blip r:embed="rId2" cstate="print"/>
          <a:stretch>
            <a:fillRect/>
          </a:stretch>
        </p:blipFill>
        <p:spPr>
          <a:xfrm>
            <a:off x="3200400" y="1560845"/>
            <a:ext cx="4648200" cy="2898332"/>
          </a:xfrm>
        </p:spPr>
      </p:pic>
      <mc:AlternateContent xmlns:mc="http://schemas.openxmlformats.org/markup-compatibility/2006" xmlns:a14="http://schemas.microsoft.com/office/drawing/2010/main">
        <mc:Choice Requires="a14">
          <p:sp>
            <p:nvSpPr>
              <p:cNvPr id="10" name="Content Placeholder 2"/>
              <p:cNvSpPr txBox="1">
                <a:spLocks/>
              </p:cNvSpPr>
              <p:nvPr/>
            </p:nvSpPr>
            <p:spPr>
              <a:xfrm>
                <a:off x="595313" y="1089025"/>
                <a:ext cx="10987087" cy="5121275"/>
              </a:xfrm>
              <a:prstGeom prst="rect">
                <a:avLst/>
              </a:prstGeom>
            </p:spPr>
            <p:txBody>
              <a:bodyPr vert="horz" lIns="91440" tIns="45720" rIns="91440" bIns="45720" rtlCol="0">
                <a:no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帕斯卡恒等式是二项式系数以三角形表示的几何排列的基础</a:t>
                </a:r>
                <a:r>
                  <a:rPr lang="en-US" altLang="zh-CN" dirty="0" smtClean="0"/>
                  <a:t>, </a:t>
                </a:r>
                <a:r>
                  <a:rPr lang="zh-CN" altLang="en-US" dirty="0" smtClean="0"/>
                  <a:t>如图所示</a:t>
                </a:r>
                <a:endParaRPr lang="en-US" altLang="zh-CN" dirty="0" smtClean="0"/>
              </a:p>
              <a:p>
                <a:endParaRPr lang="en-US" dirty="0"/>
              </a:p>
              <a:p>
                <a:endParaRPr lang="en-US" dirty="0" smtClean="0"/>
              </a:p>
              <a:p>
                <a:pPr marL="0" indent="0">
                  <a:buNone/>
                </a:pPr>
                <a:endParaRPr lang="en-US" dirty="0" smtClean="0"/>
              </a:p>
              <a:p>
                <a:endParaRPr lang="en-US" dirty="0" smtClean="0"/>
              </a:p>
              <a:p>
                <a:pPr>
                  <a:lnSpc>
                    <a:spcPct val="120000"/>
                  </a:lnSpc>
                </a:pPr>
                <a:r>
                  <a:rPr lang="zh-CN" altLang="en-US" dirty="0" smtClean="0"/>
                  <a:t>这个三角形的第</a:t>
                </a:r>
                <a14:m>
                  <m:oMath xmlns:m="http://schemas.openxmlformats.org/officeDocument/2006/math">
                    <m:r>
                      <a:rPr lang="en-US" altLang="zh-CN" i="1" dirty="0" smtClean="0">
                        <a:latin typeface="Cambria Math" panose="02040503050406030204" pitchFamily="18" charset="0"/>
                      </a:rPr>
                      <m:t>𝑛</m:t>
                    </m:r>
                  </m:oMath>
                </a14:m>
                <a:r>
                  <a:rPr lang="zh-CN" altLang="en-US" dirty="0" smtClean="0"/>
                  <a:t>行由二项式系数</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e>
                    </m:d>
                  </m:oMath>
                </a14:m>
                <a:r>
                  <a:rPr lang="zh-CN" altLang="en-US" dirty="0" smtClean="0"/>
                  <a:t> </a:t>
                </a:r>
                <a:r>
                  <a:rPr lang="en-US" altLang="zh-CN" dirty="0" smtClean="0"/>
                  <a:t>, </a:t>
                </a:r>
                <a14:m>
                  <m:oMath xmlns:m="http://schemas.openxmlformats.org/officeDocument/2006/math">
                    <m:r>
                      <a:rPr lang="en-US" altLang="zh-CN" i="1" dirty="0" smtClean="0">
                        <a:latin typeface="Cambria Math" panose="02040503050406030204" pitchFamily="18" charset="0"/>
                      </a:rPr>
                      <m:t>𝑘</m:t>
                    </m:r>
                  </m:oMath>
                </a14:m>
                <a:r>
                  <a:rPr lang="en-US" altLang="zh-CN" dirty="0" smtClean="0"/>
                  <a:t>=0,1,2…,</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组成</a:t>
                </a:r>
                <a:r>
                  <a:rPr lang="en-US" altLang="zh-CN" dirty="0" smtClean="0"/>
                  <a:t>. </a:t>
                </a:r>
                <a:r>
                  <a:rPr lang="zh-CN" altLang="en-US" dirty="0" smtClean="0"/>
                  <a:t>该三角形叫做</a:t>
                </a:r>
                <a:r>
                  <a:rPr lang="zh-CN" altLang="en-US" b="1" dirty="0" smtClean="0"/>
                  <a:t>帕斯卡三角形</a:t>
                </a:r>
                <a:r>
                  <a:rPr lang="en-US" altLang="zh-CN" dirty="0" smtClean="0"/>
                  <a:t>, </a:t>
                </a:r>
                <a:r>
                  <a:rPr lang="zh-CN" altLang="en-US" dirty="0" smtClean="0"/>
                  <a:t>或</a:t>
                </a:r>
                <a:r>
                  <a:rPr lang="zh-CN" altLang="en-US" b="1" dirty="0" smtClean="0"/>
                  <a:t>杨辉三角形</a:t>
                </a:r>
                <a:r>
                  <a:rPr lang="en-US" altLang="zh-CN" dirty="0" smtClean="0"/>
                  <a:t>. </a:t>
                </a:r>
                <a:r>
                  <a:rPr lang="zh-CN" altLang="en-US" dirty="0" smtClean="0"/>
                  <a:t>其中相邻的二项式系数相加时</a:t>
                </a:r>
                <a:r>
                  <a:rPr lang="en-US" altLang="zh-CN" dirty="0" smtClean="0"/>
                  <a:t>, </a:t>
                </a:r>
                <a:r>
                  <a:rPr lang="zh-CN" altLang="en-US" dirty="0" smtClean="0"/>
                  <a:t>就产生了下一行在这两个系数之间的二项式系数</a:t>
                </a:r>
                <a:r>
                  <a:rPr lang="en-US" altLang="zh-CN" dirty="0" smtClean="0"/>
                  <a:t>.</a:t>
                </a:r>
                <a:endParaRPr lang="en-US"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595313" y="1089025"/>
                <a:ext cx="10987087" cy="5121275"/>
              </a:xfrm>
              <a:prstGeom prst="rect">
                <a:avLst/>
              </a:prstGeom>
              <a:blipFill>
                <a:blip r:embed="rId3"/>
                <a:stretch>
                  <a:fillRect l="-999" t="-1310" r="-1110" b="-1667"/>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smtClean="0"/>
              <a:t>帕斯卡三角形</a:t>
            </a:r>
            <a:endParaRPr lang="en-US" dirty="0"/>
          </a:p>
        </p:txBody>
      </p:sp>
      <p:sp>
        <p:nvSpPr>
          <p:cNvPr id="3" name="日期占位符 2"/>
          <p:cNvSpPr>
            <a:spLocks noGrp="1"/>
          </p:cNvSpPr>
          <p:nvPr>
            <p:ph type="dt" sz="half" idx="10"/>
          </p:nvPr>
        </p:nvSpPr>
        <p:spPr/>
        <p:txBody>
          <a:bodyPr/>
          <a:lstStyle/>
          <a:p>
            <a:fld id="{2C039A48-0B45-4E8E-9B00-EB4E30D05B2A}" type="datetime1">
              <a:rPr lang="zh-CN" altLang="en-US" smtClean="0"/>
              <a:t>2023/9/25</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81</a:t>
            </a:fld>
            <a:endParaRPr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752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595313" y="1089025"/>
                <a:ext cx="10987087" cy="5121275"/>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srgbClr val="C00000"/>
                    </a:solidFill>
                  </a:rPr>
                  <a:t>范德蒙恒等式</a:t>
                </a:r>
                <a:r>
                  <a:rPr lang="zh-CN" altLang="en-US" dirty="0" smtClean="0"/>
                  <a:t>：</a:t>
                </a:r>
                <a14:m>
                  <m:oMath xmlns:m="http://schemas.openxmlformats.org/officeDocument/2006/math">
                    <m:r>
                      <a:rPr lang="en-US" altLang="zh-CN" i="1" dirty="0" smtClean="0">
                        <a:latin typeface="Cambria Math" panose="02040503050406030204" pitchFamily="18" charset="0"/>
                      </a:rPr>
                      <m:t>𝑚</m:t>
                    </m:r>
                  </m:oMath>
                </a14:m>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zh-CN" altLang="en-US" dirty="0" smtClean="0"/>
                  <a:t>是非负整数，其中</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不超过</a:t>
                </a:r>
                <a14:m>
                  <m:oMath xmlns:m="http://schemas.openxmlformats.org/officeDocument/2006/math">
                    <m:r>
                      <a:rPr lang="en-US" altLang="zh-CN" i="1" dirty="0" smtClean="0">
                        <a:latin typeface="Cambria Math" panose="02040503050406030204" pitchFamily="18" charset="0"/>
                      </a:rPr>
                      <m:t>𝑚</m:t>
                    </m:r>
                  </m:oMath>
                </a14:m>
                <a:r>
                  <a:rPr lang="zh-CN" altLang="en-US" dirty="0" smtClean="0"/>
                  <a:t>或</a:t>
                </a:r>
                <a14:m>
                  <m:oMath xmlns:m="http://schemas.openxmlformats.org/officeDocument/2006/math">
                    <m:r>
                      <a:rPr lang="en-US" altLang="zh-CN" i="1" dirty="0" smtClean="0">
                        <a:latin typeface="Cambria Math" panose="02040503050406030204" pitchFamily="18" charset="0"/>
                      </a:rPr>
                      <m:t>𝑛</m:t>
                    </m:r>
                  </m:oMath>
                </a14:m>
                <a:r>
                  <a:rPr lang="zh-CN" altLang="en-US" dirty="0" smtClean="0"/>
                  <a:t>，那么</a:t>
                </a:r>
                <a:endParaRPr lang="en-US" altLang="zh-CN" dirty="0" smtClean="0"/>
              </a:p>
              <a:p>
                <a:pPr marL="0"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𝑟</m:t>
                                </m:r>
                              </m:e>
                            </m:mr>
                          </m:m>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𝑟</m:t>
                          </m:r>
                        </m:sup>
                        <m:e>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𝑚</m:t>
                                </m:r>
                              </m:e>
                            </m:mr>
                            <m:m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𝑘</m:t>
                                </m:r>
                              </m:e>
                            </m:mr>
                          </m:m>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e>
                      </m:nary>
                    </m:oMath>
                  </m:oMathPara>
                </a14:m>
                <a:endParaRPr lang="en-US" dirty="0"/>
              </a:p>
              <a:p>
                <a:pPr algn="just"/>
                <a:r>
                  <a:rPr lang="zh-CN" altLang="en-US" dirty="0" smtClean="0"/>
                  <a:t>证</a:t>
                </a:r>
                <a:r>
                  <a:rPr lang="en-US" altLang="zh-CN" dirty="0" smtClean="0"/>
                  <a:t>(</a:t>
                </a:r>
                <a:r>
                  <a:rPr lang="zh-CN" altLang="en-US" dirty="0"/>
                  <a:t>组合分析证明</a:t>
                </a:r>
                <a:r>
                  <a:rPr lang="zh-CN" altLang="en-US" dirty="0" smtClean="0"/>
                  <a:t>法</a:t>
                </a:r>
                <a:r>
                  <a:rPr lang="en-US" altLang="zh-CN" dirty="0" smtClean="0"/>
                  <a:t>): </a:t>
                </a:r>
                <a:r>
                  <a:rPr lang="zh-CN" altLang="en-US" dirty="0" smtClean="0"/>
                  <a:t>假定从第一个集合有</a:t>
                </a:r>
                <a14:m>
                  <m:oMath xmlns:m="http://schemas.openxmlformats.org/officeDocument/2006/math">
                    <m:r>
                      <a:rPr lang="en-US" altLang="zh-CN" i="1" dirty="0" smtClean="0">
                        <a:latin typeface="Cambria Math" panose="02040503050406030204" pitchFamily="18" charset="0"/>
                      </a:rPr>
                      <m:t>𝑚</m:t>
                    </m:r>
                  </m:oMath>
                </a14:m>
                <a:r>
                  <a:rPr lang="zh-CN" altLang="en-US" dirty="0" smtClean="0"/>
                  <a:t>项，第二个集合有</a:t>
                </a:r>
                <a14:m>
                  <m:oMath xmlns:m="http://schemas.openxmlformats.org/officeDocument/2006/math">
                    <m:r>
                      <a:rPr lang="en-US" altLang="zh-CN" i="1" dirty="0" smtClean="0">
                        <a:latin typeface="Cambria Math" panose="02040503050406030204" pitchFamily="18" charset="0"/>
                      </a:rPr>
                      <m:t>𝑛</m:t>
                    </m:r>
                  </m:oMath>
                </a14:m>
                <a:r>
                  <a:rPr lang="zh-CN" altLang="en-US" dirty="0" smtClean="0"/>
                  <a:t>项</a:t>
                </a:r>
                <a:r>
                  <a:rPr lang="en-US" altLang="zh-CN" dirty="0" smtClean="0"/>
                  <a:t>. </a:t>
                </a:r>
                <a:r>
                  <a:rPr lang="zh-CN" altLang="en-US" dirty="0" smtClean="0"/>
                  <a:t>当从两个集合的并集中取</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个元素的方式数为</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e>
                          </m:mr>
                          <m:mr>
                            <m:e>
                              <m:r>
                                <a:rPr lang="en-US" altLang="zh-CN" i="1">
                                  <a:latin typeface="Cambria Math" panose="02040503050406030204" pitchFamily="18" charset="0"/>
                                </a:rPr>
                                <m:t>𝑟</m:t>
                              </m:r>
                            </m:e>
                          </m:mr>
                        </m:m>
                      </m:e>
                    </m:d>
                  </m:oMath>
                </a14:m>
                <a:r>
                  <a:rPr lang="en-US" altLang="zh-CN" dirty="0" smtClean="0"/>
                  <a:t>. </a:t>
                </a:r>
              </a:p>
              <a:p>
                <a:pPr marL="271463" indent="-271463" algn="just">
                  <a:buNone/>
                </a:pPr>
                <a:r>
                  <a:rPr lang="en-US" altLang="zh-CN" dirty="0"/>
                  <a:t> </a:t>
                </a:r>
                <a:r>
                  <a:rPr lang="en-US" altLang="zh-CN" dirty="0" smtClean="0"/>
                  <a:t>      </a:t>
                </a:r>
                <a:r>
                  <a:rPr lang="zh-CN" altLang="en-US" dirty="0" smtClean="0"/>
                  <a:t>此外</a:t>
                </a:r>
                <a:r>
                  <a:rPr lang="en-US" altLang="zh-CN" dirty="0" smtClean="0"/>
                  <a:t>, </a:t>
                </a:r>
                <a:r>
                  <a:rPr lang="zh-CN" altLang="en-US" dirty="0" smtClean="0"/>
                  <a:t>我们还可以采用另外一种方式来处理，首先从第二个集合中取</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个元素</a:t>
                </a:r>
                <a:r>
                  <a:rPr lang="en-US" altLang="zh-CN" dirty="0" smtClean="0"/>
                  <a:t>(</a:t>
                </a:r>
                <a:r>
                  <a:rPr lang="zh-CN" altLang="en-US" dirty="0" smtClean="0"/>
                  <a:t>方法是</a:t>
                </a:r>
                <a14:m>
                  <m:oMath xmlns:m="http://schemas.openxmlformats.org/officeDocument/2006/math">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oMath>
                </a14:m>
                <a:r>
                  <a:rPr lang="en-US" altLang="zh-CN" dirty="0" smtClean="0"/>
                  <a:t>)</a:t>
                </a:r>
                <a:r>
                  <a:rPr lang="zh-CN" altLang="en-US" dirty="0" smtClean="0"/>
                  <a:t>，然后从第一</a:t>
                </a:r>
                <a:r>
                  <a:rPr lang="zh-CN" altLang="en-US" dirty="0" smtClean="0"/>
                  <a:t>个</a:t>
                </a:r>
                <a:r>
                  <a:rPr lang="zh-CN" altLang="en-US" dirty="0"/>
                  <a:t>集合</a:t>
                </a:r>
                <a:r>
                  <a:rPr lang="zh-CN" altLang="en-US" dirty="0" smtClean="0"/>
                  <a:t>取</a:t>
                </a:r>
                <a14:m>
                  <m:oMath xmlns:m="http://schemas.openxmlformats.org/officeDocument/2006/math">
                    <m:r>
                      <a:rPr lang="en-US" altLang="zh-CN" i="1" dirty="0" smtClean="0">
                        <a:latin typeface="Cambria Math" panose="02040503050406030204" pitchFamily="18" charset="0"/>
                      </a:rPr>
                      <m:t>𝑟</m:t>
                    </m:r>
                  </m:oMath>
                </a14:m>
                <a:r>
                  <a:rPr lang="en-US" altLang="zh-CN" dirty="0" smtClean="0"/>
                  <a:t>-</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个元素</a:t>
                </a:r>
                <a:r>
                  <a:rPr lang="en-US" altLang="zh-CN" dirty="0" smtClean="0"/>
                  <a:t>(</a:t>
                </a:r>
                <a:r>
                  <a:rPr lang="zh-CN" altLang="en-US" dirty="0" smtClean="0"/>
                  <a:t>方法是</a:t>
                </a:r>
                <a14:m>
                  <m:oMath xmlns:m="http://schemas.openxmlformats.org/officeDocument/2006/math">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𝑚</m:t>
                          </m:r>
                        </m:e>
                      </m:mr>
                      <m:m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𝑘</m:t>
                          </m:r>
                        </m:e>
                      </m:mr>
                    </m:m>
                    <m:r>
                      <a:rPr lang="en-US" altLang="zh-CN" i="1">
                        <a:latin typeface="Cambria Math" panose="02040503050406030204" pitchFamily="18" charset="0"/>
                      </a:rPr>
                      <m:t>)</m:t>
                    </m:r>
                    <m:r>
                      <a:rPr lang="en-US" altLang="zh-CN" b="0" i="0" smtClean="0">
                        <a:latin typeface="Cambria Math" panose="02040503050406030204" pitchFamily="18" charset="0"/>
                      </a:rPr>
                      <m:t>)</m:t>
                    </m:r>
                  </m:oMath>
                </a14:m>
                <a:r>
                  <a:rPr lang="en-US" altLang="zh-CN" dirty="0" smtClean="0"/>
                  <a:t>. </a:t>
                </a:r>
                <a:r>
                  <a:rPr lang="zh-CN" altLang="en-US" dirty="0" smtClean="0"/>
                  <a:t>由乘积法则可知，共有</a:t>
                </a:r>
                <a14:m>
                  <m:oMath xmlns:m="http://schemas.openxmlformats.org/officeDocument/2006/math">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𝑚</m:t>
                          </m:r>
                        </m:e>
                      </m:mr>
                      <m:m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𝑘</m:t>
                          </m:r>
                        </m:e>
                      </m:mr>
                    </m:m>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oMath>
                </a14:m>
                <a:r>
                  <a:rPr lang="zh-CN" altLang="en-US" dirty="0" smtClean="0"/>
                  <a:t>种方式完成</a:t>
                </a:r>
                <a:r>
                  <a:rPr lang="en-US" altLang="zh-CN" dirty="0" smtClean="0"/>
                  <a:t>. </a:t>
                </a:r>
                <a:r>
                  <a:rPr lang="zh-CN" altLang="en-US" dirty="0" smtClean="0"/>
                  <a:t>得证</a:t>
                </a:r>
                <a:r>
                  <a:rPr lang="en-US" altLang="zh-CN" dirty="0" smtClean="0"/>
                  <a:t>.</a:t>
                </a:r>
                <a:endParaRPr lang="en-US"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595313" y="1089025"/>
                <a:ext cx="10987087" cy="5121275"/>
              </a:xfrm>
              <a:prstGeom prst="rect">
                <a:avLst/>
              </a:prstGeom>
              <a:blipFill rotWithShape="0">
                <a:blip r:embed="rId2"/>
                <a:stretch>
                  <a:fillRect l="-999" t="-1310" r="-1110"/>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smtClean="0"/>
              <a:t>其他二项式系数恒等式</a:t>
            </a:r>
            <a:endParaRPr lang="en-US" dirty="0"/>
          </a:p>
        </p:txBody>
      </p:sp>
      <p:sp>
        <p:nvSpPr>
          <p:cNvPr id="3" name="日期占位符 2"/>
          <p:cNvSpPr>
            <a:spLocks noGrp="1"/>
          </p:cNvSpPr>
          <p:nvPr>
            <p:ph type="dt" sz="half" idx="10"/>
          </p:nvPr>
        </p:nvSpPr>
        <p:spPr/>
        <p:txBody>
          <a:bodyPr/>
          <a:lstStyle/>
          <a:p>
            <a:fld id="{2C039A48-0B45-4E8E-9B00-EB4E30D05B2A}" type="datetime1">
              <a:rPr lang="zh-CN" altLang="en-US" smtClean="0"/>
              <a:t>2023/9/25</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82</a:t>
            </a:fld>
            <a:endParaRPr lang="zh-CN" altLang="en-US" dirty="0"/>
          </a:p>
        </p:txBody>
      </p:sp>
    </p:spTree>
    <p:extLst>
      <p:ext uri="{BB962C8B-B14F-4D97-AF65-F5344CB8AC3E}">
        <p14:creationId xmlns:p14="http://schemas.microsoft.com/office/powerpoint/2010/main" val="35168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wipe(down)">
                                      <p:cBhvr>
                                        <p:cTn id="7" dur="500"/>
                                        <p:tgtEl>
                                          <p:spTgt spid="10">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
                                            <p:txEl>
                                              <p:pRg st="3" end="3"/>
                                            </p:txEl>
                                          </p:spTgt>
                                        </p:tgtEl>
                                        <p:attrNameLst>
                                          <p:attrName>style.visibility</p:attrName>
                                        </p:attrNameLst>
                                      </p:cBhvr>
                                      <p:to>
                                        <p:strVal val="visible"/>
                                      </p:to>
                                    </p:set>
                                    <p:animEffect transition="in" filter="wipe(down)">
                                      <p:cBhvr>
                                        <p:cTn id="1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752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595313" y="1089025"/>
                <a:ext cx="10987087" cy="5121275"/>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推论</a:t>
                </a:r>
                <a:r>
                  <a:rPr lang="en-US" altLang="zh-CN" dirty="0" smtClean="0"/>
                  <a:t>: </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是非负整数，那么</a:t>
                </a:r>
                <a:endParaRPr lang="en-US" altLang="zh-CN" dirty="0" smtClean="0"/>
              </a:p>
              <a:p>
                <a:pPr marL="0"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e>
                            </m:mr>
                            <m:mr>
                              <m:e>
                                <m:r>
                                  <m:rPr>
                                    <m:sty m:val="p"/>
                                  </m:rPr>
                                  <a:rPr lang="en-US" altLang="zh-CN" i="1">
                                    <a:latin typeface="Cambria Math" panose="02040503050406030204" pitchFamily="18" charset="0"/>
                                  </a:rPr>
                                  <m:t>n</m:t>
                                </m:r>
                              </m:e>
                            </m:mr>
                          </m:m>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𝑛</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en-US" dirty="0"/>
              </a:p>
              <a:p>
                <a:r>
                  <a:rPr lang="zh-CN" altLang="en-US" dirty="0" smtClean="0"/>
                  <a:t>证</a:t>
                </a:r>
                <a:r>
                  <a:rPr lang="en-US" altLang="zh-CN" dirty="0" smtClean="0"/>
                  <a:t>:</a:t>
                </a:r>
                <a:r>
                  <a:rPr lang="zh-CN" altLang="en-US" dirty="0"/>
                  <a:t>范德蒙</a:t>
                </a:r>
                <a:r>
                  <a:rPr lang="zh-CN" altLang="en-US" dirty="0" smtClean="0"/>
                  <a:t>恒等式中</a:t>
                </a:r>
                <a14:m>
                  <m:oMath xmlns:m="http://schemas.openxmlformats.org/officeDocument/2006/math">
                    <m:r>
                      <a:rPr lang="en-US" altLang="zh-CN" i="1" dirty="0" smtClean="0">
                        <a:latin typeface="Cambria Math" panose="02040503050406030204" pitchFamily="18" charset="0"/>
                      </a:rPr>
                      <m:t>𝑚</m:t>
                    </m:r>
                  </m:oMath>
                </a14:m>
                <a:r>
                  <a:rPr lang="en-US" altLang="zh-CN" dirty="0" smtClean="0"/>
                  <a:t>=</a:t>
                </a:r>
                <a14:m>
                  <m:oMath xmlns:m="http://schemas.openxmlformats.org/officeDocument/2006/math">
                    <m:r>
                      <a:rPr lang="en-US" altLang="zh-CN" i="1" dirty="0" smtClean="0">
                        <a:latin typeface="Cambria Math" panose="02040503050406030204" pitchFamily="18" charset="0"/>
                      </a:rPr>
                      <m:t>𝑟</m:t>
                    </m:r>
                  </m:oMath>
                </a14:m>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可得</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2</m:t>
                              </m:r>
                              <m:r>
                                <a:rPr lang="en-US" altLang="zh-CN" i="1">
                                  <a:latin typeface="Cambria Math" panose="02040503050406030204" pitchFamily="18" charset="0"/>
                                </a:rPr>
                                <m:t>𝑛</m:t>
                              </m:r>
                            </m:e>
                          </m:mr>
                          <m:mr>
                            <m:e>
                              <m:r>
                                <m:rPr>
                                  <m:sty m:val="p"/>
                                </m:rPr>
                                <a:rPr lang="en-US" altLang="zh-CN" i="1" smtClean="0">
                                  <a:latin typeface="Cambria Math" panose="02040503050406030204" pitchFamily="18" charset="0"/>
                                </a:rPr>
                                <m:t>n</m:t>
                              </m:r>
                            </m:e>
                          </m:mr>
                        </m:m>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e>
                          </m:mr>
                        </m:m>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e>
                    </m:nary>
                    <m:r>
                      <a:rPr lang="en-US" altLang="zh-CN" b="0" i="0" smtClean="0">
                        <a:latin typeface="Cambria Math" panose="02040503050406030204" pitchFamily="18" charset="0"/>
                      </a:rPr>
                      <m:t>. </m:t>
                    </m:r>
                  </m:oMath>
                </a14:m>
                <a:r>
                  <a:rPr lang="zh-CN" altLang="en-US" dirty="0" smtClean="0"/>
                  <a:t>由于</a:t>
                </a:r>
                <a14:m>
                  <m:oMath xmlns:m="http://schemas.openxmlformats.org/officeDocument/2006/math">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𝑛</m:t>
                          </m:r>
                        </m:e>
                      </m:mr>
                      <m:m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e>
                      </m:mr>
                    </m:m>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oMath>
                </a14:m>
                <a:r>
                  <a:rPr lang="en-US" altLang="zh-CN" dirty="0" smtClean="0"/>
                  <a:t>, </a:t>
                </a:r>
                <a:r>
                  <a:rPr lang="zh-CN" altLang="en-US" dirty="0" smtClean="0"/>
                  <a:t>所以上式</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2</m:t>
                              </m:r>
                              <m:r>
                                <a:rPr lang="en-US" altLang="zh-CN" i="1">
                                  <a:latin typeface="Cambria Math" panose="02040503050406030204" pitchFamily="18" charset="0"/>
                                </a:rPr>
                                <m:t>𝑛</m:t>
                              </m:r>
                            </m:e>
                          </m:mr>
                          <m:mr>
                            <m:e>
                              <m:r>
                                <m:rPr>
                                  <m:sty m:val="p"/>
                                </m:rPr>
                                <a:rPr lang="en-US" altLang="zh-CN" i="1">
                                  <a:latin typeface="Cambria Math" panose="02040503050406030204" pitchFamily="18" charset="0"/>
                                </a:rPr>
                                <m:t>n</m:t>
                              </m:r>
                            </m:e>
                          </m:mr>
                        </m:m>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𝑛</m:t>
                        </m:r>
                      </m:sup>
                      <m:e>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𝑛</m:t>
                              </m:r>
                            </m:e>
                          </m:mr>
                          <m:m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e>
                          </m:mr>
                        </m:m>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e>
                    </m:nary>
                  </m:oMath>
                </a14:m>
                <a:r>
                  <a:rPr lang="en-US" altLang="zh-CN" dirty="0" smtClean="0"/>
                  <a:t>=</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𝑛</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e>
                          <m:sup>
                            <m:r>
                              <a:rPr lang="en-US" altLang="zh-CN" i="1">
                                <a:latin typeface="Cambria Math" panose="02040503050406030204" pitchFamily="18" charset="0"/>
                              </a:rPr>
                              <m:t>2</m:t>
                            </m:r>
                          </m:sup>
                        </m:sSup>
                      </m:e>
                    </m:nary>
                  </m:oMath>
                </a14:m>
                <a:r>
                  <a:rPr lang="en-US" altLang="zh-CN" dirty="0" smtClean="0"/>
                  <a:t>, </a:t>
                </a:r>
                <a:r>
                  <a:rPr lang="zh-CN" altLang="en-US" dirty="0" smtClean="0"/>
                  <a:t>得证</a:t>
                </a:r>
                <a:r>
                  <a:rPr lang="en-US" altLang="zh-CN" dirty="0" smtClean="0"/>
                  <a:t>.</a:t>
                </a:r>
                <a:endParaRPr lang="en-US"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595313" y="1089025"/>
                <a:ext cx="10987087" cy="5121275"/>
              </a:xfrm>
              <a:prstGeom prst="rect">
                <a:avLst/>
              </a:prstGeom>
              <a:blipFill>
                <a:blip r:embed="rId2"/>
                <a:stretch>
                  <a:fillRect l="-999" t="-1310"/>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smtClean="0"/>
              <a:t>其他二项式系数恒等式</a:t>
            </a:r>
            <a:endParaRPr lang="en-US" dirty="0"/>
          </a:p>
        </p:txBody>
      </p:sp>
      <p:sp>
        <p:nvSpPr>
          <p:cNvPr id="3" name="日期占位符 2"/>
          <p:cNvSpPr>
            <a:spLocks noGrp="1"/>
          </p:cNvSpPr>
          <p:nvPr>
            <p:ph type="dt" sz="half" idx="10"/>
          </p:nvPr>
        </p:nvSpPr>
        <p:spPr/>
        <p:txBody>
          <a:bodyPr/>
          <a:lstStyle/>
          <a:p>
            <a:fld id="{2C039A48-0B45-4E8E-9B00-EB4E30D05B2A}" type="datetime1">
              <a:rPr lang="zh-CN" altLang="en-US" smtClean="0"/>
              <a:t>2023/9/25</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83</a:t>
            </a:fld>
            <a:endParaRPr lang="zh-CN" altLang="en-US" dirty="0"/>
          </a:p>
        </p:txBody>
      </p:sp>
    </p:spTree>
    <p:extLst>
      <p:ext uri="{BB962C8B-B14F-4D97-AF65-F5344CB8AC3E}">
        <p14:creationId xmlns:p14="http://schemas.microsoft.com/office/powerpoint/2010/main" val="376420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wipe(down)">
                                      <p:cBhvr>
                                        <p:cTn id="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752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595313" y="1089025"/>
                <a:ext cx="11520487" cy="5317566"/>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定理</a:t>
                </a:r>
                <a:r>
                  <a:rPr lang="en-US" altLang="zh-CN" dirty="0" smtClean="0"/>
                  <a:t>: </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zh-CN" altLang="en-US" dirty="0" smtClean="0"/>
                  <a:t>是非负整数</a:t>
                </a:r>
                <a:r>
                  <a:rPr lang="zh-CN" altLang="en-US" dirty="0"/>
                  <a:t>，其中</a:t>
                </a:r>
                <a14:m>
                  <m:oMath xmlns:m="http://schemas.openxmlformats.org/officeDocument/2006/math">
                    <m:r>
                      <a:rPr lang="en-US" altLang="zh-CN" i="1" dirty="0" smtClean="0">
                        <a:latin typeface="Cambria Math" panose="02040503050406030204" pitchFamily="18" charset="0"/>
                      </a:rPr>
                      <m:t>𝑟</m:t>
                    </m:r>
                  </m:oMath>
                </a14:m>
                <a:r>
                  <a:rPr lang="zh-CN" altLang="en-US" dirty="0"/>
                  <a:t>不</a:t>
                </a:r>
                <a:r>
                  <a:rPr lang="zh-CN" altLang="en-US" dirty="0" smtClean="0"/>
                  <a:t>超过</a:t>
                </a:r>
                <a14:m>
                  <m:oMath xmlns:m="http://schemas.openxmlformats.org/officeDocument/2006/math">
                    <m:r>
                      <a:rPr lang="en-US" altLang="zh-CN" i="1" dirty="0" smtClean="0">
                        <a:latin typeface="Cambria Math" panose="02040503050406030204" pitchFamily="18" charset="0"/>
                      </a:rPr>
                      <m:t>𝑛</m:t>
                    </m:r>
                  </m:oMath>
                </a14:m>
                <a:r>
                  <a:rPr lang="zh-CN" altLang="en-US" dirty="0" smtClean="0"/>
                  <a:t>，那么</a:t>
                </a:r>
                <a:endParaRPr lang="en-US" altLang="zh-CN" dirty="0" smtClean="0"/>
              </a:p>
              <a:p>
                <a:pPr marL="0"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1</m:t>
                                </m:r>
                              </m:e>
                            </m:mr>
                            <m:mr>
                              <m:e>
                                <m:r>
                                  <a:rPr lang="en-US" altLang="zh-CN" i="1">
                                    <a:latin typeface="Cambria Math" panose="02040503050406030204" pitchFamily="18" charset="0"/>
                                  </a:rPr>
                                  <m:t>𝑟</m:t>
                                </m:r>
                                <m:r>
                                  <a:rPr lang="en-US" altLang="zh-CN" b="0" i="1" smtClean="0">
                                    <a:latin typeface="Cambria Math" panose="02040503050406030204" pitchFamily="18" charset="0"/>
                                  </a:rPr>
                                  <m:t>+1</m:t>
                                </m:r>
                              </m:e>
                            </m:mr>
                          </m:m>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𝑛</m:t>
                          </m:r>
                        </m:sup>
                        <m:e>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𝑗</m:t>
                                </m:r>
                              </m:e>
                            </m:mr>
                            <m:mr>
                              <m:e>
                                <m:r>
                                  <a:rPr lang="en-US" altLang="zh-CN" b="0" i="1" smtClean="0">
                                    <a:latin typeface="Cambria Math" panose="02040503050406030204" pitchFamily="18" charset="0"/>
                                  </a:rPr>
                                  <m:t>𝑟</m:t>
                                </m:r>
                              </m:e>
                            </m:mr>
                          </m:m>
                          <m:r>
                            <a:rPr lang="en-US" altLang="zh-CN" i="1">
                              <a:latin typeface="Cambria Math" panose="02040503050406030204" pitchFamily="18" charset="0"/>
                            </a:rPr>
                            <m:t>)</m:t>
                          </m:r>
                        </m:e>
                      </m:nary>
                    </m:oMath>
                  </m:oMathPara>
                </a14:m>
                <a:endParaRPr lang="en-US" dirty="0"/>
              </a:p>
              <a:p>
                <a:pPr marL="0" indent="0">
                  <a:buNone/>
                </a:pPr>
                <a:r>
                  <a:rPr lang="zh-CN" altLang="en-US" dirty="0" smtClean="0"/>
                  <a:t>证明 （使用组合证明）</a:t>
                </a:r>
                <a:r>
                  <a:rPr lang="en-US" altLang="zh-CN" dirty="0" smtClean="0"/>
                  <a:t>(</a:t>
                </a:r>
                <a:r>
                  <a:rPr lang="zh-CN" altLang="en-US" b="1" dirty="0" smtClean="0"/>
                  <a:t>有多少个长度为</a:t>
                </a:r>
                <a:r>
                  <a:rPr lang="en-US" altLang="zh-CN" b="1" dirty="0" smtClean="0"/>
                  <a:t>n</a:t>
                </a:r>
                <a:r>
                  <a:rPr lang="zh-CN" altLang="en-US" b="1" dirty="0" smtClean="0"/>
                  <a:t>的比特串恰好包含</a:t>
                </a:r>
                <a:r>
                  <a:rPr lang="en-US" altLang="zh-CN" b="1" dirty="0" smtClean="0"/>
                  <a:t>r</a:t>
                </a:r>
                <a:r>
                  <a:rPr lang="zh-CN" altLang="en-US" b="1" dirty="0" smtClean="0"/>
                  <a:t>个</a:t>
                </a:r>
                <a:r>
                  <a:rPr lang="en-US" altLang="zh-CN" b="1" dirty="0" smtClean="0"/>
                  <a:t>1</a:t>
                </a:r>
                <a:r>
                  <a:rPr lang="zh-CN" altLang="en-US" dirty="0" smtClean="0"/>
                  <a:t>，</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𝑛</m:t>
                              </m:r>
                            </m:e>
                          </m:mr>
                          <m:mr>
                            <m:e>
                              <m:r>
                                <a:rPr lang="en-US" altLang="zh-CN" i="1">
                                  <a:latin typeface="Cambria Math" panose="02040503050406030204" pitchFamily="18" charset="0"/>
                                </a:rPr>
                                <m:t>𝑟</m:t>
                              </m:r>
                            </m:e>
                          </m:mr>
                        </m:m>
                      </m:e>
                    </m:d>
                  </m:oMath>
                </a14:m>
                <a:r>
                  <a:rPr lang="en-US" altLang="zh-CN" dirty="0" smtClean="0"/>
                  <a:t>)</a:t>
                </a:r>
                <a:r>
                  <a:rPr lang="zh-CN" altLang="en-US" dirty="0" smtClean="0"/>
                  <a:t>左边</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1</m:t>
                              </m:r>
                            </m:e>
                          </m:mr>
                          <m:mr>
                            <m:e>
                              <m:r>
                                <a:rPr lang="en-US" altLang="zh-CN" i="1">
                                  <a:latin typeface="Cambria Math" panose="02040503050406030204" pitchFamily="18" charset="0"/>
                                </a:rPr>
                                <m:t>𝑟</m:t>
                              </m:r>
                              <m:r>
                                <a:rPr lang="en-US" altLang="zh-CN" i="1">
                                  <a:latin typeface="Cambria Math" panose="02040503050406030204" pitchFamily="18" charset="0"/>
                                </a:rPr>
                                <m:t>+1</m:t>
                              </m:r>
                            </m:e>
                          </m:mr>
                        </m:m>
                      </m:e>
                    </m:d>
                  </m:oMath>
                </a14:m>
                <a:r>
                  <a:rPr lang="zh-CN" altLang="en-US" dirty="0" smtClean="0"/>
                  <a:t>计数了长度为</a:t>
                </a:r>
                <a:r>
                  <a:rPr lang="en-US" altLang="zh-CN" dirty="0" smtClean="0"/>
                  <a:t>n+1</a:t>
                </a:r>
                <a:r>
                  <a:rPr lang="zh-CN" altLang="en-US" dirty="0" smtClean="0"/>
                  <a:t>的比特串包含了</a:t>
                </a:r>
                <a:r>
                  <a:rPr lang="en-US" altLang="zh-CN" dirty="0" smtClean="0"/>
                  <a:t>r+1</a:t>
                </a:r>
                <a:r>
                  <a:rPr lang="zh-CN" altLang="en-US" dirty="0" smtClean="0"/>
                  <a:t>个</a:t>
                </a:r>
                <a:r>
                  <a:rPr lang="en-US" altLang="zh-CN" dirty="0" smtClean="0"/>
                  <a:t>1. </a:t>
                </a:r>
                <a:r>
                  <a:rPr lang="zh-CN" altLang="en-US" dirty="0" smtClean="0"/>
                  <a:t>我们证明在具有</a:t>
                </a:r>
                <a:r>
                  <a:rPr lang="en-US" altLang="zh-CN" dirty="0" smtClean="0"/>
                  <a:t>r+1</a:t>
                </a:r>
                <a:r>
                  <a:rPr lang="zh-CN" altLang="en-US" dirty="0" smtClean="0"/>
                  <a:t>个</a:t>
                </a:r>
                <a:r>
                  <a:rPr lang="en-US" altLang="zh-CN" dirty="0" smtClean="0"/>
                  <a:t>1</a:t>
                </a:r>
                <a:r>
                  <a:rPr lang="zh-CN" altLang="en-US" dirty="0" smtClean="0"/>
                  <a:t>的比特串中，通过考虑与最后一个</a:t>
                </a:r>
                <a:r>
                  <a:rPr lang="en-US" altLang="zh-CN" dirty="0" smtClean="0"/>
                  <a:t>1</a:t>
                </a:r>
                <a:r>
                  <a:rPr lang="zh-CN" altLang="en-US" dirty="0" smtClean="0"/>
                  <a:t>可能位置的相关情况。这最后一个</a:t>
                </a:r>
                <a:r>
                  <a:rPr lang="en-US" altLang="zh-CN" dirty="0" smtClean="0"/>
                  <a:t>1</a:t>
                </a:r>
                <a:r>
                  <a:rPr lang="zh-CN" altLang="en-US" dirty="0" smtClean="0"/>
                  <a:t>一定出现在位置</a:t>
                </a:r>
                <a:r>
                  <a:rPr lang="en-US" altLang="zh-CN" dirty="0" smtClean="0"/>
                  <a:t>r+1,r+2,</a:t>
                </a:r>
                <a:r>
                  <a:rPr lang="en-US" altLang="zh-CN" dirty="0" smtClean="0"/>
                  <a:t>…, </a:t>
                </a:r>
                <a:r>
                  <a:rPr lang="zh-CN" altLang="en-US" dirty="0" smtClean="0"/>
                  <a:t>或者</a:t>
                </a:r>
                <a:r>
                  <a:rPr lang="en-US" altLang="zh-CN" dirty="0" smtClean="0"/>
                  <a:t>n+1</a:t>
                </a:r>
                <a:r>
                  <a:rPr lang="zh-CN" altLang="en-US" dirty="0" smtClean="0"/>
                  <a:t>。</a:t>
                </a:r>
                <a:endParaRPr lang="en-US" altLang="zh-CN" dirty="0" smtClean="0"/>
              </a:p>
              <a:p>
                <a:pPr marL="0" indent="0">
                  <a:buNone/>
                </a:pPr>
                <a:r>
                  <a:rPr lang="en-US" dirty="0"/>
                  <a:t> </a:t>
                </a:r>
                <a:r>
                  <a:rPr lang="en-US" dirty="0" smtClean="0"/>
                  <a:t>  </a:t>
                </a:r>
                <a:r>
                  <a:rPr lang="zh-CN" altLang="en-US" dirty="0" smtClean="0"/>
                  <a:t>此外，如果最后一个</a:t>
                </a:r>
                <a:r>
                  <a:rPr lang="en-US" altLang="zh-CN" dirty="0" smtClean="0"/>
                  <a:t>1</a:t>
                </a:r>
                <a:r>
                  <a:rPr lang="zh-CN" altLang="en-US" dirty="0" smtClean="0"/>
                  <a:t>出现在第</a:t>
                </a:r>
                <a:r>
                  <a:rPr lang="en-US" altLang="zh-CN" dirty="0" smtClean="0"/>
                  <a:t>k</a:t>
                </a:r>
                <a:r>
                  <a:rPr lang="zh-CN" altLang="en-US" dirty="0" smtClean="0"/>
                  <a:t>位，那么一定有</a:t>
                </a:r>
                <a:r>
                  <a:rPr lang="en-US" altLang="zh-CN" dirty="0" smtClean="0"/>
                  <a:t>r</a:t>
                </a:r>
                <a:r>
                  <a:rPr lang="zh-CN" altLang="en-US" dirty="0" smtClean="0"/>
                  <a:t>个</a:t>
                </a:r>
                <a:r>
                  <a:rPr lang="en-US" altLang="zh-CN" dirty="0" smtClean="0"/>
                  <a:t>1</a:t>
                </a:r>
                <a:r>
                  <a:rPr lang="zh-CN" altLang="en-US" dirty="0" smtClean="0"/>
                  <a:t>出现在前</a:t>
                </a:r>
                <a:r>
                  <a:rPr lang="en-US" altLang="zh-CN" dirty="0" smtClean="0"/>
                  <a:t>k-1</a:t>
                </a:r>
                <a:r>
                  <a:rPr lang="zh-CN" altLang="en-US" dirty="0" smtClean="0"/>
                  <a:t>位。因此，根据以上例子，这样的比特串有</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e>
                          </m:mr>
                          <m:mr>
                            <m:e>
                              <m:r>
                                <a:rPr lang="en-US" altLang="zh-CN" i="1">
                                  <a:latin typeface="Cambria Math" panose="02040503050406030204" pitchFamily="18" charset="0"/>
                                </a:rPr>
                                <m:t>𝑟</m:t>
                              </m:r>
                            </m:e>
                          </m:mr>
                        </m:m>
                      </m:e>
                    </m:d>
                  </m:oMath>
                </a14:m>
                <a:r>
                  <a:rPr lang="zh-CN" altLang="en-US" dirty="0" smtClean="0"/>
                  <a:t>个，对所有的</a:t>
                </a:r>
                <a:r>
                  <a:rPr lang="en-US" altLang="zh-CN" dirty="0" smtClean="0"/>
                  <a:t>k</a:t>
                </a:r>
                <a:r>
                  <a:rPr lang="zh-CN" altLang="en-US" dirty="0" smtClean="0"/>
                  <a:t>求和，其中</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oMath>
                </a14:m>
                <a:r>
                  <a:rPr lang="en-US" dirty="0" smtClean="0"/>
                  <a:t>, </a:t>
                </a:r>
                <a:r>
                  <a:rPr lang="zh-CN" altLang="en-US" dirty="0" smtClean="0"/>
                  <a:t>我们发现有</a:t>
                </a:r>
                <a14:m>
                  <m:oMath xmlns:m="http://schemas.openxmlformats.org/officeDocument/2006/math">
                    <m:nary>
                      <m:naryPr>
                        <m:chr m:val="∑"/>
                        <m:ctrlPr>
                          <a:rPr lang="en-US" altLang="zh-CN" i="1">
                            <a:latin typeface="Cambria Math" panose="02040503050406030204" pitchFamily="18" charset="0"/>
                          </a:rPr>
                        </m:ctrlPr>
                      </m:naryPr>
                      <m:sub>
                        <m:r>
                          <m:rPr>
                            <m:sty m:val="p"/>
                          </m:rPr>
                          <a:rPr lang="en-US" altLang="zh-CN" i="1" smtClean="0">
                            <a:latin typeface="Cambria Math" panose="02040503050406030204" pitchFamily="18" charset="0"/>
                          </a:rPr>
                          <m:t>k</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r>
                          <a:rPr lang="en-US" altLang="zh-CN" b="0" i="1" smtClean="0">
                            <a:latin typeface="Cambria Math" panose="02040503050406030204" pitchFamily="18" charset="0"/>
                          </a:rPr>
                          <m:t>+1</m:t>
                        </m:r>
                      </m:sup>
                      <m:e>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mr>
                          <m:mr>
                            <m:e>
                              <m:r>
                                <a:rPr lang="en-US" altLang="zh-CN" i="1">
                                  <a:latin typeface="Cambria Math" panose="02040503050406030204" pitchFamily="18" charset="0"/>
                                </a:rPr>
                                <m:t>𝑟</m:t>
                              </m:r>
                            </m:e>
                          </m:mr>
                        </m:m>
                        <m:r>
                          <a:rPr lang="en-US" altLang="zh-CN" i="1">
                            <a:latin typeface="Cambria Math" panose="02040503050406030204" pitchFamily="18" charset="0"/>
                          </a:rPr>
                          <m:t>)</m:t>
                        </m:r>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𝑟</m:t>
                        </m:r>
                      </m:sub>
                      <m:sup>
                        <m:r>
                          <a:rPr lang="en-US" altLang="zh-CN" i="1">
                            <a:latin typeface="Cambria Math" panose="02040503050406030204" pitchFamily="18" charset="0"/>
                          </a:rPr>
                          <m:t>𝑛</m:t>
                        </m:r>
                      </m:sup>
                      <m:e>
                        <m:r>
                          <a:rPr lang="en-US" altLang="zh-CN" i="1">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𝑗</m:t>
                              </m:r>
                            </m:e>
                          </m:mr>
                          <m:mr>
                            <m:e>
                              <m:r>
                                <a:rPr lang="en-US" altLang="zh-CN" i="1">
                                  <a:latin typeface="Cambria Math" panose="02040503050406030204" pitchFamily="18" charset="0"/>
                                </a:rPr>
                                <m:t>𝑟</m:t>
                              </m:r>
                            </m:e>
                          </m:mr>
                        </m:m>
                        <m:r>
                          <a:rPr lang="en-US" altLang="zh-CN" i="1">
                            <a:latin typeface="Cambria Math" panose="02040503050406030204" pitchFamily="18" charset="0"/>
                          </a:rPr>
                          <m:t>)</m:t>
                        </m:r>
                      </m:e>
                    </m:nary>
                  </m:oMath>
                </a14:m>
                <a:endParaRPr lang="en-US"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595313" y="1089025"/>
                <a:ext cx="11520487" cy="5317566"/>
              </a:xfrm>
              <a:prstGeom prst="rect">
                <a:avLst/>
              </a:prstGeom>
              <a:blipFill rotWithShape="0">
                <a:blip r:embed="rId2"/>
                <a:stretch>
                  <a:fillRect l="-952" t="-1835" r="-1323"/>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smtClean="0"/>
              <a:t>其他二项式系数恒等式</a:t>
            </a:r>
            <a:endParaRPr lang="en-US" dirty="0"/>
          </a:p>
        </p:txBody>
      </p:sp>
      <p:sp>
        <p:nvSpPr>
          <p:cNvPr id="3" name="日期占位符 2"/>
          <p:cNvSpPr>
            <a:spLocks noGrp="1"/>
          </p:cNvSpPr>
          <p:nvPr>
            <p:ph type="dt" sz="half" idx="10"/>
          </p:nvPr>
        </p:nvSpPr>
        <p:spPr/>
        <p:txBody>
          <a:bodyPr/>
          <a:lstStyle/>
          <a:p>
            <a:fld id="{2C039A48-0B45-4E8E-9B00-EB4E30D05B2A}" type="datetime1">
              <a:rPr lang="zh-CN" altLang="en-US" smtClean="0"/>
              <a:t>2023/9/25</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84</a:t>
            </a:fld>
            <a:endParaRPr lang="zh-CN" altLang="en-US" dirty="0"/>
          </a:p>
        </p:txBody>
      </p:sp>
    </p:spTree>
    <p:extLst>
      <p:ext uri="{BB962C8B-B14F-4D97-AF65-F5344CB8AC3E}">
        <p14:creationId xmlns:p14="http://schemas.microsoft.com/office/powerpoint/2010/main" val="2506895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 </a:t>
            </a:r>
            <a:r>
              <a:rPr lang="zh-CN" altLang="en-US" dirty="0" smtClean="0"/>
              <a:t>课后作业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1</a:t>
                </a:r>
                <a:r>
                  <a:rPr lang="en-US" altLang="zh-CN" dirty="0" smtClean="0"/>
                  <a:t>. </a:t>
                </a:r>
                <a:r>
                  <a:rPr lang="zh-CN" altLang="en-US" dirty="0" smtClean="0"/>
                  <a:t>设</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是正整数</a:t>
                </a:r>
                <a:r>
                  <a:rPr lang="en-US" altLang="zh-CN" dirty="0" smtClean="0"/>
                  <a:t>, </a:t>
                </a:r>
                <a:r>
                  <a:rPr lang="zh-CN" altLang="en-US" dirty="0" smtClean="0"/>
                  <a:t>证明</a:t>
                </a:r>
                <a:endParaRPr lang="en-US" altLang="zh-CN" dirty="0" smtClean="0"/>
              </a:p>
              <a:p>
                <a:pPr marL="0" indent="0" algn="ctr">
                  <a:buNone/>
                </a:pPr>
                <a14:m>
                  <m:oMath xmlns:m="http://schemas.openxmlformats.org/officeDocument/2006/math">
                    <m:d>
                      <m:dPr>
                        <m:ctrlPr>
                          <a:rPr lang="en-US" altLang="zh-CN" i="1" smtClean="0">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mr>
                        </m:m>
                      </m:e>
                    </m:d>
                  </m:oMath>
                </a14:m>
                <a:r>
                  <a:rPr lang="en-US" altLang="zh-CN" dirty="0" smtClean="0"/>
                  <a:t>+</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2</m:t>
                              </m:r>
                              <m:r>
                                <a:rPr lang="en-US" altLang="zh-CN" i="1">
                                  <a:latin typeface="Cambria Math" panose="02040503050406030204" pitchFamily="18" charset="0"/>
                                </a:rPr>
                                <m:t>𝑛</m:t>
                              </m:r>
                            </m:e>
                          </m:mr>
                          <m:mr>
                            <m:e>
                              <m:r>
                                <a:rPr lang="en-US" altLang="zh-CN" i="1">
                                  <a:latin typeface="Cambria Math" panose="02040503050406030204" pitchFamily="18" charset="0"/>
                                </a:rPr>
                                <m:t>𝑛</m:t>
                              </m:r>
                            </m:e>
                          </m:mr>
                        </m:m>
                      </m:e>
                    </m:d>
                  </m:oMath>
                </a14:m>
                <a:r>
                  <a:rPr lang="en-US" altLang="zh-CN" dirty="0" smtClean="0"/>
                  <a:t>=</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smtClean="0">
                                  <a:latin typeface="Cambria Math" panose="02040503050406030204" pitchFamily="18" charset="0"/>
                                </a:rPr>
                                <m:t>+</m:t>
                              </m:r>
                              <m:r>
                                <a:rPr lang="en-US" altLang="zh-CN" b="0" i="1" smtClean="0">
                                  <a:latin typeface="Cambria Math" panose="02040503050406030204" pitchFamily="18" charset="0"/>
                                </a:rPr>
                                <m:t>2</m:t>
                              </m:r>
                            </m:e>
                          </m:mr>
                          <m:mr>
                            <m:e>
                              <m:r>
                                <a:rPr lang="en-US" altLang="zh-CN" i="1">
                                  <a:latin typeface="Cambria Math" panose="02040503050406030204" pitchFamily="18" charset="0"/>
                                </a:rPr>
                                <m:t>𝑛</m:t>
                              </m:r>
                              <m:r>
                                <a:rPr lang="en-US" altLang="zh-CN" i="1">
                                  <a:latin typeface="Cambria Math" panose="02040503050406030204" pitchFamily="18" charset="0"/>
                                </a:rPr>
                                <m:t>+1</m:t>
                              </m:r>
                            </m:e>
                          </m:mr>
                        </m:m>
                      </m:e>
                    </m:d>
                  </m:oMath>
                </a14:m>
                <a:r>
                  <a:rPr lang="en-US" altLang="zh-CN" dirty="0" smtClean="0"/>
                  <a:t>/2</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E468878-E639-4AC4-86A1-BBE4C8281060}"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85</a:t>
            </a:fld>
            <a:endParaRPr lang="zh-CN" altLang="en-US" dirty="0"/>
          </a:p>
        </p:txBody>
      </p:sp>
    </p:spTree>
    <p:extLst>
      <p:ext uri="{BB962C8B-B14F-4D97-AF65-F5344CB8AC3E}">
        <p14:creationId xmlns:p14="http://schemas.microsoft.com/office/powerpoint/2010/main" val="21838378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923068"/>
            <a:ext cx="845554" cy="280133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24486" y="1923068"/>
            <a:ext cx="7167514" cy="280368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562601" y="1923068"/>
            <a:ext cx="6711098" cy="2780907"/>
          </a:xfrm>
        </p:spPr>
        <p:txBody>
          <a:bodyPr>
            <a:normAutofit/>
          </a:bodyPr>
          <a:lstStyle/>
          <a:p>
            <a:r>
              <a:rPr lang="zh-CN" altLang="en-US" sz="4200" b="1" dirty="0" smtClean="0"/>
              <a:t>第</a:t>
            </a:r>
            <a:r>
              <a:rPr lang="en-US" altLang="zh-CN" sz="4200" b="1" dirty="0" smtClean="0"/>
              <a:t>2.5</a:t>
            </a:r>
            <a:r>
              <a:rPr lang="zh-CN" altLang="en-US" sz="4200" b="1" dirty="0" smtClean="0"/>
              <a:t>节 排列</a:t>
            </a:r>
            <a:r>
              <a:rPr lang="zh-CN" altLang="en-US" sz="4200" b="1" dirty="0"/>
              <a:t>和组合的</a:t>
            </a:r>
            <a:r>
              <a:rPr lang="zh-CN" altLang="en-US" sz="4200" b="1" dirty="0" smtClean="0"/>
              <a:t>推广</a:t>
            </a:r>
            <a:r>
              <a:rPr lang="en-US" altLang="zh-CN" b="1" dirty="0" smtClean="0"/>
              <a:t/>
            </a:r>
            <a:br>
              <a:rPr lang="en-US" altLang="zh-CN" b="1" dirty="0" smtClean="0"/>
            </a:br>
            <a:r>
              <a:rPr lang="en-US" altLang="zh-CN" sz="1800" b="1" dirty="0" smtClean="0">
                <a:latin typeface="Times New Roman" panose="02020603050405020304" pitchFamily="18" charset="0"/>
                <a:cs typeface="Times New Roman" panose="02020603050405020304" pitchFamily="18" charset="0"/>
              </a:rPr>
              <a:t>Section 2.5: Generalized Permutations and Combinations</a:t>
            </a:r>
            <a:endParaRPr lang="zh-CN" altLang="en-US" sz="1800" b="1" dirty="0"/>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1923068"/>
            <a:ext cx="4038601" cy="2795019"/>
          </a:xfrm>
          <a:prstGeom prst="rect">
            <a:avLst/>
          </a:prstGeom>
        </p:spPr>
      </p:pic>
    </p:spTree>
    <p:extLst>
      <p:ext uri="{BB962C8B-B14F-4D97-AF65-F5344CB8AC3E}">
        <p14:creationId xmlns:p14="http://schemas.microsoft.com/office/powerpoint/2010/main" val="35042894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1916953"/>
            <a:ext cx="3716505" cy="3319221"/>
            <a:chOff x="928502" y="2170566"/>
            <a:chExt cx="3412278" cy="2489416"/>
          </a:xfrm>
        </p:grpSpPr>
        <p:sp>
          <p:nvSpPr>
            <p:cNvPr id="34" name="剪去单角的矩形 33"/>
            <p:cNvSpPr/>
            <p:nvPr/>
          </p:nvSpPr>
          <p:spPr>
            <a:xfrm>
              <a:off x="956949" y="2660849"/>
              <a:ext cx="3376184" cy="1512168"/>
            </a:xfrm>
            <a:prstGeom prst="snip1Rect">
              <a:avLst>
                <a:gd name="adj" fmla="val 0"/>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1768051" y="3090290"/>
              <a:ext cx="2158418" cy="561741"/>
            </a:xfrm>
            <a:prstGeom prst="rect">
              <a:avLst/>
            </a:prstGeom>
            <a:noFill/>
          </p:spPr>
          <p:txBody>
            <a:bodyPr wrap="square" rtlCol="0">
              <a:spAutoFit/>
            </a:bodyPr>
            <a:lstStyle/>
            <a:p>
              <a:pPr defTabSz="1219170"/>
              <a:r>
                <a:rPr lang="zh-CN" altLang="en-US" sz="4267" b="1" dirty="0" smtClean="0">
                  <a:solidFill>
                    <a:prstClr val="white"/>
                  </a:solidFill>
                  <a:latin typeface="微软雅黑" pitchFamily="34" charset="-122"/>
                  <a:ea typeface="微软雅黑" pitchFamily="34" charset="-122"/>
                </a:rPr>
                <a:t>知识要点</a:t>
              </a:r>
              <a:endParaRPr lang="zh-CN" altLang="en-US" sz="4267" b="1" dirty="0">
                <a:solidFill>
                  <a:prstClr val="white"/>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1840956"/>
            <a:ext cx="5443204" cy="1187188"/>
            <a:chOff x="3203848" y="659472"/>
            <a:chExt cx="4082403"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3886196" y="659472"/>
              <a:ext cx="3362323"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有重复的排列</a:t>
              </a:r>
            </a:p>
            <a:p>
              <a:pPr defTabSz="1219170"/>
              <a:endParaRPr lang="zh-CN" altLang="en-US" sz="2667" dirty="0">
                <a:solidFill>
                  <a:srgbClr val="4F81BD">
                    <a:lumMod val="50000"/>
                  </a:srgbClr>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2705052"/>
            <a:ext cx="5649099" cy="1187188"/>
            <a:chOff x="3203848" y="1307544"/>
            <a:chExt cx="423682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3943350" y="1307544"/>
              <a:ext cx="3497322"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有重复的</a:t>
              </a:r>
              <a:r>
                <a:rPr lang="zh-CN" altLang="en-US" sz="2667" dirty="0" smtClean="0">
                  <a:solidFill>
                    <a:srgbClr val="01559D"/>
                  </a:solidFill>
                  <a:latin typeface="微软雅黑" panose="020B0503020204020204" pitchFamily="34" charset="-122"/>
                  <a:ea typeface="微软雅黑" panose="020B0503020204020204" pitchFamily="34" charset="-122"/>
                </a:rPr>
                <a:t>组合</a:t>
              </a:r>
              <a:endParaRPr lang="zh-CN" altLang="en-US" sz="2667" dirty="0">
                <a:solidFill>
                  <a:srgbClr val="01559D"/>
                </a:solidFill>
                <a:latin typeface="微软雅黑" panose="020B0503020204020204" pitchFamily="34" charset="-122"/>
                <a:ea typeface="微软雅黑" panose="020B0503020204020204" pitchFamily="34" charset="-122"/>
              </a:endParaRP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3587515"/>
            <a:ext cx="6015203" cy="1187188"/>
            <a:chOff x="3203848" y="1969391"/>
            <a:chExt cx="4511402" cy="890391"/>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3</a:t>
              </a:r>
              <a:endParaRPr lang="zh-CN" altLang="en-US" sz="2400" b="1" dirty="0">
                <a:solidFill>
                  <a:srgbClr val="01559D"/>
                </a:solidFill>
                <a:latin typeface="微软雅黑" pitchFamily="34" charset="-122"/>
                <a:ea typeface="微软雅黑" pitchFamily="34" charset="-122"/>
              </a:endParaRPr>
            </a:p>
          </p:txBody>
        </p:sp>
        <p:sp>
          <p:nvSpPr>
            <p:cNvPr id="23" name="TextBox 22"/>
            <p:cNvSpPr txBox="1"/>
            <p:nvPr/>
          </p:nvSpPr>
          <p:spPr>
            <a:xfrm>
              <a:off x="3943350" y="1969391"/>
              <a:ext cx="3771900"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具有不可区别物体的集合的排列</a:t>
              </a: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p:cNvGrpSpPr/>
          <p:nvPr/>
        </p:nvGrpSpPr>
        <p:grpSpPr>
          <a:xfrm>
            <a:off x="4271797" y="4451612"/>
            <a:ext cx="5509811" cy="1187188"/>
            <a:chOff x="3203848" y="2617463"/>
            <a:chExt cx="4132358" cy="890391"/>
          </a:xfrm>
        </p:grpSpPr>
        <p:sp>
          <p:nvSpPr>
            <p:cNvPr id="25" name="椭圆 24"/>
            <p:cNvSpPr/>
            <p:nvPr/>
          </p:nvSpPr>
          <p:spPr>
            <a:xfrm flipH="1">
              <a:off x="3203848" y="2684902"/>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4</a:t>
              </a:r>
              <a:endParaRPr lang="zh-CN" altLang="en-US" sz="2400" b="1" dirty="0">
                <a:solidFill>
                  <a:srgbClr val="01559D"/>
                </a:solidFill>
                <a:latin typeface="微软雅黑" pitchFamily="34" charset="-122"/>
                <a:ea typeface="微软雅黑" pitchFamily="34" charset="-122"/>
              </a:endParaRPr>
            </a:p>
          </p:txBody>
        </p:sp>
        <p:sp>
          <p:nvSpPr>
            <p:cNvPr id="26" name="TextBox 25"/>
            <p:cNvSpPr txBox="1"/>
            <p:nvPr/>
          </p:nvSpPr>
          <p:spPr>
            <a:xfrm>
              <a:off x="3943350" y="2617463"/>
              <a:ext cx="2286000"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把物体放入盒子</a:t>
              </a:r>
            </a:p>
            <a:p>
              <a:pPr defTabSz="1219170"/>
              <a:endParaRPr lang="zh-CN" altLang="en-US" sz="2667" dirty="0">
                <a:solidFill>
                  <a:srgbClr val="4F81BD">
                    <a:lumMod val="50000"/>
                  </a:srgbClr>
                </a:solidFill>
                <a:latin typeface="微软雅黑" panose="020B0503020204020204" pitchFamily="34" charset="-122"/>
                <a:ea typeface="微软雅黑" panose="020B0503020204020204" pitchFamily="34" charset="-122"/>
              </a:endParaRPr>
            </a:p>
          </p:txBody>
        </p:sp>
        <p:pic>
          <p:nvPicPr>
            <p:cNvPr id="2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017573"/>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8297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533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有重复的排列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定理</a:t>
                </a:r>
                <a:r>
                  <a:rPr lang="en-US" altLang="zh-CN" dirty="0" smtClean="0"/>
                  <a:t>:</a:t>
                </a:r>
                <a:r>
                  <a:rPr lang="zh-CN" altLang="en-US" dirty="0" smtClean="0"/>
                  <a:t>具有</a:t>
                </a:r>
                <a14:m>
                  <m:oMath xmlns:m="http://schemas.openxmlformats.org/officeDocument/2006/math">
                    <m:r>
                      <a:rPr lang="en-US" altLang="zh-CN" i="1">
                        <a:latin typeface="Cambria Math" panose="02040503050406030204" pitchFamily="18" charset="0"/>
                      </a:rPr>
                      <m:t>𝑛</m:t>
                    </m:r>
                  </m:oMath>
                </a14:m>
                <a:r>
                  <a:rPr lang="zh-CN" altLang="en-US" dirty="0" smtClean="0"/>
                  <a:t>个对象的集合</a:t>
                </a:r>
                <a:r>
                  <a:rPr lang="zh-CN" altLang="en-US" b="1" dirty="0" smtClean="0">
                    <a:solidFill>
                      <a:srgbClr val="C00000"/>
                    </a:solidFill>
                  </a:rPr>
                  <a:t>允许重复的</a:t>
                </a:r>
                <a14:m>
                  <m:oMath xmlns:m="http://schemas.openxmlformats.org/officeDocument/2006/math">
                    <m:r>
                      <a:rPr lang="en-US" altLang="zh-CN" i="1" smtClean="0">
                        <a:solidFill>
                          <a:srgbClr val="C00000"/>
                        </a:solidFill>
                        <a:latin typeface="Cambria Math" panose="02040503050406030204" pitchFamily="18" charset="0"/>
                      </a:rPr>
                      <m:t>𝑟</m:t>
                    </m:r>
                  </m:oMath>
                </a14:m>
                <a:r>
                  <a:rPr lang="zh-CN" altLang="en-US" b="1" dirty="0" smtClean="0">
                    <a:solidFill>
                      <a:srgbClr val="C00000"/>
                    </a:solidFill>
                  </a:rPr>
                  <a:t>排列数</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𝑟</m:t>
                        </m:r>
                      </m:sup>
                    </m:sSup>
                  </m:oMath>
                </a14:m>
                <a:r>
                  <a:rPr lang="en-US" dirty="0" smtClean="0"/>
                  <a:t>.</a:t>
                </a:r>
              </a:p>
              <a:p>
                <a:pPr algn="just"/>
                <a:r>
                  <a:rPr lang="zh-CN" altLang="en-US" dirty="0" smtClean="0"/>
                  <a:t>证</a:t>
                </a:r>
                <a:r>
                  <a:rPr lang="en-US" altLang="zh-CN" dirty="0" smtClean="0"/>
                  <a:t>:</a:t>
                </a:r>
                <a:r>
                  <a:rPr lang="zh-CN" altLang="en-US" dirty="0" smtClean="0"/>
                  <a:t>当允许重复时</a:t>
                </a:r>
                <a:r>
                  <a:rPr lang="en-US" altLang="zh-CN" dirty="0" smtClean="0"/>
                  <a:t>, </a:t>
                </a:r>
                <a:r>
                  <a:rPr lang="zh-CN" altLang="en-US" dirty="0" smtClean="0"/>
                  <a:t>在</a:t>
                </a:r>
                <a14:m>
                  <m:oMath xmlns:m="http://schemas.openxmlformats.org/officeDocument/2006/math">
                    <m:r>
                      <a:rPr lang="en-US" altLang="zh-CN" i="1">
                        <a:latin typeface="Cambria Math" panose="02040503050406030204" pitchFamily="18" charset="0"/>
                      </a:rPr>
                      <m:t>𝑟</m:t>
                    </m:r>
                  </m:oMath>
                </a14:m>
                <a:r>
                  <a:rPr lang="zh-CN" altLang="en-US" dirty="0" smtClean="0"/>
                  <a:t>排列中对</a:t>
                </a:r>
                <a14:m>
                  <m:oMath xmlns:m="http://schemas.openxmlformats.org/officeDocument/2006/math">
                    <m:r>
                      <a:rPr lang="en-US" altLang="zh-CN" i="1">
                        <a:latin typeface="Cambria Math" panose="02040503050406030204" pitchFamily="18" charset="0"/>
                      </a:rPr>
                      <m:t>𝑟</m:t>
                    </m:r>
                  </m:oMath>
                </a14:m>
                <a:r>
                  <a:rPr lang="zh-CN" altLang="en-US" dirty="0" smtClean="0"/>
                  <a:t>个位置的每个位置都有</a:t>
                </a:r>
                <a14:m>
                  <m:oMath xmlns:m="http://schemas.openxmlformats.org/officeDocument/2006/math">
                    <m:r>
                      <a:rPr lang="en-US" altLang="zh-CN" i="1">
                        <a:latin typeface="Cambria Math" panose="02040503050406030204" pitchFamily="18" charset="0"/>
                      </a:rPr>
                      <m:t>𝑛</m:t>
                    </m:r>
                  </m:oMath>
                </a14:m>
                <a:r>
                  <a:rPr lang="zh-CN" altLang="en-US" dirty="0" smtClean="0"/>
                  <a:t>种方式来选择集合的元素</a:t>
                </a:r>
                <a:r>
                  <a:rPr lang="en-US" altLang="zh-CN" dirty="0" smtClean="0"/>
                  <a:t>. </a:t>
                </a:r>
                <a:r>
                  <a:rPr lang="zh-CN" altLang="en-US" dirty="0" smtClean="0"/>
                  <a:t>因为对每个选择都有</a:t>
                </a:r>
                <a14:m>
                  <m:oMath xmlns:m="http://schemas.openxmlformats.org/officeDocument/2006/math">
                    <m:r>
                      <a:rPr lang="en-US" altLang="zh-CN" i="1">
                        <a:latin typeface="Cambria Math" panose="02040503050406030204" pitchFamily="18" charset="0"/>
                      </a:rPr>
                      <m:t>𝑛</m:t>
                    </m:r>
                  </m:oMath>
                </a14:m>
                <a:r>
                  <a:rPr lang="zh-CN" altLang="en-US" dirty="0" smtClean="0"/>
                  <a:t>个物体是有效的</a:t>
                </a:r>
                <a:r>
                  <a:rPr lang="en-US" altLang="zh-CN" dirty="0" smtClean="0"/>
                  <a:t>, </a:t>
                </a:r>
                <a:r>
                  <a:rPr lang="zh-CN" altLang="en-US" dirty="0" smtClean="0"/>
                  <a:t>根据乘积法则</a:t>
                </a:r>
                <a:r>
                  <a:rPr lang="en-US" altLang="zh-CN" dirty="0" smtClean="0"/>
                  <a:t>, </a:t>
                </a:r>
                <a:r>
                  <a:rPr lang="zh-CN" altLang="en-US" dirty="0" smtClean="0"/>
                  <a:t>当允许重复时存在</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 ∗</m:t>
                    </m:r>
                  </m:oMath>
                </a14:m>
                <a:r>
                  <a:rPr lang="en-US" altLang="zh-CN" dirty="0"/>
                  <a:t> </a:t>
                </a:r>
                <a14:m>
                  <m:oMath xmlns:m="http://schemas.openxmlformats.org/officeDocument/2006/math">
                    <m:r>
                      <a:rPr lang="en-US" altLang="zh-CN" i="1">
                        <a:latin typeface="Cambria Math" panose="02040503050406030204" pitchFamily="18" charset="0"/>
                      </a:rPr>
                      <m:t>𝑛</m:t>
                    </m:r>
                  </m:oMath>
                </a14:m>
                <a:r>
                  <a:rPr lang="zh-CN" altLang="en-US" dirty="0"/>
                  <a:t> </a:t>
                </a:r>
                <a14:m>
                  <m:oMath xmlns:m="http://schemas.openxmlformats.org/officeDocument/2006/math">
                    <m:r>
                      <a:rPr lang="zh-CN" altLang="en-US" i="1" dirty="0">
                        <a:latin typeface="Cambria Math" panose="02040503050406030204" pitchFamily="18" charset="0"/>
                      </a:rPr>
                      <m:t>∗ </m:t>
                    </m:r>
                  </m:oMath>
                </a14:m>
                <a:r>
                  <a:rPr lang="en-US" altLang="zh-CN" dirty="0" smtClean="0"/>
                  <a:t>…</a:t>
                </a:r>
                <a:r>
                  <a:rPr lang="zh-CN" altLang="en-US" dirty="0"/>
                  <a:t> </a:t>
                </a:r>
                <a14:m>
                  <m:oMath xmlns:m="http://schemas.openxmlformats.org/officeDocument/2006/math">
                    <m:r>
                      <a:rPr lang="zh-CN" altLang="en-US" i="1" dirty="0">
                        <a:latin typeface="Cambria Math" panose="02040503050406030204" pitchFamily="18" charset="0"/>
                      </a:rPr>
                      <m:t>∗ </m:t>
                    </m:r>
                    <m:r>
                      <a:rPr lang="en-US" altLang="zh-CN" i="1">
                        <a:latin typeface="Cambria Math" panose="02040503050406030204" pitchFamily="18" charset="0"/>
                      </a:rPr>
                      <m:t>𝑛</m:t>
                    </m:r>
                    <m:r>
                      <a:rPr lang="en-US" altLang="zh-CN" i="1">
                        <a:latin typeface="Cambria Math" panose="02040503050406030204" pitchFamily="18" charset="0"/>
                      </a:rPr>
                      <m:t> </m:t>
                    </m:r>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𝑟</m:t>
                        </m:r>
                      </m:sup>
                    </m:sSup>
                  </m:oMath>
                </a14:m>
                <a:r>
                  <a:rPr lang="zh-CN" altLang="en-US" dirty="0" smtClean="0"/>
                  <a:t>个</a:t>
                </a:r>
                <a:r>
                  <a:rPr lang="en-US" altLang="zh-CN" dirty="0" smtClean="0"/>
                  <a:t>r</a:t>
                </a:r>
                <a:r>
                  <a:rPr lang="zh-CN" altLang="en-US" dirty="0" smtClean="0"/>
                  <a:t>排列</a:t>
                </a:r>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1FCAE88A-427A-4B91-8020-078440D83C7F}"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88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有重复的排列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例</a:t>
                </a:r>
                <a:r>
                  <a:rPr lang="en-US" altLang="zh-CN" dirty="0" smtClean="0"/>
                  <a:t>:</a:t>
                </a:r>
                <a:r>
                  <a:rPr lang="zh-CN" altLang="en-US" dirty="0" smtClean="0"/>
                  <a:t>用英文大写字母可以构成多少个长度为</a:t>
                </a:r>
                <a14:m>
                  <m:oMath xmlns:m="http://schemas.openxmlformats.org/officeDocument/2006/math">
                    <m:r>
                      <a:rPr lang="en-US" altLang="zh-CN" i="1">
                        <a:latin typeface="Cambria Math" panose="02040503050406030204" pitchFamily="18" charset="0"/>
                      </a:rPr>
                      <m:t>𝑟</m:t>
                    </m:r>
                  </m:oMath>
                </a14:m>
                <a:r>
                  <a:rPr lang="zh-CN" altLang="en-US" dirty="0" smtClean="0"/>
                  <a:t>的字符串？</a:t>
                </a:r>
                <a:endParaRPr lang="en-US" altLang="zh-CN" dirty="0" smtClean="0"/>
              </a:p>
              <a:p>
                <a:pPr algn="just"/>
                <a:r>
                  <a:rPr lang="zh-CN" altLang="en-US" dirty="0" smtClean="0"/>
                  <a:t>解</a:t>
                </a:r>
                <a:r>
                  <a:rPr lang="en-US" altLang="zh-CN" dirty="0" smtClean="0"/>
                  <a:t>:</a:t>
                </a:r>
                <a:r>
                  <a:rPr lang="zh-CN" altLang="en-US" dirty="0" smtClean="0"/>
                  <a:t>因为有</a:t>
                </a:r>
                <a:r>
                  <a:rPr lang="en-US" altLang="zh-CN" dirty="0" smtClean="0"/>
                  <a:t>26</a:t>
                </a:r>
                <a:r>
                  <a:rPr lang="zh-CN" altLang="en-US" dirty="0" smtClean="0"/>
                  <a:t>个英文大写字母</a:t>
                </a:r>
                <a:r>
                  <a:rPr lang="en-US" altLang="zh-CN" dirty="0" smtClean="0"/>
                  <a:t>, </a:t>
                </a:r>
                <a:r>
                  <a:rPr lang="zh-CN" altLang="en-US" dirty="0" smtClean="0"/>
                  <a:t>而</a:t>
                </a:r>
                <a:r>
                  <a:rPr lang="zh-CN" altLang="en-US" dirty="0"/>
                  <a:t>长度为</a:t>
                </a:r>
                <a14:m>
                  <m:oMath xmlns:m="http://schemas.openxmlformats.org/officeDocument/2006/math">
                    <m:r>
                      <a:rPr lang="en-US" altLang="zh-CN" i="1" dirty="0" smtClean="0">
                        <a:latin typeface="Cambria Math" panose="02040503050406030204" pitchFamily="18" charset="0"/>
                      </a:rPr>
                      <m:t>𝑟</m:t>
                    </m:r>
                  </m:oMath>
                </a14:m>
                <a:r>
                  <a:rPr lang="zh-CN" altLang="en-US" dirty="0"/>
                  <a:t>的</a:t>
                </a:r>
                <a:r>
                  <a:rPr lang="zh-CN" altLang="en-US" dirty="0" smtClean="0"/>
                  <a:t>字符串中的每一位都选择一个字母</a:t>
                </a:r>
                <a:r>
                  <a:rPr lang="en-US" altLang="zh-CN" dirty="0" smtClean="0"/>
                  <a:t>, </a:t>
                </a:r>
                <a:r>
                  <a:rPr lang="zh-CN" altLang="en-US" dirty="0" smtClean="0"/>
                  <a:t>且每一个字母都可以被重复地选择</a:t>
                </a:r>
                <a:r>
                  <a:rPr lang="en-US" altLang="zh-CN" dirty="0" smtClean="0"/>
                  <a:t>, </a:t>
                </a:r>
                <a:r>
                  <a:rPr lang="zh-CN" altLang="en-US" dirty="0" smtClean="0"/>
                  <a:t>所以存在</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26</m:t>
                        </m:r>
                      </m:e>
                      <m:sup>
                        <m:r>
                          <a:rPr lang="en-US" altLang="zh-CN" i="1">
                            <a:latin typeface="Cambria Math" panose="02040503050406030204" pitchFamily="18" charset="0"/>
                          </a:rPr>
                          <m:t>𝑟</m:t>
                        </m:r>
                      </m:sup>
                    </m:sSup>
                  </m:oMath>
                </a14:m>
                <a:r>
                  <a:rPr lang="zh-CN" altLang="en-US" dirty="0" smtClean="0"/>
                  <a:t>个长度为</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的字符串满足要求</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1FCAE88A-427A-4B91-8020-078440D83C7F}"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89</a:t>
            </a:fld>
            <a:endParaRPr lang="zh-CN" altLang="en-US" dirty="0"/>
          </a:p>
        </p:txBody>
      </p:sp>
    </p:spTree>
    <p:extLst>
      <p:ext uri="{BB962C8B-B14F-4D97-AF65-F5344CB8AC3E}">
        <p14:creationId xmlns:p14="http://schemas.microsoft.com/office/powerpoint/2010/main" val="15878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基本的计数</a:t>
            </a:r>
            <a:r>
              <a:rPr lang="zh-CN" altLang="en-US" dirty="0" smtClean="0"/>
              <a:t>原则</a:t>
            </a:r>
            <a:r>
              <a:rPr lang="en-US" altLang="zh-CN" dirty="0" smtClean="0"/>
              <a:t>:</a:t>
            </a:r>
            <a:r>
              <a:rPr lang="zh-CN" altLang="en-US" dirty="0" smtClean="0"/>
              <a:t>乘积</a:t>
            </a:r>
            <a:r>
              <a:rPr lang="zh-CN" altLang="en-US" dirty="0"/>
              <a:t>法则</a:t>
            </a:r>
            <a:endParaRPr lang="en-US" dirty="0"/>
          </a:p>
        </p:txBody>
      </p:sp>
      <p:sp>
        <p:nvSpPr>
          <p:cNvPr id="3" name="Content Placeholder 2"/>
          <p:cNvSpPr>
            <a:spLocks noGrp="1"/>
          </p:cNvSpPr>
          <p:nvPr>
            <p:ph idx="1"/>
          </p:nvPr>
        </p:nvSpPr>
        <p:spPr>
          <a:xfrm>
            <a:off x="595313" y="1089025"/>
            <a:ext cx="10987087" cy="5121275"/>
          </a:xfrm>
        </p:spPr>
        <p:txBody>
          <a:bodyPr/>
          <a:lstStyle/>
          <a:p>
            <a:r>
              <a:rPr lang="zh-CN" altLang="en-US" dirty="0" smtClean="0"/>
              <a:t>例</a:t>
            </a:r>
            <a:r>
              <a:rPr lang="en-US" dirty="0" smtClean="0"/>
              <a:t>:</a:t>
            </a:r>
            <a:r>
              <a:rPr lang="zh-CN" altLang="en-US" dirty="0" smtClean="0"/>
              <a:t>如果车牌号由</a:t>
            </a:r>
            <a:r>
              <a:rPr lang="en-US" altLang="zh-CN" b="1" dirty="0" smtClean="0">
                <a:solidFill>
                  <a:srgbClr val="C00000"/>
                </a:solidFill>
              </a:rPr>
              <a:t>3</a:t>
            </a:r>
            <a:r>
              <a:rPr lang="zh-CN" altLang="en-US" b="1" dirty="0" smtClean="0">
                <a:solidFill>
                  <a:srgbClr val="C00000"/>
                </a:solidFill>
              </a:rPr>
              <a:t>个大写英文字母</a:t>
            </a:r>
            <a:r>
              <a:rPr lang="zh-CN" altLang="en-US" b="1" dirty="0" smtClean="0"/>
              <a:t>后跟</a:t>
            </a:r>
            <a:r>
              <a:rPr lang="zh-CN" altLang="en-US" dirty="0" smtClean="0"/>
              <a:t>着</a:t>
            </a:r>
            <a:r>
              <a:rPr lang="en-US" altLang="zh-CN" b="1" dirty="0" smtClean="0">
                <a:solidFill>
                  <a:srgbClr val="C00000"/>
                </a:solidFill>
              </a:rPr>
              <a:t>3</a:t>
            </a:r>
            <a:r>
              <a:rPr lang="zh-CN" altLang="en-US" b="1" dirty="0" smtClean="0">
                <a:solidFill>
                  <a:srgbClr val="C00000"/>
                </a:solidFill>
              </a:rPr>
              <a:t>个数字</a:t>
            </a:r>
            <a:r>
              <a:rPr lang="zh-CN" altLang="en-US" dirty="0" smtClean="0"/>
              <a:t>的序列构成</a:t>
            </a:r>
            <a:r>
              <a:rPr lang="en-US" altLang="zh-CN" dirty="0" smtClean="0"/>
              <a:t>, </a:t>
            </a:r>
            <a:r>
              <a:rPr lang="zh-CN" altLang="en-US" dirty="0" smtClean="0"/>
              <a:t>那么共有多少个不同的有效车牌？</a:t>
            </a:r>
            <a:endParaRPr lang="en-US" altLang="zh-CN" dirty="0" smtClean="0"/>
          </a:p>
          <a:p>
            <a:pPr algn="just"/>
            <a:r>
              <a:rPr lang="zh-CN" altLang="en-US" dirty="0" smtClean="0"/>
              <a:t>解</a:t>
            </a:r>
            <a:r>
              <a:rPr lang="en-US" altLang="zh-CN" dirty="0" smtClean="0"/>
              <a:t>:</a:t>
            </a:r>
            <a:r>
              <a:rPr lang="zh-CN" altLang="en-US" dirty="0" smtClean="0"/>
              <a:t>车牌的前</a:t>
            </a:r>
            <a:r>
              <a:rPr lang="en-US" altLang="zh-CN" dirty="0" smtClean="0"/>
              <a:t>3</a:t>
            </a:r>
            <a:r>
              <a:rPr lang="zh-CN" altLang="en-US" dirty="0" smtClean="0"/>
              <a:t>位中每一位都可以选择</a:t>
            </a:r>
            <a:r>
              <a:rPr lang="en-US" altLang="zh-CN" dirty="0" smtClean="0"/>
              <a:t>26</a:t>
            </a:r>
            <a:r>
              <a:rPr lang="zh-CN" altLang="en-US" dirty="0" smtClean="0"/>
              <a:t>个大写英文字母中的任何一个字母</a:t>
            </a:r>
            <a:r>
              <a:rPr lang="en-US" altLang="zh-CN" dirty="0" smtClean="0"/>
              <a:t>, </a:t>
            </a:r>
            <a:r>
              <a:rPr lang="zh-CN" altLang="en-US" dirty="0" smtClean="0"/>
              <a:t>所以每一位有</a:t>
            </a:r>
            <a:r>
              <a:rPr lang="en-US" altLang="zh-CN" dirty="0" smtClean="0"/>
              <a:t>26</a:t>
            </a:r>
            <a:r>
              <a:rPr lang="zh-CN" altLang="en-US" dirty="0" smtClean="0"/>
              <a:t>种选择</a:t>
            </a:r>
            <a:r>
              <a:rPr lang="en-US" altLang="zh-CN" dirty="0" smtClean="0"/>
              <a:t>. </a:t>
            </a:r>
            <a:r>
              <a:rPr lang="zh-CN" altLang="en-US" dirty="0" smtClean="0"/>
              <a:t>车牌后</a:t>
            </a:r>
            <a:r>
              <a:rPr lang="en-US" altLang="zh-CN" dirty="0" smtClean="0"/>
              <a:t>3</a:t>
            </a:r>
            <a:r>
              <a:rPr lang="zh-CN" altLang="en-US" dirty="0" smtClean="0"/>
              <a:t>位的每一位都可以选择</a:t>
            </a:r>
            <a:r>
              <a:rPr lang="en-US" altLang="zh-CN" dirty="0" smtClean="0"/>
              <a:t>0-9</a:t>
            </a:r>
            <a:r>
              <a:rPr lang="zh-CN" altLang="en-US" dirty="0" smtClean="0"/>
              <a:t>的任何数字</a:t>
            </a:r>
            <a:r>
              <a:rPr lang="en-US" altLang="zh-CN" dirty="0" smtClean="0"/>
              <a:t>, </a:t>
            </a:r>
            <a:r>
              <a:rPr lang="zh-CN" altLang="en-US" dirty="0" smtClean="0"/>
              <a:t>所以每一位都有</a:t>
            </a:r>
            <a:r>
              <a:rPr lang="en-US" altLang="zh-CN" dirty="0" smtClean="0"/>
              <a:t>10</a:t>
            </a:r>
            <a:r>
              <a:rPr lang="zh-CN" altLang="en-US" dirty="0" smtClean="0"/>
              <a:t>种选择</a:t>
            </a:r>
            <a:r>
              <a:rPr lang="en-US" altLang="zh-CN" dirty="0" smtClean="0"/>
              <a:t>. </a:t>
            </a:r>
            <a:r>
              <a:rPr lang="zh-CN" altLang="en-US" dirty="0" smtClean="0"/>
              <a:t>所以有效车牌共有</a:t>
            </a:r>
            <a:r>
              <a:rPr lang="en-US" dirty="0" smtClean="0"/>
              <a:t>26 ∙ 26 ∙ 26 ∙ 10 ∙ 10 ∙ 10 = 17,576,000 </a:t>
            </a:r>
            <a:r>
              <a:rPr lang="zh-CN" altLang="en-US" dirty="0" smtClean="0"/>
              <a:t>种</a:t>
            </a:r>
            <a:r>
              <a:rPr lang="en-US" dirty="0" smtClean="0"/>
              <a:t>.</a:t>
            </a:r>
            <a:endParaRPr lang="en-US" dirty="0"/>
          </a:p>
        </p:txBody>
      </p:sp>
      <p:pic>
        <p:nvPicPr>
          <p:cNvPr id="4" name="Picture 3" descr="0501.jpg"/>
          <p:cNvPicPr>
            <a:picLocks noChangeAspect="1"/>
          </p:cNvPicPr>
          <p:nvPr/>
        </p:nvPicPr>
        <p:blipFill rotWithShape="1">
          <a:blip r:embed="rId3" cstate="print"/>
          <a:srcRect b="71896"/>
          <a:stretch/>
        </p:blipFill>
        <p:spPr>
          <a:xfrm>
            <a:off x="4000500" y="4114800"/>
            <a:ext cx="4191000" cy="533400"/>
          </a:xfrm>
          <a:prstGeom prst="rect">
            <a:avLst/>
          </a:prstGeom>
        </p:spPr>
      </p:pic>
      <p:sp>
        <p:nvSpPr>
          <p:cNvPr id="5" name="日期占位符 4"/>
          <p:cNvSpPr>
            <a:spLocks noGrp="1"/>
          </p:cNvSpPr>
          <p:nvPr>
            <p:ph type="dt" sz="half" idx="10"/>
          </p:nvPr>
        </p:nvSpPr>
        <p:spPr/>
        <p:txBody>
          <a:bodyPr/>
          <a:lstStyle/>
          <a:p>
            <a:fld id="{CDD4318B-BA5B-45F8-AE37-35F63550D83C}"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9</a:t>
            </a:fld>
            <a:endParaRPr lang="zh-CN" altLang="en-US" dirty="0"/>
          </a:p>
        </p:txBody>
      </p:sp>
      <p:sp>
        <p:nvSpPr>
          <p:cNvPr id="8" name="文本框 7"/>
          <p:cNvSpPr txBox="1"/>
          <p:nvPr/>
        </p:nvSpPr>
        <p:spPr>
          <a:xfrm>
            <a:off x="3544016" y="4601732"/>
            <a:ext cx="2701381"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每一位有</a:t>
            </a:r>
            <a:r>
              <a:rPr lang="en-US" altLang="zh-CN" sz="2400" dirty="0" smtClean="0">
                <a:latin typeface="微软雅黑" panose="020B0503020204020204" pitchFamily="34" charset="-122"/>
                <a:ea typeface="微软雅黑" panose="020B0503020204020204" pitchFamily="34" charset="-122"/>
              </a:rPr>
              <a:t>26</a:t>
            </a:r>
            <a:r>
              <a:rPr lang="zh-CN" altLang="en-US" sz="2400" dirty="0" smtClean="0">
                <a:latin typeface="微软雅黑" panose="020B0503020204020204" pitchFamily="34" charset="-122"/>
                <a:ea typeface="微软雅黑" panose="020B0503020204020204" pitchFamily="34" charset="-122"/>
              </a:rPr>
              <a:t>种选择</a:t>
            </a:r>
            <a:endParaRPr lang="zh-CN" altLang="en-US" sz="24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324600" y="4601731"/>
            <a:ext cx="2701381"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每一位有</a:t>
            </a:r>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种选择</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有重复的组合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从</a:t>
                </a:r>
                <a14:m>
                  <m:oMath xmlns:m="http://schemas.openxmlformats.org/officeDocument/2006/math">
                    <m:r>
                      <a:rPr lang="en-US" altLang="zh-CN" i="1">
                        <a:latin typeface="Cambria Math" panose="02040503050406030204" pitchFamily="18" charset="0"/>
                      </a:rPr>
                      <m:t>𝑛</m:t>
                    </m:r>
                  </m:oMath>
                </a14:m>
                <a:r>
                  <a:rPr lang="zh-CN" altLang="en-US" dirty="0" smtClean="0"/>
                  <a:t>个元素的集合中</a:t>
                </a:r>
                <a:r>
                  <a:rPr lang="en-US" altLang="zh-CN" dirty="0" smtClean="0"/>
                  <a:t>, </a:t>
                </a:r>
                <a:r>
                  <a:rPr lang="zh-CN" altLang="en-US" dirty="0" smtClean="0"/>
                  <a:t>允许重复地选择</a:t>
                </a:r>
                <a14:m>
                  <m:oMath xmlns:m="http://schemas.openxmlformats.org/officeDocument/2006/math">
                    <m:r>
                      <a:rPr lang="en-US" altLang="zh-CN" i="1">
                        <a:latin typeface="Cambria Math" panose="02040503050406030204" pitchFamily="18" charset="0"/>
                      </a:rPr>
                      <m:t>𝑟</m:t>
                    </m:r>
                  </m:oMath>
                </a14:m>
                <a:r>
                  <a:rPr lang="zh-CN" altLang="en-US" dirty="0" smtClean="0"/>
                  <a:t>个元素时</a:t>
                </a:r>
                <a:r>
                  <a:rPr lang="en-US" altLang="zh-CN" dirty="0" smtClean="0"/>
                  <a:t>, </a:t>
                </a:r>
                <a:r>
                  <a:rPr lang="zh-CN" altLang="en-US" dirty="0" smtClean="0"/>
                  <a:t>这种情况下</a:t>
                </a:r>
                <a14:m>
                  <m:oMath xmlns:m="http://schemas.openxmlformats.org/officeDocument/2006/math">
                    <m:r>
                      <a:rPr lang="en-US" altLang="zh-CN" i="1">
                        <a:latin typeface="Cambria Math" panose="02040503050406030204" pitchFamily="18" charset="0"/>
                      </a:rPr>
                      <m:t>𝑟</m:t>
                    </m:r>
                  </m:oMath>
                </a14:m>
                <a:r>
                  <a:rPr lang="zh-CN" altLang="en-US" dirty="0" smtClean="0"/>
                  <a:t>组合有多少种方式呢？</a:t>
                </a:r>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1FCAE88A-427A-4B91-8020-078440D83C7F}"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90</a:t>
            </a:fld>
            <a:endParaRPr lang="zh-CN" altLang="en-US" dirty="0"/>
          </a:p>
        </p:txBody>
      </p:sp>
    </p:spTree>
    <p:extLst>
      <p:ext uri="{BB962C8B-B14F-4D97-AF65-F5344CB8AC3E}">
        <p14:creationId xmlns:p14="http://schemas.microsoft.com/office/powerpoint/2010/main" val="34830437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有重复的组合</a:t>
            </a:r>
            <a:endParaRPr lang="en-US" dirty="0"/>
          </a:p>
        </p:txBody>
      </p:sp>
      <p:sp>
        <p:nvSpPr>
          <p:cNvPr id="3" name="Content Placeholder 2"/>
          <p:cNvSpPr>
            <a:spLocks noGrp="1"/>
          </p:cNvSpPr>
          <p:nvPr>
            <p:ph idx="1"/>
          </p:nvPr>
        </p:nvSpPr>
        <p:spPr>
          <a:xfrm>
            <a:off x="595313" y="1089026"/>
            <a:ext cx="10987087" cy="5121274"/>
          </a:xfrm>
        </p:spPr>
        <p:txBody>
          <a:bodyPr>
            <a:normAutofit/>
          </a:bodyPr>
          <a:lstStyle/>
          <a:p>
            <a:r>
              <a:rPr lang="zh-CN" altLang="en-US" dirty="0" smtClean="0"/>
              <a:t>例</a:t>
            </a:r>
            <a:r>
              <a:rPr lang="en-US" altLang="zh-CN" dirty="0" smtClean="0"/>
              <a:t>:</a:t>
            </a:r>
            <a:r>
              <a:rPr lang="zh-CN" altLang="en-US" dirty="0" smtClean="0"/>
              <a:t>花店现有白玫瑰和红玫瑰若干</a:t>
            </a:r>
            <a:r>
              <a:rPr lang="en-US" altLang="zh-CN" dirty="0" smtClean="0"/>
              <a:t>, </a:t>
            </a:r>
            <a:r>
              <a:rPr lang="zh-CN" altLang="en-US" dirty="0" smtClean="0"/>
              <a:t>现在你要买</a:t>
            </a:r>
            <a:r>
              <a:rPr lang="en-US" altLang="zh-CN" dirty="0" smtClean="0"/>
              <a:t>2</a:t>
            </a:r>
            <a:r>
              <a:rPr lang="zh-CN" altLang="en-US" dirty="0" smtClean="0"/>
              <a:t>支花</a:t>
            </a:r>
            <a:r>
              <a:rPr lang="en-US" altLang="zh-CN" dirty="0" smtClean="0"/>
              <a:t>, </a:t>
            </a:r>
            <a:r>
              <a:rPr lang="zh-CN" altLang="en-US" dirty="0" smtClean="0"/>
              <a:t>选择花的顺序无关</a:t>
            </a:r>
            <a:r>
              <a:rPr lang="en-US" altLang="zh-CN" dirty="0" smtClean="0"/>
              <a:t>, </a:t>
            </a:r>
            <a:r>
              <a:rPr lang="zh-CN" altLang="en-US" dirty="0" smtClean="0"/>
              <a:t>只关心类型</a:t>
            </a:r>
            <a:r>
              <a:rPr lang="en-US" altLang="zh-CN" dirty="0" smtClean="0"/>
              <a:t>, </a:t>
            </a:r>
            <a:r>
              <a:rPr lang="zh-CN" altLang="en-US" dirty="0" smtClean="0"/>
              <a:t>且可以重复的购买某类型的花</a:t>
            </a:r>
            <a:r>
              <a:rPr lang="en-US" altLang="zh-CN" dirty="0" smtClean="0"/>
              <a:t>, </a:t>
            </a:r>
            <a:r>
              <a:rPr lang="zh-CN" altLang="en-US" dirty="0" smtClean="0"/>
              <a:t>请问共有多少种选法？</a:t>
            </a:r>
            <a:endParaRPr lang="en-US" altLang="zh-CN" dirty="0" smtClean="0"/>
          </a:p>
          <a:p>
            <a:r>
              <a:rPr lang="zh-CN" altLang="en-US" dirty="0" smtClean="0"/>
              <a:t>解</a:t>
            </a:r>
            <a:r>
              <a:rPr lang="en-US" altLang="zh-CN" dirty="0" smtClean="0"/>
              <a:t>:</a:t>
            </a:r>
            <a:r>
              <a:rPr lang="zh-CN" altLang="en-US" dirty="0" smtClean="0"/>
              <a:t>枚举列出所有的情况</a:t>
            </a:r>
            <a:endParaRPr lang="en-US" altLang="zh-CN" dirty="0" smtClean="0"/>
          </a:p>
          <a:p>
            <a:pPr lvl="1"/>
            <a:r>
              <a:rPr lang="zh-CN" altLang="en-US" dirty="0"/>
              <a:t>方法一：</a:t>
            </a:r>
            <a:endParaRPr lang="en-US" altLang="zh-CN" dirty="0"/>
          </a:p>
          <a:p>
            <a:pPr lvl="1"/>
            <a:endParaRPr lang="en-US" altLang="zh-CN" dirty="0" smtClean="0"/>
          </a:p>
          <a:p>
            <a:pPr lvl="1"/>
            <a:endParaRPr lang="en-US" altLang="zh-CN" dirty="0"/>
          </a:p>
          <a:p>
            <a:pPr lvl="1"/>
            <a:r>
              <a:rPr lang="zh-CN" altLang="en-US" dirty="0"/>
              <a:t>方法二</a:t>
            </a:r>
            <a:r>
              <a:rPr lang="en-US" altLang="zh-CN" dirty="0"/>
              <a:t>:</a:t>
            </a:r>
          </a:p>
          <a:p>
            <a:pPr lvl="1"/>
            <a:endParaRPr lang="en-US" altLang="zh-CN" dirty="0" smtClean="0"/>
          </a:p>
          <a:p>
            <a:pPr lvl="1"/>
            <a:endParaRPr lang="en-US" altLang="zh-CN" dirty="0"/>
          </a:p>
          <a:p>
            <a:pPr lvl="1"/>
            <a:r>
              <a:rPr lang="zh-CN" altLang="en-US" dirty="0"/>
              <a:t>方法三</a:t>
            </a:r>
            <a:r>
              <a:rPr lang="en-US" altLang="zh-CN" dirty="0" smtClean="0"/>
              <a:t>:                                          </a:t>
            </a:r>
            <a:r>
              <a:rPr lang="zh-CN" altLang="en-US" dirty="0" smtClean="0"/>
              <a:t>综上，从</a:t>
            </a:r>
            <a:r>
              <a:rPr lang="en-US" altLang="zh-CN" dirty="0" smtClean="0"/>
              <a:t>2</a:t>
            </a:r>
            <a:r>
              <a:rPr lang="zh-CN" altLang="en-US" dirty="0" smtClean="0"/>
              <a:t>个元素的集合</a:t>
            </a:r>
            <a:r>
              <a:rPr lang="en-US" altLang="zh-CN" dirty="0" smtClean="0"/>
              <a:t>{</a:t>
            </a:r>
            <a:r>
              <a:rPr lang="zh-CN" altLang="en-US" dirty="0" smtClean="0"/>
              <a:t>白玫瑰</a:t>
            </a:r>
            <a:r>
              <a:rPr lang="en-US" altLang="zh-CN" dirty="0" smtClean="0"/>
              <a:t>,</a:t>
            </a:r>
            <a:r>
              <a:rPr lang="zh-CN" altLang="en-US" dirty="0" smtClean="0"/>
              <a:t>红玫瑰</a:t>
            </a:r>
            <a:r>
              <a:rPr lang="en-US" altLang="zh-CN" dirty="0" smtClean="0"/>
              <a:t>}              </a:t>
            </a:r>
            <a:r>
              <a:rPr lang="zh-CN" altLang="en-US" dirty="0" smtClean="0">
                <a:solidFill>
                  <a:schemeClr val="bg1"/>
                </a:solidFill>
              </a:rPr>
              <a:t>非的故事 房东告诉对方                  </a:t>
            </a:r>
            <a:r>
              <a:rPr lang="zh-CN" altLang="en-US" dirty="0" smtClean="0"/>
              <a:t>中允许重复的</a:t>
            </a:r>
            <a:r>
              <a:rPr lang="en-US" altLang="zh-CN" dirty="0" smtClean="0"/>
              <a:t>2</a:t>
            </a:r>
            <a:r>
              <a:rPr lang="zh-CN" altLang="en-US" dirty="0" smtClean="0"/>
              <a:t>组合数为</a:t>
            </a:r>
            <a:r>
              <a:rPr lang="en-US" altLang="zh-CN" dirty="0" smtClean="0"/>
              <a:t>3</a:t>
            </a:r>
            <a:endParaRPr lang="en-US" altLang="zh-CN" dirty="0"/>
          </a:p>
        </p:txBody>
      </p:sp>
      <p:sp>
        <p:nvSpPr>
          <p:cNvPr id="6" name="日期占位符 5"/>
          <p:cNvSpPr>
            <a:spLocks noGrp="1"/>
          </p:cNvSpPr>
          <p:nvPr>
            <p:ph type="dt" sz="half" idx="10"/>
          </p:nvPr>
        </p:nvSpPr>
        <p:spPr/>
        <p:txBody>
          <a:bodyPr/>
          <a:lstStyle/>
          <a:p>
            <a:fld id="{A6C0296A-66DD-4803-BE48-9B7094E7257B}" type="datetime1">
              <a:rPr lang="zh-CN" altLang="en-US" smtClean="0"/>
              <a:t>2023/9/25</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91</a:t>
            </a:fld>
            <a:endParaRPr lang="zh-CN" altLang="en-US" dirty="0"/>
          </a:p>
        </p:txBody>
      </p:sp>
      <p:grpSp>
        <p:nvGrpSpPr>
          <p:cNvPr id="16" name="组合 15"/>
          <p:cNvGrpSpPr/>
          <p:nvPr/>
        </p:nvGrpSpPr>
        <p:grpSpPr>
          <a:xfrm>
            <a:off x="2348865" y="2896623"/>
            <a:ext cx="1339215" cy="3343091"/>
            <a:chOff x="2348865" y="2896623"/>
            <a:chExt cx="1339215" cy="3343091"/>
          </a:xfrm>
        </p:grpSpPr>
        <p:grpSp>
          <p:nvGrpSpPr>
            <p:cNvPr id="14" name="组合 13"/>
            <p:cNvGrpSpPr/>
            <p:nvPr/>
          </p:nvGrpSpPr>
          <p:grpSpPr>
            <a:xfrm>
              <a:off x="2348865" y="4070426"/>
              <a:ext cx="1339215" cy="2169288"/>
              <a:chOff x="2348865" y="4070426"/>
              <a:chExt cx="1339215" cy="2169288"/>
            </a:xfrm>
          </p:grpSpPr>
          <p:pic>
            <p:nvPicPr>
              <p:cNvPr id="10" name="图片 9"/>
              <p:cNvPicPr>
                <a:picLocks noChangeAspect="1"/>
              </p:cNvPicPr>
              <p:nvPr/>
            </p:nvPicPr>
            <p:blipFill>
              <a:blip r:embed="rId3"/>
              <a:stretch>
                <a:fillRect/>
              </a:stretch>
            </p:blipFill>
            <p:spPr>
              <a:xfrm>
                <a:off x="2348865" y="4081081"/>
                <a:ext cx="685800" cy="948119"/>
              </a:xfrm>
              <a:prstGeom prst="rect">
                <a:avLst/>
              </a:prstGeom>
            </p:spPr>
          </p:pic>
          <p:pic>
            <p:nvPicPr>
              <p:cNvPr id="11" name="图片 10"/>
              <p:cNvPicPr>
                <a:picLocks noChangeAspect="1"/>
              </p:cNvPicPr>
              <p:nvPr/>
            </p:nvPicPr>
            <p:blipFill>
              <a:blip r:embed="rId3"/>
              <a:stretch>
                <a:fillRect/>
              </a:stretch>
            </p:blipFill>
            <p:spPr>
              <a:xfrm>
                <a:off x="3002280" y="4070426"/>
                <a:ext cx="685800" cy="948119"/>
              </a:xfrm>
              <a:prstGeom prst="rect">
                <a:avLst/>
              </a:prstGeom>
            </p:spPr>
          </p:pic>
          <p:pic>
            <p:nvPicPr>
              <p:cNvPr id="12" name="图片 11"/>
              <p:cNvPicPr>
                <a:picLocks noChangeAspect="1"/>
              </p:cNvPicPr>
              <p:nvPr/>
            </p:nvPicPr>
            <p:blipFill>
              <a:blip r:embed="rId4"/>
              <a:stretch>
                <a:fillRect/>
              </a:stretch>
            </p:blipFill>
            <p:spPr>
              <a:xfrm>
                <a:off x="2442210" y="5173937"/>
                <a:ext cx="609600" cy="1065777"/>
              </a:xfrm>
              <a:prstGeom prst="rect">
                <a:avLst/>
              </a:prstGeom>
            </p:spPr>
          </p:pic>
          <p:pic>
            <p:nvPicPr>
              <p:cNvPr id="13" name="图片 12"/>
              <p:cNvPicPr>
                <a:picLocks noChangeAspect="1"/>
              </p:cNvPicPr>
              <p:nvPr/>
            </p:nvPicPr>
            <p:blipFill>
              <a:blip r:embed="rId4"/>
              <a:stretch>
                <a:fillRect/>
              </a:stretch>
            </p:blipFill>
            <p:spPr>
              <a:xfrm>
                <a:off x="3055620" y="5144523"/>
                <a:ext cx="609600" cy="1065777"/>
              </a:xfrm>
              <a:prstGeom prst="rect">
                <a:avLst/>
              </a:prstGeom>
            </p:spPr>
          </p:pic>
        </p:grpSp>
        <p:grpSp>
          <p:nvGrpSpPr>
            <p:cNvPr id="15" name="组合 14"/>
            <p:cNvGrpSpPr/>
            <p:nvPr/>
          </p:nvGrpSpPr>
          <p:grpSpPr>
            <a:xfrm>
              <a:off x="2367915" y="2896623"/>
              <a:ext cx="1259205" cy="1065777"/>
              <a:chOff x="2367915" y="2896623"/>
              <a:chExt cx="1259205" cy="1065777"/>
            </a:xfrm>
          </p:grpSpPr>
          <p:pic>
            <p:nvPicPr>
              <p:cNvPr id="5" name="图片 4"/>
              <p:cNvPicPr>
                <a:picLocks noChangeAspect="1"/>
              </p:cNvPicPr>
              <p:nvPr/>
            </p:nvPicPr>
            <p:blipFill>
              <a:blip r:embed="rId3"/>
              <a:stretch>
                <a:fillRect/>
              </a:stretch>
            </p:blipFill>
            <p:spPr>
              <a:xfrm>
                <a:off x="2367915" y="2955453"/>
                <a:ext cx="685800" cy="948119"/>
              </a:xfrm>
              <a:prstGeom prst="rect">
                <a:avLst/>
              </a:prstGeom>
            </p:spPr>
          </p:pic>
          <p:pic>
            <p:nvPicPr>
              <p:cNvPr id="9" name="图片 8"/>
              <p:cNvPicPr>
                <a:picLocks noChangeAspect="1"/>
              </p:cNvPicPr>
              <p:nvPr/>
            </p:nvPicPr>
            <p:blipFill>
              <a:blip r:embed="rId4"/>
              <a:stretch>
                <a:fillRect/>
              </a:stretch>
            </p:blipFill>
            <p:spPr>
              <a:xfrm>
                <a:off x="3017520" y="2896623"/>
                <a:ext cx="609600" cy="1065777"/>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down)">
                                      <p:cBhvr>
                                        <p:cTn id="16" dur="500"/>
                                        <p:tgtEl>
                                          <p:spTgt spid="3">
                                            <p:txEl>
                                              <p:pRg st="8" end="8"/>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有重复的组合</a:t>
            </a:r>
            <a:endParaRPr lang="en-US" dirty="0"/>
          </a:p>
        </p:txBody>
      </p:sp>
      <p:sp>
        <p:nvSpPr>
          <p:cNvPr id="3" name="Content Placeholder 2"/>
          <p:cNvSpPr>
            <a:spLocks noGrp="1"/>
          </p:cNvSpPr>
          <p:nvPr>
            <p:ph idx="1"/>
          </p:nvPr>
        </p:nvSpPr>
        <p:spPr>
          <a:xfrm>
            <a:off x="595313" y="1089025"/>
            <a:ext cx="10987087" cy="5121275"/>
          </a:xfrm>
        </p:spPr>
        <p:txBody>
          <a:bodyPr/>
          <a:lstStyle/>
          <a:p>
            <a:r>
              <a:rPr lang="zh-CN" altLang="en-US" dirty="0" smtClean="0"/>
              <a:t>例</a:t>
            </a:r>
            <a:r>
              <a:rPr lang="en-US" altLang="zh-CN" dirty="0" smtClean="0"/>
              <a:t>:</a:t>
            </a:r>
            <a:r>
              <a:rPr lang="zh-CN" altLang="en-US" dirty="0" smtClean="0"/>
              <a:t>从有</a:t>
            </a:r>
            <a:r>
              <a:rPr lang="en-US" altLang="zh-CN" dirty="0"/>
              <a:t>$</a:t>
            </a:r>
            <a:r>
              <a:rPr lang="en-US" altLang="zh-CN" dirty="0" smtClean="0"/>
              <a:t>1, </a:t>
            </a:r>
            <a:r>
              <a:rPr lang="en-US" altLang="zh-CN" dirty="0"/>
              <a:t>$</a:t>
            </a:r>
            <a:r>
              <a:rPr lang="en-US" altLang="zh-CN" dirty="0" smtClean="0"/>
              <a:t>2, </a:t>
            </a:r>
            <a:r>
              <a:rPr lang="en-US" altLang="zh-CN" dirty="0"/>
              <a:t>$</a:t>
            </a:r>
            <a:r>
              <a:rPr lang="en-US" altLang="zh-CN" dirty="0" smtClean="0"/>
              <a:t>5,  </a:t>
            </a:r>
            <a:r>
              <a:rPr lang="en-US" altLang="zh-CN" dirty="0"/>
              <a:t>$</a:t>
            </a:r>
            <a:r>
              <a:rPr lang="en-US" altLang="zh-CN" dirty="0" smtClean="0"/>
              <a:t>10, </a:t>
            </a:r>
            <a:r>
              <a:rPr lang="en-US" altLang="zh-CN" dirty="0"/>
              <a:t>$</a:t>
            </a:r>
            <a:r>
              <a:rPr lang="en-US" altLang="zh-CN" dirty="0" smtClean="0"/>
              <a:t>20, </a:t>
            </a:r>
            <a:r>
              <a:rPr lang="en-US" altLang="zh-CN" dirty="0"/>
              <a:t>$</a:t>
            </a:r>
            <a:r>
              <a:rPr lang="en-US" altLang="zh-CN" dirty="0" smtClean="0"/>
              <a:t>50, $100</a:t>
            </a:r>
            <a:r>
              <a:rPr lang="zh-CN" altLang="en-US" dirty="0" smtClean="0"/>
              <a:t>的钱袋中选出</a:t>
            </a:r>
            <a:r>
              <a:rPr lang="en-US" altLang="zh-CN" dirty="0" smtClean="0"/>
              <a:t>5</a:t>
            </a:r>
            <a:r>
              <a:rPr lang="zh-CN" altLang="en-US" dirty="0" smtClean="0"/>
              <a:t>张纸币</a:t>
            </a:r>
            <a:r>
              <a:rPr lang="en-US" altLang="zh-CN" dirty="0" smtClean="0"/>
              <a:t>, </a:t>
            </a:r>
            <a:r>
              <a:rPr lang="zh-CN" altLang="en-US" dirty="0" smtClean="0"/>
              <a:t>有多少种方式？假定不管纸币被选的次序</a:t>
            </a:r>
            <a:r>
              <a:rPr lang="en-US" altLang="zh-CN" dirty="0" smtClean="0"/>
              <a:t>, </a:t>
            </a:r>
            <a:r>
              <a:rPr lang="zh-CN" altLang="en-US" dirty="0" smtClean="0"/>
              <a:t>同样的币值的纸币也不加区分</a:t>
            </a:r>
            <a:r>
              <a:rPr lang="en-US" altLang="zh-CN" dirty="0" smtClean="0"/>
              <a:t>, </a:t>
            </a:r>
            <a:r>
              <a:rPr lang="zh-CN" altLang="en-US" dirty="0" smtClean="0"/>
              <a:t>并且钱袋中每种纸币至少</a:t>
            </a:r>
            <a:r>
              <a:rPr lang="en-US" altLang="zh-CN" dirty="0" smtClean="0"/>
              <a:t>5</a:t>
            </a:r>
            <a:r>
              <a:rPr lang="zh-CN" altLang="en-US" dirty="0" smtClean="0"/>
              <a:t>张</a:t>
            </a:r>
            <a:r>
              <a:rPr lang="en-US" altLang="zh-CN" dirty="0" smtClean="0"/>
              <a:t>.</a:t>
            </a:r>
          </a:p>
          <a:p>
            <a:r>
              <a:rPr lang="zh-CN" altLang="en-US" dirty="0" smtClean="0"/>
              <a:t>解</a:t>
            </a:r>
            <a:r>
              <a:rPr lang="en-US" altLang="zh-CN" dirty="0" smtClean="0">
                <a:sym typeface="Wingdings" panose="05000000000000000000" pitchFamily="2" charset="2"/>
              </a:rPr>
              <a:t>(</a:t>
            </a:r>
            <a:r>
              <a:rPr lang="zh-CN" altLang="en-US" b="1" dirty="0" smtClean="0">
                <a:sym typeface="Wingdings" panose="05000000000000000000" pitchFamily="2" charset="2"/>
              </a:rPr>
              <a:t>隔板法</a:t>
            </a:r>
            <a:r>
              <a:rPr lang="en-US" altLang="zh-CN" dirty="0" smtClean="0">
                <a:sym typeface="Wingdings" panose="05000000000000000000" pitchFamily="2" charset="2"/>
              </a:rPr>
              <a:t>):</a:t>
            </a:r>
            <a:r>
              <a:rPr lang="zh-CN" altLang="en-US" dirty="0" smtClean="0"/>
              <a:t>纸币如下排列放在</a:t>
            </a:r>
            <a:r>
              <a:rPr lang="en-US" altLang="zh-CN" dirty="0" smtClean="0"/>
              <a:t>7</a:t>
            </a:r>
            <a:r>
              <a:rPr lang="zh-CN" altLang="en-US" dirty="0" smtClean="0"/>
              <a:t>个隔间中</a:t>
            </a:r>
            <a:r>
              <a:rPr lang="en-US" altLang="zh-CN" dirty="0" smtClean="0"/>
              <a:t>, </a:t>
            </a:r>
            <a:r>
              <a:rPr lang="zh-CN" altLang="en-US" dirty="0" smtClean="0"/>
              <a:t>该题相当于我们从其中可以重复的选择</a:t>
            </a:r>
            <a:r>
              <a:rPr lang="en-US" altLang="zh-CN" dirty="0" smtClean="0"/>
              <a:t>5</a:t>
            </a:r>
            <a:r>
              <a:rPr lang="zh-CN" altLang="en-US" dirty="0" smtClean="0"/>
              <a:t>个元素</a:t>
            </a:r>
            <a:r>
              <a:rPr lang="en-US" altLang="zh-CN" dirty="0" smtClean="0"/>
              <a:t>, </a:t>
            </a:r>
            <a:r>
              <a:rPr lang="zh-CN" altLang="en-US" dirty="0" smtClean="0"/>
              <a:t>如下所示</a:t>
            </a:r>
            <a:r>
              <a:rPr lang="en-US" dirty="0" smtClean="0"/>
              <a:t>:</a:t>
            </a:r>
            <a:endParaRPr lang="en-US" dirty="0"/>
          </a:p>
        </p:txBody>
      </p:sp>
      <p:pic>
        <p:nvPicPr>
          <p:cNvPr id="4" name="Picture 3" descr="0513.jpg"/>
          <p:cNvPicPr>
            <a:picLocks noChangeAspect="1"/>
          </p:cNvPicPr>
          <p:nvPr/>
        </p:nvPicPr>
        <p:blipFill>
          <a:blip r:embed="rId3" cstate="print"/>
          <a:stretch>
            <a:fillRect/>
          </a:stretch>
        </p:blipFill>
        <p:spPr>
          <a:xfrm>
            <a:off x="3301170" y="3733800"/>
            <a:ext cx="5575147" cy="1912938"/>
          </a:xfrm>
          <a:prstGeom prst="rect">
            <a:avLst/>
          </a:prstGeom>
        </p:spPr>
      </p:pic>
      <p:sp>
        <p:nvSpPr>
          <p:cNvPr id="6" name="日期占位符 5"/>
          <p:cNvSpPr>
            <a:spLocks noGrp="1"/>
          </p:cNvSpPr>
          <p:nvPr>
            <p:ph type="dt" sz="half" idx="10"/>
          </p:nvPr>
        </p:nvSpPr>
        <p:spPr/>
        <p:txBody>
          <a:bodyPr/>
          <a:lstStyle/>
          <a:p>
            <a:fld id="{A6C0296A-66DD-4803-BE48-9B7094E7257B}" type="datetime1">
              <a:rPr lang="zh-CN" altLang="en-US" smtClean="0"/>
              <a:t>2023/9/25</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92</a:t>
            </a:fld>
            <a:endParaRPr lang="zh-CN" altLang="en-US" dirty="0"/>
          </a:p>
        </p:txBody>
      </p:sp>
    </p:spTree>
    <p:extLst>
      <p:ext uri="{BB962C8B-B14F-4D97-AF65-F5344CB8AC3E}">
        <p14:creationId xmlns:p14="http://schemas.microsoft.com/office/powerpoint/2010/main" val="33654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有重复的组合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lnSpcReduction="10000"/>
              </a:bodyPr>
              <a:lstStyle/>
              <a:p>
                <a:pPr marL="0" indent="0">
                  <a:buNone/>
                </a:pPr>
                <a:r>
                  <a:rPr lang="zh-CN" altLang="en-US" dirty="0" smtClean="0"/>
                  <a:t>比如下图给出了</a:t>
                </a:r>
                <a:r>
                  <a:rPr lang="en-US" altLang="zh-CN" dirty="0" smtClean="0"/>
                  <a:t>3</a:t>
                </a:r>
                <a:r>
                  <a:rPr lang="zh-CN" altLang="en-US" dirty="0" smtClean="0"/>
                  <a:t>种不同选</a:t>
                </a:r>
                <a:r>
                  <a:rPr lang="en-US" altLang="zh-CN" dirty="0" smtClean="0"/>
                  <a:t>5</a:t>
                </a:r>
                <a:r>
                  <a:rPr lang="zh-CN" altLang="en-US" dirty="0" smtClean="0"/>
                  <a:t>张纸币的实例</a:t>
                </a:r>
                <a:r>
                  <a:rPr lang="en-US" altLang="zh-CN" dirty="0" smtClean="0"/>
                  <a:t>, </a:t>
                </a:r>
                <a:r>
                  <a:rPr lang="zh-CN" altLang="en-US" dirty="0" smtClean="0"/>
                  <a:t>其中竖线表示隔板</a:t>
                </a:r>
                <a:r>
                  <a:rPr lang="en-US" altLang="zh-CN" dirty="0" smtClean="0"/>
                  <a:t>, </a:t>
                </a:r>
                <a:r>
                  <a:rPr lang="zh-CN" altLang="en-US" dirty="0" smtClean="0"/>
                  <a:t>每个星号表示一张纸币</a:t>
                </a:r>
                <a:r>
                  <a:rPr lang="en-US" dirty="0" smtClean="0"/>
                  <a:t>:</a:t>
                </a:r>
              </a:p>
              <a:p>
                <a:endParaRPr lang="en-US" dirty="0" smtClean="0"/>
              </a:p>
              <a:p>
                <a:endParaRPr lang="en-US" dirty="0" smtClean="0"/>
              </a:p>
              <a:p>
                <a:endParaRPr lang="en-US" dirty="0" smtClean="0"/>
              </a:p>
              <a:p>
                <a:pPr marL="0" indent="0">
                  <a:buNone/>
                </a:pPr>
                <a:endParaRPr lang="en-US" dirty="0" smtClean="0"/>
              </a:p>
              <a:p>
                <a:endParaRPr lang="en-US" dirty="0" smtClean="0"/>
              </a:p>
              <a:p>
                <a:pPr marL="0" indent="0">
                  <a:buNone/>
                </a:pPr>
                <a:r>
                  <a:rPr lang="en-US" dirty="0" smtClean="0"/>
                  <a:t>    </a:t>
                </a:r>
                <a:r>
                  <a:rPr lang="zh-CN" altLang="en-US" dirty="0" smtClean="0"/>
                  <a:t>所以</a:t>
                </a:r>
                <a:r>
                  <a:rPr lang="en-US" altLang="zh-CN" dirty="0" smtClean="0"/>
                  <a:t>, </a:t>
                </a:r>
                <a:r>
                  <a:rPr lang="zh-CN" altLang="en-US" dirty="0" smtClean="0"/>
                  <a:t>在总共</a:t>
                </a:r>
                <a:r>
                  <a:rPr lang="en-US" altLang="zh-CN" dirty="0" smtClean="0"/>
                  <a:t>11</a:t>
                </a:r>
                <a:r>
                  <a:rPr lang="zh-CN" altLang="en-US" dirty="0" smtClean="0"/>
                  <a:t>个位置上安排</a:t>
                </a:r>
                <a:r>
                  <a:rPr lang="en-US" altLang="zh-CN" dirty="0" smtClean="0"/>
                  <a:t>6</a:t>
                </a:r>
                <a:r>
                  <a:rPr lang="zh-CN" altLang="en-US" dirty="0" smtClean="0"/>
                  <a:t>条竖线和</a:t>
                </a:r>
                <a:r>
                  <a:rPr lang="en-US" altLang="zh-CN" dirty="0" smtClean="0"/>
                  <a:t>5</a:t>
                </a:r>
                <a:r>
                  <a:rPr lang="zh-CN" altLang="en-US" dirty="0" smtClean="0"/>
                  <a:t>颗星</a:t>
                </a:r>
                <a:r>
                  <a:rPr lang="en-US" altLang="zh-CN" dirty="0" smtClean="0"/>
                  <a:t>. </a:t>
                </a:r>
                <a:r>
                  <a:rPr lang="zh-CN" altLang="en-US" dirty="0" smtClean="0"/>
                  <a:t>也就是从</a:t>
                </a:r>
                <a:r>
                  <a:rPr lang="en-US" altLang="zh-CN" dirty="0" smtClean="0"/>
                  <a:t>11</a:t>
                </a:r>
                <a:r>
                  <a:rPr lang="zh-CN" altLang="en-US" dirty="0" smtClean="0"/>
                  <a:t>个位置上选择</a:t>
                </a:r>
                <a:r>
                  <a:rPr lang="en-US" altLang="zh-CN" dirty="0" smtClean="0"/>
                  <a:t>5</a:t>
                </a:r>
                <a:r>
                  <a:rPr lang="zh-CN" altLang="en-US" dirty="0" smtClean="0"/>
                  <a:t>颗星的位置</a:t>
                </a:r>
                <a:r>
                  <a:rPr lang="en-US" altLang="zh-CN" dirty="0" smtClean="0"/>
                  <a:t>, </a:t>
                </a:r>
                <a:r>
                  <a:rPr lang="zh-CN" altLang="en-US" dirty="0" smtClean="0"/>
                  <a:t>对应了从</a:t>
                </a:r>
                <a:r>
                  <a:rPr lang="en-US" altLang="zh-CN" dirty="0" smtClean="0"/>
                  <a:t>11</a:t>
                </a:r>
                <a:r>
                  <a:rPr lang="zh-CN" altLang="en-US" dirty="0" smtClean="0"/>
                  <a:t>个元素的集合中无序地选择</a:t>
                </a:r>
                <a:r>
                  <a:rPr lang="en-US" altLang="zh-CN" dirty="0" smtClean="0"/>
                  <a:t>5</a:t>
                </a:r>
                <a:r>
                  <a:rPr lang="zh-CN" altLang="en-US" dirty="0" smtClean="0"/>
                  <a:t>个元素的方法数</a:t>
                </a:r>
                <a:r>
                  <a:rPr lang="en-US" altLang="zh-CN" dirty="0" smtClean="0"/>
                  <a:t>, </a:t>
                </a:r>
                <a:r>
                  <a:rPr lang="zh-CN" altLang="en-US" dirty="0" smtClean="0"/>
                  <a:t>所以有</a:t>
                </a:r>
                <a14:m>
                  <m:oMath xmlns:m="http://schemas.openxmlformats.org/officeDocument/2006/math">
                    <m:r>
                      <a:rPr lang="zh-CN" altLang="en-US" b="0" i="1">
                        <a:latin typeface="Cambria Math" panose="02040503050406030204" pitchFamily="18" charset="0"/>
                      </a:rPr>
                      <m:t>𝐶</m:t>
                    </m:r>
                    <m:r>
                      <a:rPr lang="zh-CN" altLang="en-US" b="0">
                        <a:latin typeface="Cambria Math" panose="02040503050406030204" pitchFamily="18" charset="0"/>
                      </a:rPr>
                      <m:t>(</m:t>
                    </m:r>
                    <m:r>
                      <a:rPr lang="zh-CN" altLang="en-US" b="0" i="1">
                        <a:latin typeface="Cambria Math" panose="02040503050406030204" pitchFamily="18" charset="0"/>
                      </a:rPr>
                      <m:t>11</m:t>
                    </m:r>
                    <m:r>
                      <a:rPr lang="zh-CN" altLang="en-US" b="0">
                        <a:latin typeface="Cambria Math" panose="02040503050406030204" pitchFamily="18" charset="0"/>
                      </a:rPr>
                      <m:t>,</m:t>
                    </m:r>
                    <m:r>
                      <a:rPr lang="zh-CN" altLang="en-US" b="0" i="1">
                        <a:latin typeface="Cambria Math" panose="02040503050406030204" pitchFamily="18" charset="0"/>
                      </a:rPr>
                      <m:t>5</m:t>
                    </m:r>
                    <m:r>
                      <a:rPr lang="zh-CN" altLang="en-US" b="0">
                        <a:latin typeface="Cambria Math" panose="02040503050406030204" pitchFamily="18" charset="0"/>
                      </a:rPr>
                      <m:t>)=</m:t>
                    </m:r>
                    <m:f>
                      <m:fPr>
                        <m:ctrlPr>
                          <a:rPr lang="zh-CN" altLang="en-US" i="1">
                            <a:latin typeface="Cambria Math" panose="02040503050406030204" pitchFamily="18" charset="0"/>
                          </a:rPr>
                        </m:ctrlPr>
                      </m:fPr>
                      <m:num>
                        <m:r>
                          <a:rPr lang="zh-CN" altLang="en-US" b="0" i="1">
                            <a:latin typeface="Cambria Math" panose="02040503050406030204" pitchFamily="18" charset="0"/>
                          </a:rPr>
                          <m:t>11</m:t>
                        </m:r>
                        <m:r>
                          <a:rPr lang="zh-CN" altLang="en-US" b="0">
                            <a:latin typeface="Cambria Math" panose="02040503050406030204" pitchFamily="18" charset="0"/>
                          </a:rPr>
                          <m:t>!</m:t>
                        </m:r>
                      </m:num>
                      <m:den>
                        <m:r>
                          <a:rPr lang="zh-CN" altLang="en-US" b="0" i="1">
                            <a:latin typeface="Cambria Math" panose="02040503050406030204" pitchFamily="18" charset="0"/>
                          </a:rPr>
                          <m:t>5</m:t>
                        </m:r>
                        <m:r>
                          <a:rPr lang="zh-CN" altLang="en-US" b="0">
                            <a:latin typeface="Cambria Math" panose="02040503050406030204" pitchFamily="18" charset="0"/>
                          </a:rPr>
                          <m:t>!</m:t>
                        </m:r>
                        <m:r>
                          <a:rPr lang="zh-CN" altLang="en-US" b="0" i="1">
                            <a:latin typeface="Cambria Math" panose="02040503050406030204" pitchFamily="18" charset="0"/>
                          </a:rPr>
                          <m:t>6</m:t>
                        </m:r>
                        <m:r>
                          <a:rPr lang="zh-CN" altLang="en-US" b="0">
                            <a:latin typeface="Cambria Math" panose="02040503050406030204" pitchFamily="18" charset="0"/>
                          </a:rPr>
                          <m:t>!</m:t>
                        </m:r>
                      </m:den>
                    </m:f>
                    <m:r>
                      <a:rPr lang="zh-CN" altLang="en-US" b="0">
                        <a:latin typeface="Cambria Math" panose="02040503050406030204" pitchFamily="18" charset="0"/>
                      </a:rPr>
                      <m:t>=</m:t>
                    </m:r>
                    <m:r>
                      <a:rPr lang="zh-CN" altLang="en-US" b="0" i="1">
                        <a:latin typeface="Cambria Math" panose="02040503050406030204" pitchFamily="18" charset="0"/>
                      </a:rPr>
                      <m:t>462</m:t>
                    </m:r>
                  </m:oMath>
                </a14:m>
                <a:r>
                  <a:rPr lang="zh-CN" altLang="en-US" dirty="0" smtClean="0"/>
                  <a:t>种方式</a:t>
                </a:r>
                <a:r>
                  <a:rPr lang="en-US" altLang="zh-CN" dirty="0" smtClean="0"/>
                  <a:t>.</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4"/>
                <a:stretch>
                  <a:fillRect l="-1165" t="-2143" r="-610"/>
                </a:stretch>
              </a:blipFill>
            </p:spPr>
            <p:txBody>
              <a:bodyPr/>
              <a:lstStyle/>
              <a:p>
                <a:r>
                  <a:rPr lang="zh-CN" altLang="en-US">
                    <a:noFill/>
                  </a:rPr>
                  <a:t> </a:t>
                </a:r>
              </a:p>
            </p:txBody>
          </p:sp>
        </mc:Fallback>
      </mc:AlternateContent>
      <p:pic>
        <p:nvPicPr>
          <p:cNvPr id="4" name="Picture 3" descr="0514.jpg"/>
          <p:cNvPicPr>
            <a:picLocks noChangeAspect="1"/>
          </p:cNvPicPr>
          <p:nvPr/>
        </p:nvPicPr>
        <p:blipFill>
          <a:blip r:embed="rId5" cstate="print"/>
          <a:stretch>
            <a:fillRect/>
          </a:stretch>
        </p:blipFill>
        <p:spPr>
          <a:xfrm>
            <a:off x="4031344" y="1905000"/>
            <a:ext cx="3893456" cy="2450600"/>
          </a:xfrm>
          <a:prstGeom prst="rect">
            <a:avLst/>
          </a:prstGeom>
        </p:spPr>
      </p:pic>
      <p:sp>
        <p:nvSpPr>
          <p:cNvPr id="6" name="日期占位符 5"/>
          <p:cNvSpPr>
            <a:spLocks noGrp="1"/>
          </p:cNvSpPr>
          <p:nvPr>
            <p:ph type="dt" sz="half" idx="10"/>
          </p:nvPr>
        </p:nvSpPr>
        <p:spPr/>
        <p:txBody>
          <a:bodyPr/>
          <a:lstStyle/>
          <a:p>
            <a:fld id="{D35F1863-186F-4455-8528-8E3E2DC77CC2}" type="datetime1">
              <a:rPr lang="zh-CN" altLang="en-US" smtClean="0"/>
              <a:t>2023/9/25</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93</a:t>
            </a:fld>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1415052731"/>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64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21179567"/>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641" name="Equation" r:id="rId8" imgW="914400" imgH="198720" progId="Equation.DSMT4">
                  <p:embed/>
                </p:oleObj>
              </mc:Choice>
              <mc:Fallback>
                <p:oleObj name="Equation" r:id="rId8"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990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有重复的组合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定理</a:t>
                </a:r>
                <a:r>
                  <a:rPr lang="en-US" altLang="zh-CN" dirty="0" smtClean="0"/>
                  <a:t>:</a:t>
                </a:r>
                <a14:m>
                  <m:oMath xmlns:m="http://schemas.openxmlformats.org/officeDocument/2006/math">
                    <m:r>
                      <a:rPr lang="en-US" altLang="zh-CN" b="0" i="1" smtClean="0">
                        <a:latin typeface="Cambria Math" panose="02040503050406030204" pitchFamily="18" charset="0"/>
                      </a:rPr>
                      <m:t>𝑛</m:t>
                    </m:r>
                  </m:oMath>
                </a14:m>
                <a:r>
                  <a:rPr lang="zh-CN" altLang="en-US" dirty="0" smtClean="0"/>
                  <a:t>个元素的集合</a:t>
                </a:r>
                <a:r>
                  <a:rPr lang="zh-CN" altLang="en-US" b="1" dirty="0" smtClean="0">
                    <a:solidFill>
                      <a:srgbClr val="C00000"/>
                    </a:solidFill>
                  </a:rPr>
                  <a:t>允许重复的</a:t>
                </a:r>
                <a14:m>
                  <m:oMath xmlns:m="http://schemas.openxmlformats.org/officeDocument/2006/math">
                    <m:r>
                      <a:rPr lang="en-US" altLang="zh-CN" b="1" i="1" smtClean="0">
                        <a:solidFill>
                          <a:srgbClr val="C00000"/>
                        </a:solidFill>
                        <a:latin typeface="Cambria Math" panose="02040503050406030204" pitchFamily="18" charset="0"/>
                      </a:rPr>
                      <m:t>𝒓</m:t>
                    </m:r>
                  </m:oMath>
                </a14:m>
                <a:r>
                  <a:rPr lang="zh-CN" altLang="en-US" b="1" dirty="0" smtClean="0">
                    <a:solidFill>
                      <a:srgbClr val="C00000"/>
                    </a:solidFill>
                  </a:rPr>
                  <a:t>组合</a:t>
                </a:r>
                <a:r>
                  <a:rPr lang="zh-CN" altLang="en-US" dirty="0" smtClean="0"/>
                  <a:t>数有</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−1,</m:t>
                        </m:r>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en-US" dirty="0" smtClean="0"/>
                  <a:t>.</a:t>
                </a:r>
              </a:p>
              <a:p>
                <a:r>
                  <a:rPr lang="zh-CN" altLang="en-US" dirty="0" smtClean="0"/>
                  <a:t>证</a:t>
                </a:r>
                <a:r>
                  <a:rPr lang="en-US" altLang="zh-CN" dirty="0" smtClean="0"/>
                  <a:t>:</a:t>
                </a:r>
                <a:r>
                  <a:rPr lang="zh-CN" altLang="en-US" dirty="0" smtClean="0"/>
                  <a:t>允许重复时</a:t>
                </a:r>
                <a14:m>
                  <m:oMath xmlns:m="http://schemas.openxmlformats.org/officeDocument/2006/math">
                    <m:r>
                      <a:rPr lang="en-US" altLang="zh-CN" i="1">
                        <a:latin typeface="Cambria Math" panose="02040503050406030204" pitchFamily="18" charset="0"/>
                      </a:rPr>
                      <m:t>𝑛</m:t>
                    </m:r>
                  </m:oMath>
                </a14:m>
                <a:r>
                  <a:rPr lang="zh-CN" altLang="en-US" dirty="0" smtClean="0"/>
                  <a:t>元素集合的</a:t>
                </a:r>
                <a14:m>
                  <m:oMath xmlns:m="http://schemas.openxmlformats.org/officeDocument/2006/math">
                    <m:r>
                      <a:rPr lang="en-US" altLang="zh-CN" i="1">
                        <a:latin typeface="Cambria Math" panose="02040503050406030204" pitchFamily="18" charset="0"/>
                      </a:rPr>
                      <m:t>𝑟</m:t>
                    </m:r>
                  </m:oMath>
                </a14:m>
                <a:r>
                  <a:rPr lang="zh-CN" altLang="en-US" dirty="0" smtClean="0"/>
                  <a:t>组合可以用</a:t>
                </a:r>
                <a14:m>
                  <m:oMath xmlns:m="http://schemas.openxmlformats.org/officeDocument/2006/math">
                    <m:r>
                      <a:rPr lang="en-US" altLang="zh-CN" i="1">
                        <a:latin typeface="Cambria Math" panose="02040503050406030204" pitchFamily="18" charset="0"/>
                      </a:rPr>
                      <m:t>𝑛</m:t>
                    </m:r>
                    <m:r>
                      <a:rPr lang="en-US" altLang="zh-CN" b="0" i="1" smtClean="0">
                        <a:latin typeface="Cambria Math" panose="02040503050406030204" pitchFamily="18" charset="0"/>
                      </a:rPr>
                      <m:t>−1</m:t>
                    </m:r>
                  </m:oMath>
                </a14:m>
                <a:r>
                  <a:rPr lang="zh-CN" altLang="en-US" dirty="0" smtClean="0"/>
                  <a:t>条竖线和</a:t>
                </a:r>
                <a14:m>
                  <m:oMath xmlns:m="http://schemas.openxmlformats.org/officeDocument/2006/math">
                    <m:r>
                      <a:rPr lang="en-US" altLang="zh-CN" i="1">
                        <a:latin typeface="Cambria Math" panose="02040503050406030204" pitchFamily="18" charset="0"/>
                      </a:rPr>
                      <m:t>𝑟</m:t>
                    </m:r>
                  </m:oMath>
                </a14:m>
                <a:r>
                  <a:rPr lang="zh-CN" altLang="en-US" dirty="0" smtClean="0"/>
                  <a:t>颗星的列表来表示</a:t>
                </a:r>
                <a:r>
                  <a:rPr lang="en-US" altLang="zh-CN" dirty="0" smtClean="0"/>
                  <a:t>. </a:t>
                </a:r>
                <a:r>
                  <a:rPr lang="zh-CN" altLang="en-US" dirty="0" smtClean="0"/>
                  <a:t>这</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−1</m:t>
                    </m:r>
                  </m:oMath>
                </a14:m>
                <a:r>
                  <a:rPr lang="zh-CN" altLang="en-US" dirty="0" smtClean="0"/>
                  <a:t>条竖线用来标记</a:t>
                </a:r>
                <a14:m>
                  <m:oMath xmlns:m="http://schemas.openxmlformats.org/officeDocument/2006/math">
                    <m:r>
                      <a:rPr lang="en-US" altLang="zh-CN" i="1">
                        <a:latin typeface="Cambria Math" panose="02040503050406030204" pitchFamily="18" charset="0"/>
                      </a:rPr>
                      <m:t>𝑛</m:t>
                    </m:r>
                  </m:oMath>
                </a14:m>
                <a:r>
                  <a:rPr lang="zh-CN" altLang="en-US" dirty="0" smtClean="0"/>
                  <a:t>个不同的单元</a:t>
                </a:r>
                <a:r>
                  <a:rPr lang="en-US" altLang="zh-CN" dirty="0" smtClean="0"/>
                  <a:t>. </a:t>
                </a:r>
                <a:r>
                  <a:rPr lang="zh-CN" altLang="en-US" dirty="0" smtClean="0"/>
                  <a:t>当集合的第</a:t>
                </a:r>
                <a14:m>
                  <m:oMath xmlns:m="http://schemas.openxmlformats.org/officeDocument/2006/math">
                    <m:r>
                      <a:rPr lang="en-US" altLang="zh-CN" b="0" i="1" smtClean="0">
                        <a:latin typeface="Cambria Math" panose="02040503050406030204" pitchFamily="18" charset="0"/>
                      </a:rPr>
                      <m:t>𝑖</m:t>
                    </m:r>
                  </m:oMath>
                </a14:m>
                <a:r>
                  <a:rPr lang="zh-CN" altLang="en-US" dirty="0" smtClean="0"/>
                  <a:t>个元素出现在组合中时</a:t>
                </a:r>
                <a:r>
                  <a:rPr lang="en-US" altLang="zh-CN" dirty="0" smtClean="0"/>
                  <a:t>, </a:t>
                </a:r>
                <a:r>
                  <a:rPr lang="zh-CN" altLang="en-US" dirty="0" smtClean="0"/>
                  <a:t>第</a:t>
                </a:r>
                <a14:m>
                  <m:oMath xmlns:m="http://schemas.openxmlformats.org/officeDocument/2006/math">
                    <m:r>
                      <a:rPr lang="en-US" altLang="zh-CN" i="1">
                        <a:latin typeface="Cambria Math" panose="02040503050406030204" pitchFamily="18" charset="0"/>
                      </a:rPr>
                      <m:t>𝑖</m:t>
                    </m:r>
                  </m:oMath>
                </a14:m>
                <a:r>
                  <a:rPr lang="zh-CN" altLang="en-US" dirty="0" smtClean="0"/>
                  <a:t>个单元就包含</a:t>
                </a:r>
                <a:r>
                  <a:rPr lang="en-US" altLang="zh-CN" dirty="0" smtClean="0"/>
                  <a:t>1</a:t>
                </a:r>
                <a:r>
                  <a:rPr lang="zh-CN" altLang="en-US" dirty="0" smtClean="0"/>
                  <a:t>颗星</a:t>
                </a:r>
                <a:r>
                  <a:rPr lang="en-US" altLang="zh-CN" dirty="0" smtClean="0"/>
                  <a:t>. </a:t>
                </a:r>
                <a:r>
                  <a:rPr lang="zh-CN" altLang="en-US" dirty="0" smtClean="0"/>
                  <a:t>包含</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−1</m:t>
                    </m:r>
                  </m:oMath>
                </a14:m>
                <a:r>
                  <a:rPr lang="zh-CN" altLang="en-US" dirty="0" smtClean="0"/>
                  <a:t>条竖线和</a:t>
                </a:r>
                <a14:m>
                  <m:oMath xmlns:m="http://schemas.openxmlformats.org/officeDocument/2006/math">
                    <m:r>
                      <a:rPr lang="en-US" altLang="zh-CN" i="1">
                        <a:latin typeface="Cambria Math" panose="02040503050406030204" pitchFamily="18" charset="0"/>
                      </a:rPr>
                      <m:t>𝑟</m:t>
                    </m:r>
                  </m:oMath>
                </a14:m>
                <a:r>
                  <a:rPr lang="zh-CN" altLang="en-US" dirty="0" smtClean="0"/>
                  <a:t>颗星的每一个不同的表对应了</a:t>
                </a:r>
                <a14:m>
                  <m:oMath xmlns:m="http://schemas.openxmlformats.org/officeDocument/2006/math">
                    <m:r>
                      <a:rPr lang="en-US" altLang="zh-CN" i="1">
                        <a:latin typeface="Cambria Math" panose="02040503050406030204" pitchFamily="18" charset="0"/>
                      </a:rPr>
                      <m:t>𝑛</m:t>
                    </m:r>
                  </m:oMath>
                </a14:m>
                <a:r>
                  <a:rPr lang="zh-CN" altLang="en-US" dirty="0" smtClean="0"/>
                  <a:t>元素集合的允许重复的一个</a:t>
                </a:r>
                <a14:m>
                  <m:oMath xmlns:m="http://schemas.openxmlformats.org/officeDocument/2006/math">
                    <m:r>
                      <a:rPr lang="en-US" altLang="zh-CN" i="1">
                        <a:latin typeface="Cambria Math" panose="02040503050406030204" pitchFamily="18" charset="0"/>
                      </a:rPr>
                      <m:t>𝑟</m:t>
                    </m:r>
                  </m:oMath>
                </a14:m>
                <a:r>
                  <a:rPr lang="zh-CN" altLang="en-US" dirty="0" smtClean="0"/>
                  <a:t>组合</a:t>
                </a:r>
                <a:r>
                  <a:rPr lang="en-US" altLang="zh-CN" dirty="0" smtClean="0"/>
                  <a:t>, </a:t>
                </a:r>
                <a:r>
                  <a:rPr lang="zh-CN" altLang="en-US" dirty="0" smtClean="0"/>
                  <a:t>即</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−1,</m:t>
                        </m:r>
                        <m:r>
                          <a:rPr lang="en-US" altLang="zh-CN" i="1">
                            <a:latin typeface="Cambria Math" panose="02040503050406030204" pitchFamily="18" charset="0"/>
                          </a:rPr>
                          <m:t>𝑟</m:t>
                        </m:r>
                      </m:e>
                    </m:d>
                  </m:oMath>
                </a14:m>
                <a:r>
                  <a:rPr lang="en-US" dirty="0" smtClean="0"/>
                  <a:t>, </a:t>
                </a:r>
                <a:r>
                  <a:rPr lang="zh-CN" altLang="en-US" dirty="0" smtClean="0"/>
                  <a:t>因为每个表对应了从包含</a:t>
                </a:r>
                <a14:m>
                  <m:oMath xmlns:m="http://schemas.openxmlformats.org/officeDocument/2006/math">
                    <m:r>
                      <a:rPr lang="en-US" altLang="zh-CN" i="1">
                        <a:latin typeface="Cambria Math" panose="02040503050406030204" pitchFamily="18" charset="0"/>
                      </a:rPr>
                      <m:t>𝑟</m:t>
                    </m:r>
                  </m:oMath>
                </a14:m>
                <a:r>
                  <a:rPr lang="zh-CN" altLang="en-US" dirty="0" smtClean="0"/>
                  <a:t>颗星和</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−1</m:t>
                    </m:r>
                  </m:oMath>
                </a14:m>
                <a:r>
                  <a:rPr lang="zh-CN" altLang="en-US" dirty="0" smtClean="0"/>
                  <a:t>条竖线的</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−1+</m:t>
                    </m:r>
                    <m:r>
                      <a:rPr lang="en-US" altLang="zh-CN" b="0" i="1" smtClean="0">
                        <a:latin typeface="Cambria Math" panose="02040503050406030204" pitchFamily="18" charset="0"/>
                      </a:rPr>
                      <m:t>𝑟</m:t>
                    </m:r>
                  </m:oMath>
                </a14:m>
                <a:r>
                  <a:rPr lang="zh-CN" altLang="en-US" dirty="0" smtClean="0"/>
                  <a:t>个位置取</a:t>
                </a:r>
                <a14:m>
                  <m:oMath xmlns:m="http://schemas.openxmlformats.org/officeDocument/2006/math">
                    <m:r>
                      <a:rPr lang="en-US" altLang="zh-CN" i="1">
                        <a:latin typeface="Cambria Math" panose="02040503050406030204" pitchFamily="18" charset="0"/>
                      </a:rPr>
                      <m:t>𝑟</m:t>
                    </m:r>
                  </m:oMath>
                </a14:m>
                <a:r>
                  <a:rPr lang="zh-CN" altLang="en-US" dirty="0" smtClean="0"/>
                  <a:t>个位置来放</a:t>
                </a:r>
                <a14:m>
                  <m:oMath xmlns:m="http://schemas.openxmlformats.org/officeDocument/2006/math">
                    <m:r>
                      <a:rPr lang="en-US" altLang="zh-CN" i="1">
                        <a:latin typeface="Cambria Math" panose="02040503050406030204" pitchFamily="18" charset="0"/>
                      </a:rPr>
                      <m:t>𝑟</m:t>
                    </m:r>
                  </m:oMath>
                </a14:m>
                <a:r>
                  <a:rPr lang="zh-CN" altLang="en-US" dirty="0" smtClean="0"/>
                  <a:t>颗星的一种选择</a:t>
                </a:r>
                <a:r>
                  <a:rPr lang="en-US" altLang="zh-CN" dirty="0" smtClean="0"/>
                  <a:t>. </a:t>
                </a:r>
                <a:r>
                  <a:rPr lang="zh-CN" altLang="en-US" dirty="0" smtClean="0"/>
                  <a:t>同时还等于</a:t>
                </a:r>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−1,</m:t>
                    </m:r>
                    <m:r>
                      <a:rPr lang="en-US" altLang="zh-CN" i="1">
                        <a:latin typeface="Cambria Math" panose="02040503050406030204" pitchFamily="18" charset="0"/>
                      </a:rPr>
                      <m:t>𝑛</m:t>
                    </m:r>
                    <m:r>
                      <a:rPr lang="en-US" altLang="zh-CN" i="1">
                        <a:latin typeface="Cambria Math" panose="02040503050406030204" pitchFamily="18" charset="0"/>
                      </a:rPr>
                      <m:t>−1)</m:t>
                    </m:r>
                  </m:oMath>
                </a14:m>
                <a:r>
                  <a:rPr lang="en-US" dirty="0" smtClean="0"/>
                  <a:t>, </a:t>
                </a:r>
                <a:r>
                  <a:rPr lang="zh-CN" altLang="en-US" dirty="0" smtClean="0"/>
                  <a:t>因为每个表对应于取</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−1</m:t>
                    </m:r>
                  </m:oMath>
                </a14:m>
                <a:r>
                  <a:rPr lang="zh-CN" altLang="en-US" dirty="0" smtClean="0"/>
                  <a:t>个位置来放</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−1</m:t>
                    </m:r>
                  </m:oMath>
                </a14:m>
                <a:r>
                  <a:rPr lang="zh-CN" altLang="en-US" dirty="0" smtClean="0"/>
                  <a:t>条竖线</a:t>
                </a:r>
                <a:r>
                  <a:rPr lang="en-US" altLang="zh-CN" dirty="0" smtClean="0"/>
                  <a:t>.</a:t>
                </a:r>
              </a:p>
              <a:p>
                <a:r>
                  <a:rPr lang="zh-CN" altLang="en-US" dirty="0" smtClean="0"/>
                  <a:t>思考</a:t>
                </a:r>
                <a:r>
                  <a:rPr lang="en-US" altLang="zh-CN" dirty="0" smtClean="0"/>
                  <a:t>:</a:t>
                </a:r>
                <a:r>
                  <a:rPr lang="en-US" altLang="zh-CN" dirty="0"/>
                  <a:t> </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oMath>
                </a14:m>
                <a:r>
                  <a:rPr lang="pt-BR" altLang="zh-CN" dirty="0" smtClean="0"/>
                  <a:t> </a:t>
                </a:r>
                <a:r>
                  <a:rPr lang="zh-CN" altLang="en-US" dirty="0" smtClean="0"/>
                  <a:t>中用</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−1</m:t>
                    </m:r>
                  </m:oMath>
                </a14:m>
                <a:r>
                  <a:rPr lang="zh-CN" altLang="en-US" dirty="0" smtClean="0"/>
                  <a:t>替代</a:t>
                </a:r>
                <a14:m>
                  <m:oMath xmlns:m="http://schemas.openxmlformats.org/officeDocument/2006/math">
                    <m:r>
                      <a:rPr lang="en-US" altLang="zh-CN" i="1">
                        <a:latin typeface="Cambria Math" panose="02040503050406030204" pitchFamily="18" charset="0"/>
                      </a:rPr>
                      <m:t>𝑛</m:t>
                    </m:r>
                  </m:oMath>
                </a14:m>
                <a:endParaRPr lang="pt-BR"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r="-111"/>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8714F9B9-EB8F-4BDB-B9F3-E84D40E6D0DA}"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94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有重复的组合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lstStyle/>
              <a:p>
                <a:r>
                  <a:rPr lang="zh-CN" altLang="en-US" dirty="0" smtClean="0"/>
                  <a:t>例</a:t>
                </a:r>
                <a:r>
                  <a:rPr lang="en-US" altLang="zh-CN" dirty="0" smtClean="0"/>
                  <a:t>:</a:t>
                </a:r>
                <a:r>
                  <a:rPr lang="zh-CN" altLang="en-US" dirty="0" smtClean="0"/>
                  <a:t>方程</a:t>
                </a:r>
                <a:r>
                  <a:rPr lang="en-US"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en-US" dirty="0" smtClean="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dirty="0" smtClean="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oMath>
                </a14:m>
                <a:r>
                  <a:rPr lang="en-US" dirty="0" smtClean="0"/>
                  <a:t> = 11</a:t>
                </a:r>
                <a:r>
                  <a:rPr lang="zh-CN" altLang="en-US" dirty="0" smtClean="0"/>
                  <a:t>有多少个解？其中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smtClean="0"/>
                  <a:t>,</a:t>
                </a:r>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oMath>
                </a14:m>
                <a:r>
                  <a:rPr lang="zh-CN" altLang="en-US" dirty="0" smtClean="0"/>
                  <a:t>都是非负整数</a:t>
                </a:r>
                <a:r>
                  <a:rPr lang="en-US" altLang="zh-CN" dirty="0" smtClean="0"/>
                  <a:t>.</a:t>
                </a:r>
              </a:p>
              <a:p>
                <a:r>
                  <a:rPr lang="zh-CN" altLang="en-US" dirty="0" smtClean="0"/>
                  <a:t>解</a:t>
                </a:r>
                <a:r>
                  <a:rPr lang="en-US" altLang="zh-CN" dirty="0" smtClean="0"/>
                  <a:t>:</a:t>
                </a:r>
                <a:r>
                  <a:rPr lang="zh-CN" altLang="en-US" dirty="0" smtClean="0"/>
                  <a:t>一个解对应从</a:t>
                </a:r>
                <a:r>
                  <a:rPr lang="en-US" altLang="zh-CN" dirty="0" smtClean="0"/>
                  <a:t>3</a:t>
                </a:r>
                <a:r>
                  <a:rPr lang="zh-CN" altLang="en-US" dirty="0" smtClean="0"/>
                  <a:t>元素集合中选</a:t>
                </a:r>
                <a:r>
                  <a:rPr lang="en-US" altLang="zh-CN" dirty="0" smtClean="0"/>
                  <a:t>11</a:t>
                </a:r>
                <a:r>
                  <a:rPr lang="zh-CN" altLang="en-US" dirty="0" smtClean="0"/>
                  <a:t>个元素的方式</a:t>
                </a:r>
                <a:r>
                  <a:rPr lang="en-US" altLang="zh-CN" dirty="0" smtClean="0"/>
                  <a:t>, </a:t>
                </a:r>
                <a:r>
                  <a:rPr lang="zh-CN" altLang="en-US" dirty="0" smtClean="0"/>
                  <a:t>以使得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zh-CN" altLang="en-US" dirty="0" smtClean="0"/>
                  <a:t>选第一类</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oMath>
                </a14:m>
                <a:r>
                  <a:rPr lang="zh-CN" altLang="en-US" dirty="0" smtClean="0"/>
                  <a:t>选第二类</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oMath>
                </a14:m>
                <a:r>
                  <a:rPr lang="zh-CN" altLang="en-US" dirty="0" smtClean="0"/>
                  <a:t>选第三类</a:t>
                </a:r>
                <a:r>
                  <a:rPr lang="en-US" altLang="zh-CN" dirty="0" smtClean="0"/>
                  <a:t>. </a:t>
                </a:r>
                <a:r>
                  <a:rPr lang="zh-CN" altLang="en-US" dirty="0" smtClean="0"/>
                  <a:t>因此解的个数等于</a:t>
                </a:r>
                <a:r>
                  <a:rPr lang="en-US" altLang="zh-CN" dirty="0" smtClean="0"/>
                  <a:t>3</a:t>
                </a:r>
                <a:r>
                  <a:rPr lang="zh-CN" altLang="en-US" dirty="0" smtClean="0"/>
                  <a:t>元素的集合允许重复的</a:t>
                </a:r>
                <a:r>
                  <a:rPr lang="en-US" altLang="zh-CN" dirty="0" smtClean="0"/>
                  <a:t>11</a:t>
                </a:r>
                <a:r>
                  <a:rPr lang="zh-CN" altLang="en-US" dirty="0" smtClean="0"/>
                  <a:t>组合数</a:t>
                </a:r>
                <a:r>
                  <a:rPr lang="en-US" altLang="zh-CN" dirty="0" smtClean="0"/>
                  <a:t>, </a:t>
                </a:r>
                <a:r>
                  <a:rPr lang="zh-CN" altLang="en-US" dirty="0" smtClean="0"/>
                  <a:t>所以</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3+11−1,11</m:t>
                          </m:r>
                        </m:e>
                      </m:d>
                      <m:r>
                        <a:rPr lang="en-US" sz="2400" b="0" i="1" smtClean="0">
                          <a:latin typeface="Cambria Math" panose="02040503050406030204" pitchFamily="18" charset="0"/>
                        </a:rPr>
                        <m:t>=</m:t>
                      </m:r>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13,11</m:t>
                          </m:r>
                        </m:e>
                      </m:d>
                      <m:r>
                        <a:rPr lang="en-US" sz="2400" b="0" i="1" smtClean="0">
                          <a:latin typeface="Cambria Math" panose="02040503050406030204" pitchFamily="18" charset="0"/>
                        </a:rPr>
                        <m:t>=</m:t>
                      </m:r>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13,2</m:t>
                          </m:r>
                        </m:e>
                      </m:d>
                      <m:r>
                        <a:rPr lang="en-US"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13</m:t>
                          </m:r>
                          <m:r>
                            <a:rPr lang="en-US" altLang="zh-CN" sz="2400" b="0" i="1" smtClean="0">
                              <a:latin typeface="Cambria Math" panose="02040503050406030204" pitchFamily="18" charset="0"/>
                              <a:ea typeface="Cambria Math" panose="02040503050406030204" pitchFamily="18" charset="0"/>
                            </a:rPr>
                            <m:t>×12</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×1</m:t>
                          </m:r>
                        </m:den>
                      </m:f>
                      <m:r>
                        <a:rPr lang="en-US" altLang="zh-CN" sz="2400" b="0" i="1" smtClean="0">
                          <a:latin typeface="Cambria Math" panose="02040503050406030204" pitchFamily="18" charset="0"/>
                        </a:rPr>
                        <m:t>=78</m:t>
                      </m:r>
                    </m:oMath>
                  </m:oMathPara>
                </a14:m>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6"/>
                <a:stretch>
                  <a:fillRect l="-999" t="-13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AA882FBD-F630-41A4-BE1C-0E8E5A0E5AD5}"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95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有重复的组合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lstStyle/>
              <a:p>
                <a:r>
                  <a:rPr lang="zh-CN" altLang="en-US" dirty="0" smtClean="0"/>
                  <a:t>例</a:t>
                </a:r>
                <a:r>
                  <a:rPr lang="en-US" altLang="zh-CN" dirty="0" smtClean="0"/>
                  <a:t>(</a:t>
                </a:r>
                <a:r>
                  <a:rPr lang="zh-CN" altLang="en-US" dirty="0" smtClean="0"/>
                  <a:t>扩展</a:t>
                </a:r>
                <a:r>
                  <a:rPr lang="en-US" altLang="zh-CN" dirty="0" smtClean="0"/>
                  <a:t>):</a:t>
                </a:r>
                <a:r>
                  <a:rPr lang="zh-CN" altLang="en-US" dirty="0" smtClean="0"/>
                  <a:t>方程</a:t>
                </a:r>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oMath>
                </a14:m>
                <a:r>
                  <a:rPr lang="en-US" dirty="0" smtClean="0"/>
                  <a:t>= 11</a:t>
                </a:r>
                <a:r>
                  <a:rPr lang="zh-CN" altLang="en-US" dirty="0" smtClean="0"/>
                  <a:t>有多少个解？其中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oMath>
                </a14:m>
                <a:r>
                  <a:rPr lang="zh-CN" altLang="en-US" dirty="0" smtClean="0"/>
                  <a:t>都是非负整数</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0" smtClean="0">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b="0" i="0"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b="0" i="0"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oMath>
                </a14:m>
                <a:endParaRPr lang="en-US" altLang="zh-CN" dirty="0" smtClean="0">
                  <a:latin typeface="Arial" panose="020B0604020202020204" pitchFamily="34" charset="0"/>
                  <a:cs typeface="Arial" panose="020B0604020202020204" pitchFamily="34" charset="0"/>
                </a:endParaRPr>
              </a:p>
              <a:p>
                <a:r>
                  <a:rPr lang="zh-CN" altLang="en-US" dirty="0" smtClean="0"/>
                  <a:t>解</a:t>
                </a:r>
                <a:r>
                  <a:rPr lang="en-US" altLang="zh-CN" dirty="0" smtClean="0"/>
                  <a:t>:</a:t>
                </a:r>
                <a:r>
                  <a:rPr lang="zh-CN" altLang="en-US" dirty="0" smtClean="0"/>
                  <a:t>类似地</a:t>
                </a:r>
                <a:r>
                  <a:rPr lang="en-US" altLang="zh-CN" dirty="0" smtClean="0"/>
                  <a:t>, </a:t>
                </a:r>
                <a:r>
                  <a:rPr lang="zh-CN" altLang="en-US" dirty="0" smtClean="0"/>
                  <a:t>满足此限制的方程的解对应于从</a:t>
                </a:r>
                <a:r>
                  <a:rPr lang="en-US" altLang="zh-CN" dirty="0" smtClean="0"/>
                  <a:t>11</a:t>
                </a:r>
                <a:r>
                  <a:rPr lang="zh-CN" altLang="en-US" dirty="0" smtClean="0"/>
                  <a:t>项中的选择</a:t>
                </a:r>
                <a:r>
                  <a:rPr lang="en-US" altLang="zh-CN" dirty="0" smtClean="0"/>
                  <a:t>, </a:t>
                </a:r>
                <a:r>
                  <a:rPr lang="zh-CN" altLang="en-US" dirty="0" smtClean="0"/>
                  <a:t>其中第一类元素至少取</a:t>
                </a:r>
                <a:r>
                  <a:rPr lang="en-US" altLang="zh-CN" dirty="0" smtClean="0"/>
                  <a:t>1</a:t>
                </a:r>
                <a:r>
                  <a:rPr lang="zh-CN" altLang="en-US" dirty="0" smtClean="0"/>
                  <a:t>个</a:t>
                </a:r>
                <a:r>
                  <a:rPr lang="en-US" altLang="zh-CN" dirty="0" smtClean="0"/>
                  <a:t>, </a:t>
                </a:r>
                <a:r>
                  <a:rPr lang="zh-CN" altLang="en-US" dirty="0" smtClean="0"/>
                  <a:t>第二类元素至少取</a:t>
                </a:r>
                <a:r>
                  <a:rPr lang="en-US" altLang="zh-CN" dirty="0" smtClean="0"/>
                  <a:t>1</a:t>
                </a:r>
                <a:r>
                  <a:rPr lang="zh-CN" altLang="en-US" dirty="0" smtClean="0"/>
                  <a:t>个</a:t>
                </a:r>
                <a:r>
                  <a:rPr lang="en-US" altLang="zh-CN" dirty="0" smtClean="0"/>
                  <a:t>, </a:t>
                </a:r>
                <a:r>
                  <a:rPr lang="zh-CN" altLang="en-US" dirty="0" smtClean="0"/>
                  <a:t>第三类元素至少取</a:t>
                </a:r>
                <a:r>
                  <a:rPr lang="en-US" altLang="zh-CN" dirty="0" smtClean="0"/>
                  <a:t>1</a:t>
                </a:r>
                <a:r>
                  <a:rPr lang="zh-CN" altLang="en-US" dirty="0" smtClean="0"/>
                  <a:t>个</a:t>
                </a:r>
                <a:r>
                  <a:rPr lang="en-US" altLang="zh-CN" dirty="0" smtClean="0"/>
                  <a:t>.</a:t>
                </a:r>
              </a:p>
              <a:p>
                <a:pPr marL="352425" indent="-352425">
                  <a:buNone/>
                </a:pPr>
                <a:r>
                  <a:rPr lang="zh-CN" altLang="en-US" dirty="0" smtClean="0"/>
                  <a:t>       因此</a:t>
                </a:r>
                <a:r>
                  <a:rPr lang="en-US" altLang="zh-CN" dirty="0" smtClean="0"/>
                  <a:t>, </a:t>
                </a:r>
                <a:r>
                  <a:rPr lang="zh-CN" altLang="en-US" dirty="0" smtClean="0"/>
                  <a:t>先选择</a:t>
                </a:r>
                <a:r>
                  <a:rPr lang="en-US" altLang="zh-CN" dirty="0" smtClean="0"/>
                  <a:t>1</a:t>
                </a:r>
                <a:r>
                  <a:rPr lang="zh-CN" altLang="en-US" dirty="0" smtClean="0"/>
                  <a:t>个第一类元素</a:t>
                </a:r>
                <a:r>
                  <a:rPr lang="en-US" altLang="zh-CN" dirty="0" smtClean="0"/>
                  <a:t>, </a:t>
                </a:r>
                <a:r>
                  <a:rPr lang="zh-CN" altLang="en-US" dirty="0" smtClean="0"/>
                  <a:t>然后选择</a:t>
                </a:r>
                <a:r>
                  <a:rPr lang="en-US" altLang="zh-CN" dirty="0" smtClean="0"/>
                  <a:t>1</a:t>
                </a:r>
                <a:r>
                  <a:rPr lang="zh-CN" altLang="en-US" dirty="0" smtClean="0"/>
                  <a:t>个第二类元素</a:t>
                </a:r>
                <a:r>
                  <a:rPr lang="en-US" altLang="zh-CN" dirty="0" smtClean="0"/>
                  <a:t>, </a:t>
                </a:r>
                <a:r>
                  <a:rPr lang="zh-CN" altLang="en-US" dirty="0" smtClean="0"/>
                  <a:t>再选择</a:t>
                </a:r>
                <a:r>
                  <a:rPr lang="en-US" altLang="zh-CN" dirty="0" smtClean="0"/>
                  <a:t>1</a:t>
                </a:r>
                <a:r>
                  <a:rPr lang="zh-CN" altLang="en-US" dirty="0" smtClean="0"/>
                  <a:t>个第三类元素</a:t>
                </a:r>
                <a:r>
                  <a:rPr lang="en-US" altLang="zh-CN" dirty="0" smtClean="0"/>
                  <a:t>. </a:t>
                </a:r>
                <a:r>
                  <a:rPr lang="zh-CN" altLang="en-US" dirty="0" smtClean="0"/>
                  <a:t>完成以上选择以后</a:t>
                </a:r>
                <a:r>
                  <a:rPr lang="en-US" altLang="zh-CN" dirty="0" smtClean="0"/>
                  <a:t>, </a:t>
                </a:r>
                <a:r>
                  <a:rPr lang="zh-CN" altLang="en-US" dirty="0" smtClean="0"/>
                  <a:t>我们再多选</a:t>
                </a:r>
                <a:r>
                  <a:rPr lang="en-US" altLang="zh-CN" dirty="0" smtClean="0"/>
                  <a:t>8</a:t>
                </a:r>
                <a:r>
                  <a:rPr lang="zh-CN" altLang="en-US" dirty="0" smtClean="0"/>
                  <a:t>个元素</a:t>
                </a:r>
                <a:r>
                  <a:rPr lang="en-US" altLang="zh-CN" dirty="0" smtClean="0"/>
                  <a:t>. </a:t>
                </a:r>
                <a:r>
                  <a:rPr lang="zh-CN" altLang="en-US" dirty="0" smtClean="0"/>
                  <a:t>因此，</a:t>
                </a:r>
                <a:endParaRPr lang="en-US" altLang="zh-CN" dirty="0" smtClean="0"/>
              </a:p>
              <a:p>
                <a:pPr marL="352425" indent="-352425" algn="ctr">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3+8−1,8</m:t>
                          </m:r>
                        </m:e>
                      </m:d>
                      <m:r>
                        <a:rPr lang="en-US" altLang="zh-CN" b="0" i="1" smtClean="0">
                          <a:latin typeface="Cambria Math" panose="02040503050406030204" pitchFamily="18" charset="0"/>
                        </a:rPr>
                        <m:t>=45</m:t>
                      </m:r>
                    </m:oMath>
                  </m:oMathPara>
                </a14:m>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999"/>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AA882FBD-F630-41A4-BE1C-0E8E5A0E5AD5}"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96</a:t>
            </a:fld>
            <a:endParaRPr lang="zh-CN" altLang="en-US" dirty="0"/>
          </a:p>
        </p:txBody>
      </p:sp>
    </p:spTree>
    <p:extLst>
      <p:ext uri="{BB962C8B-B14F-4D97-AF65-F5344CB8AC3E}">
        <p14:creationId xmlns:p14="http://schemas.microsoft.com/office/powerpoint/2010/main" val="38606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有重复的组合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lstStyle/>
              <a:p>
                <a:r>
                  <a:rPr lang="zh-CN" altLang="en-US" dirty="0" smtClean="0"/>
                  <a:t>例</a:t>
                </a:r>
                <a:r>
                  <a:rPr lang="en-US" altLang="zh-CN" dirty="0" smtClean="0"/>
                  <a:t>:</a:t>
                </a:r>
                <a:r>
                  <a:rPr lang="zh-CN" altLang="en-US" dirty="0" smtClean="0"/>
                  <a:t>一家甜品店有</a:t>
                </a:r>
                <a:r>
                  <a:rPr lang="en-US" altLang="zh-CN" dirty="0" smtClean="0"/>
                  <a:t>4</a:t>
                </a:r>
                <a:r>
                  <a:rPr lang="zh-CN" altLang="en-US" dirty="0"/>
                  <a:t>种</a:t>
                </a:r>
                <a:r>
                  <a:rPr lang="zh-CN" altLang="en-US" dirty="0" smtClean="0"/>
                  <a:t>不同类型的甜品</a:t>
                </a:r>
                <a:r>
                  <a:rPr lang="en-US" altLang="zh-CN" dirty="0" smtClean="0"/>
                  <a:t>, </a:t>
                </a:r>
                <a:r>
                  <a:rPr lang="zh-CN" altLang="en-US" dirty="0" smtClean="0"/>
                  <a:t>从中选</a:t>
                </a:r>
                <a:r>
                  <a:rPr lang="en-US" altLang="zh-CN" dirty="0" smtClean="0"/>
                  <a:t>6</a:t>
                </a:r>
                <a:r>
                  <a:rPr lang="zh-CN" altLang="en-US" dirty="0" smtClean="0"/>
                  <a:t>块甜品有多少种不同的方式？假定只关心甜品的类型</a:t>
                </a:r>
                <a:r>
                  <a:rPr lang="en-US" altLang="zh-CN" dirty="0" smtClean="0"/>
                  <a:t>, </a:t>
                </a:r>
                <a:r>
                  <a:rPr lang="zh-CN" altLang="en-US" dirty="0" smtClean="0"/>
                  <a:t>不管是哪一块甜品</a:t>
                </a:r>
                <a:r>
                  <a:rPr lang="en-US" altLang="zh-CN" dirty="0" smtClean="0"/>
                  <a:t>, </a:t>
                </a:r>
                <a:r>
                  <a:rPr lang="zh-CN" altLang="en-US" dirty="0" smtClean="0"/>
                  <a:t>也不关心选择的次序</a:t>
                </a:r>
                <a:r>
                  <a:rPr lang="en-US" altLang="zh-CN" dirty="0" smtClean="0"/>
                  <a:t>.</a:t>
                </a:r>
              </a:p>
              <a:p>
                <a:r>
                  <a:rPr lang="zh-CN" altLang="en-US" dirty="0" smtClean="0"/>
                  <a:t>解</a:t>
                </a:r>
                <a:r>
                  <a:rPr lang="en-US" altLang="zh-CN" dirty="0" smtClean="0"/>
                  <a:t>:</a:t>
                </a:r>
                <a:r>
                  <a:rPr lang="zh-CN" altLang="en-US" dirty="0" smtClean="0"/>
                  <a:t>具有</a:t>
                </a:r>
                <a:r>
                  <a:rPr lang="en-US" altLang="zh-CN" dirty="0" smtClean="0"/>
                  <a:t>4</a:t>
                </a:r>
                <a:r>
                  <a:rPr lang="zh-CN" altLang="en-US" dirty="0" smtClean="0"/>
                  <a:t>元素集合的可重复</a:t>
                </a:r>
                <a:r>
                  <a:rPr lang="en-US" altLang="zh-CN" dirty="0" smtClean="0"/>
                  <a:t>6</a:t>
                </a:r>
                <a:r>
                  <a:rPr lang="zh-CN" altLang="en-US" dirty="0" smtClean="0"/>
                  <a:t>组合数</a:t>
                </a:r>
                <a:r>
                  <a:rPr lang="en-US" altLang="zh-CN" dirty="0" smtClean="0"/>
                  <a:t>. </a:t>
                </a:r>
                <a:r>
                  <a:rPr lang="zh-CN" altLang="en-US" dirty="0" smtClean="0"/>
                  <a:t>根据定理</a:t>
                </a:r>
                <a:r>
                  <a:rPr lang="en-US" altLang="zh-CN" dirty="0" smtClean="0"/>
                  <a:t>, </a:t>
                </a:r>
                <a:r>
                  <a:rPr lang="zh-CN" altLang="en-US" dirty="0" smtClean="0"/>
                  <a:t>这等于</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4+6−1,6</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9,6</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9,3</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9</m:t>
                        </m:r>
                        <m:r>
                          <a:rPr lang="en-US" altLang="zh-CN" b="0" i="1" smtClean="0">
                            <a:latin typeface="Cambria Math" panose="02040503050406030204" pitchFamily="18" charset="0"/>
                            <a:ea typeface="Cambria Math" panose="02040503050406030204" pitchFamily="18" charset="0"/>
                          </a:rPr>
                          <m:t>×8×7</m:t>
                        </m:r>
                      </m:num>
                      <m:den>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×2×3</m:t>
                        </m:r>
                      </m:den>
                    </m:f>
                    <m:r>
                      <a:rPr lang="en-US" altLang="zh-CN" b="0" i="0" smtClean="0">
                        <a:latin typeface="Cambria Math" panose="02040503050406030204" pitchFamily="18" charset="0"/>
                      </a:rPr>
                      <m:t>=84.</m:t>
                    </m:r>
                  </m:oMath>
                </a14:m>
                <a:endParaRPr lang="en-US" altLang="zh-CN"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2"/>
                <a:stretch>
                  <a:fillRect l="-999" t="-1310"/>
                </a:stretch>
              </a:blipFill>
            </p:spPr>
            <p:txBody>
              <a:bodyPr/>
              <a:lstStyle/>
              <a:p>
                <a:r>
                  <a:rPr lang="zh-CN" altLang="en-US">
                    <a:noFill/>
                  </a:rPr>
                  <a:t> </a:t>
                </a:r>
              </a:p>
            </p:txBody>
          </p:sp>
        </mc:Fallback>
      </mc:AlternateContent>
      <p:pic>
        <p:nvPicPr>
          <p:cNvPr id="1028" name="Picture 4" descr="C:\Documents and Settings\Richard Scherl\Local Settings\Temporary Internet Files\Content.IE5\9NKIDEUA\MC900331606[1].wmf"/>
          <p:cNvPicPr>
            <a:picLocks noChangeAspect="1" noChangeArrowheads="1"/>
          </p:cNvPicPr>
          <p:nvPr/>
        </p:nvPicPr>
        <p:blipFill>
          <a:blip r:embed="rId3" cstate="print"/>
          <a:srcRect/>
          <a:stretch>
            <a:fillRect/>
          </a:stretch>
        </p:blipFill>
        <p:spPr bwMode="auto">
          <a:xfrm>
            <a:off x="10363200" y="-16414"/>
            <a:ext cx="1447800" cy="1105439"/>
          </a:xfrm>
          <a:prstGeom prst="rect">
            <a:avLst/>
          </a:prstGeom>
          <a:noFill/>
        </p:spPr>
      </p:pic>
      <p:sp>
        <p:nvSpPr>
          <p:cNvPr id="5" name="日期占位符 4"/>
          <p:cNvSpPr>
            <a:spLocks noGrp="1"/>
          </p:cNvSpPr>
          <p:nvPr>
            <p:ph type="dt" sz="half" idx="10"/>
          </p:nvPr>
        </p:nvSpPr>
        <p:spPr/>
        <p:txBody>
          <a:bodyPr/>
          <a:lstStyle/>
          <a:p>
            <a:fld id="{0F38D82E-9248-43B8-827E-4665A6EBCC7E}" type="datetime1">
              <a:rPr lang="zh-CN" altLang="en-US" smtClean="0"/>
              <a:t>2023/9/25</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97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有重复的组合</a:t>
            </a:r>
            <a:endParaRPr lang="en-US" dirty="0"/>
          </a:p>
        </p:txBody>
      </p:sp>
      <p:sp>
        <p:nvSpPr>
          <p:cNvPr id="3" name="日期占位符 2"/>
          <p:cNvSpPr>
            <a:spLocks noGrp="1"/>
          </p:cNvSpPr>
          <p:nvPr>
            <p:ph type="dt" sz="half" idx="10"/>
          </p:nvPr>
        </p:nvSpPr>
        <p:spPr/>
        <p:txBody>
          <a:bodyPr/>
          <a:lstStyle/>
          <a:p>
            <a:fld id="{42C0B33F-F9CC-49C5-BD76-4EBF45C3F199}"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98</a:t>
            </a:fld>
            <a:endParaRPr lang="zh-CN" altLang="en-US" dirty="0"/>
          </a:p>
        </p:txBody>
      </p:sp>
      <p:sp>
        <p:nvSpPr>
          <p:cNvPr id="7" name="Content Placeholder 2"/>
          <p:cNvSpPr txBox="1">
            <a:spLocks/>
          </p:cNvSpPr>
          <p:nvPr/>
        </p:nvSpPr>
        <p:spPr>
          <a:xfrm>
            <a:off x="595313" y="1089025"/>
            <a:ext cx="10987087" cy="5121275"/>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允许和不允许重复的排列和组合的归纳如下表所示</a:t>
            </a:r>
            <a:r>
              <a:rPr lang="en-US" altLang="zh-CN" dirty="0" smtClean="0"/>
              <a:t>:</a:t>
            </a:r>
            <a:endParaRPr lang="en-US" dirty="0"/>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423099226"/>
                  </p:ext>
                </p:extLst>
              </p:nvPr>
            </p:nvGraphicFramePr>
            <p:xfrm>
              <a:off x="838200" y="1752600"/>
              <a:ext cx="9601200" cy="4278630"/>
            </p:xfrm>
            <a:graphic>
              <a:graphicData uri="http://schemas.openxmlformats.org/drawingml/2006/table">
                <a:tbl>
                  <a:tblPr firstRow="1" bandRow="1">
                    <a:tableStyleId>{74C1A8A3-306A-4EB7-A6B1-4F7E0EB9C5D6}</a:tableStyleId>
                  </a:tblPr>
                  <a:tblGrid>
                    <a:gridCol w="2362200">
                      <a:extLst>
                        <a:ext uri="{9D8B030D-6E8A-4147-A177-3AD203B41FA5}">
                          <a16:colId xmlns="" xmlns:a16="http://schemas.microsoft.com/office/drawing/2014/main" val="3126516912"/>
                        </a:ext>
                      </a:extLst>
                    </a:gridCol>
                    <a:gridCol w="3048000">
                      <a:extLst>
                        <a:ext uri="{9D8B030D-6E8A-4147-A177-3AD203B41FA5}">
                          <a16:colId xmlns="" xmlns:a16="http://schemas.microsoft.com/office/drawing/2014/main" val="2368760048"/>
                        </a:ext>
                      </a:extLst>
                    </a:gridCol>
                    <a:gridCol w="4191000">
                      <a:extLst>
                        <a:ext uri="{9D8B030D-6E8A-4147-A177-3AD203B41FA5}">
                          <a16:colId xmlns="" xmlns:a16="http://schemas.microsoft.com/office/drawing/2014/main" val="3925443168"/>
                        </a:ext>
                      </a:extLst>
                    </a:gridCol>
                  </a:tblGrid>
                  <a:tr h="792480">
                    <a:tc>
                      <a:txBody>
                        <a:bodyPr/>
                        <a:lstStyle/>
                        <a:p>
                          <a:pPr lvl="0" algn="ctr"/>
                          <a:r>
                            <a:rPr lang="zh-CN" altLang="en-US" sz="2800" dirty="0" smtClean="0">
                              <a:latin typeface="微软雅黑" panose="020B0503020204020204" pitchFamily="34" charset="-122"/>
                              <a:ea typeface="微软雅黑" panose="020B0503020204020204" pitchFamily="34" charset="-122"/>
                            </a:rPr>
                            <a:t>类型</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lvl="0" algn="ctr"/>
                          <a:r>
                            <a:rPr lang="zh-CN" altLang="en-US" sz="2800" dirty="0" smtClean="0">
                              <a:latin typeface="微软雅黑" panose="020B0503020204020204" pitchFamily="34" charset="-122"/>
                              <a:ea typeface="微软雅黑" panose="020B0503020204020204" pitchFamily="34" charset="-122"/>
                            </a:rPr>
                            <a:t>是否允许重复</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lvl="0" algn="ctr"/>
                          <a:r>
                            <a:rPr lang="zh-CN" altLang="en-US" sz="2800" dirty="0" smtClean="0">
                              <a:latin typeface="微软雅黑" panose="020B0503020204020204" pitchFamily="34" charset="-122"/>
                              <a:ea typeface="微软雅黑" panose="020B0503020204020204" pitchFamily="34" charset="-122"/>
                            </a:rPr>
                            <a:t>公式</a:t>
                          </a:r>
                          <a:endParaRPr lang="zh-CN" altLang="en-US" sz="28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1136390367"/>
                      </a:ext>
                    </a:extLst>
                  </a:tr>
                  <a:tr h="792480">
                    <a:tc>
                      <a:txBody>
                        <a:bodyPr/>
                        <a:lstStyle/>
                        <a:p>
                          <a:pPr algn="ctr"/>
                          <a14:m>
                            <m:oMath xmlns:m="http://schemas.openxmlformats.org/officeDocument/2006/math">
                              <m:r>
                                <a:rPr lang="en-US" altLang="zh-CN" sz="2800" i="1" dirty="0" smtClean="0">
                                  <a:latin typeface="Cambria Math" panose="02040503050406030204" pitchFamily="18" charset="0"/>
                                  <a:ea typeface="微软雅黑" panose="020B0503020204020204" pitchFamily="34" charset="-122"/>
                                </a:rPr>
                                <m:t>𝑟</m:t>
                              </m:r>
                            </m:oMath>
                          </a14:m>
                          <a:r>
                            <a:rPr lang="zh-CN" altLang="en-US" sz="2800" dirty="0" smtClean="0">
                              <a:latin typeface="微软雅黑" panose="020B0503020204020204" pitchFamily="34" charset="-122"/>
                              <a:ea typeface="微软雅黑" panose="020B0503020204020204" pitchFamily="34" charset="-122"/>
                            </a:rPr>
                            <a:t>排列</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zh-CN" altLang="en-US" sz="2800" dirty="0" smtClean="0">
                              <a:latin typeface="微软雅黑" panose="020B0503020204020204" pitchFamily="34" charset="-122"/>
                              <a:ea typeface="微软雅黑" panose="020B0503020204020204" pitchFamily="34" charset="-122"/>
                            </a:rPr>
                            <a:t>否</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ea typeface="微软雅黑" panose="020B0503020204020204" pitchFamily="34" charset="-122"/>
                                  </a:rPr>
                                  <m:t>𝑃</m:t>
                                </m:r>
                                <m:d>
                                  <m:dPr>
                                    <m:ctrlPr>
                                      <a:rPr lang="en-US" altLang="zh-CN" sz="2800" i="1" dirty="0" smtClean="0">
                                        <a:latin typeface="Cambria Math" panose="02040503050406030204" pitchFamily="18" charset="0"/>
                                        <a:ea typeface="微软雅黑" panose="020B0503020204020204" pitchFamily="34" charset="-122"/>
                                      </a:rPr>
                                    </m:ctrlPr>
                                  </m:dPr>
                                  <m:e>
                                    <m:r>
                                      <a:rPr lang="en-US" altLang="zh-CN" sz="2800" i="1" dirty="0" err="1" smtClean="0">
                                        <a:latin typeface="Cambria Math" panose="02040503050406030204" pitchFamily="18" charset="0"/>
                                        <a:ea typeface="微软雅黑" panose="020B0503020204020204" pitchFamily="34" charset="-122"/>
                                      </a:rPr>
                                      <m:t>𝑛</m:t>
                                    </m:r>
                                    <m:r>
                                      <a:rPr lang="en-US" altLang="zh-CN" sz="2800" i="1" dirty="0" err="1" smtClean="0">
                                        <a:latin typeface="Cambria Math" panose="02040503050406030204" pitchFamily="18" charset="0"/>
                                        <a:ea typeface="微软雅黑" panose="020B0503020204020204" pitchFamily="34" charset="-122"/>
                                      </a:rPr>
                                      <m:t>,</m:t>
                                    </m:r>
                                    <m:r>
                                      <a:rPr lang="en-US" altLang="zh-CN" sz="2800" i="1" dirty="0" err="1" smtClean="0">
                                        <a:latin typeface="Cambria Math" panose="02040503050406030204" pitchFamily="18" charset="0"/>
                                        <a:ea typeface="微软雅黑" panose="020B0503020204020204" pitchFamily="34" charset="-122"/>
                                      </a:rPr>
                                      <m:t>𝑟</m:t>
                                    </m:r>
                                  </m:e>
                                </m:d>
                                <m:r>
                                  <a:rPr lang="en-US" altLang="zh-CN" sz="2800" b="0" i="1" dirty="0" smtClean="0">
                                    <a:latin typeface="Cambria Math" panose="02040503050406030204" pitchFamily="18" charset="0"/>
                                    <a:ea typeface="微软雅黑" panose="020B0503020204020204" pitchFamily="34" charset="-122"/>
                                  </a:rPr>
                                  <m:t>=</m:t>
                                </m:r>
                                <m:f>
                                  <m:fPr>
                                    <m:ctrlPr>
                                      <a:rPr lang="en-US" altLang="zh-CN" sz="2800" b="0" i="1" dirty="0" smtClean="0">
                                        <a:latin typeface="Cambria Math" panose="02040503050406030204" pitchFamily="18" charset="0"/>
                                        <a:ea typeface="微软雅黑" panose="020B0503020204020204" pitchFamily="34" charset="-122"/>
                                      </a:rPr>
                                    </m:ctrlPr>
                                  </m:fPr>
                                  <m:num>
                                    <m:r>
                                      <a:rPr lang="en-US" altLang="zh-CN" sz="2800" b="0" i="1" dirty="0" smtClean="0">
                                        <a:latin typeface="Cambria Math" panose="02040503050406030204" pitchFamily="18" charset="0"/>
                                        <a:ea typeface="微软雅黑" panose="020B0503020204020204" pitchFamily="34" charset="-122"/>
                                      </a:rPr>
                                      <m:t>𝑛</m:t>
                                    </m:r>
                                    <m:r>
                                      <a:rPr lang="en-US" altLang="zh-CN" sz="2800" b="0" i="1" dirty="0" smtClean="0">
                                        <a:latin typeface="Cambria Math" panose="02040503050406030204" pitchFamily="18" charset="0"/>
                                        <a:ea typeface="微软雅黑" panose="020B0503020204020204" pitchFamily="34" charset="-122"/>
                                      </a:rPr>
                                      <m:t>!</m:t>
                                    </m:r>
                                  </m:num>
                                  <m:den>
                                    <m:d>
                                      <m:dPr>
                                        <m:ctrlPr>
                                          <a:rPr lang="en-US" altLang="zh-CN" sz="2800" b="0" i="1" dirty="0" smtClean="0">
                                            <a:latin typeface="Cambria Math" panose="02040503050406030204" pitchFamily="18" charset="0"/>
                                            <a:ea typeface="微软雅黑" panose="020B0503020204020204" pitchFamily="34" charset="-122"/>
                                          </a:rPr>
                                        </m:ctrlPr>
                                      </m:dPr>
                                      <m:e>
                                        <m:r>
                                          <a:rPr lang="en-US" altLang="zh-CN" sz="2800" b="0" i="1" dirty="0" smtClean="0">
                                            <a:latin typeface="Cambria Math" panose="02040503050406030204" pitchFamily="18" charset="0"/>
                                            <a:ea typeface="微软雅黑" panose="020B0503020204020204" pitchFamily="34" charset="-122"/>
                                          </a:rPr>
                                          <m:t>𝑛</m:t>
                                        </m:r>
                                        <m:r>
                                          <a:rPr lang="en-US" altLang="zh-CN" sz="2800" b="0" i="1" dirty="0" smtClean="0">
                                            <a:latin typeface="Cambria Math" panose="02040503050406030204" pitchFamily="18" charset="0"/>
                                            <a:ea typeface="微软雅黑" panose="020B0503020204020204" pitchFamily="34" charset="-122"/>
                                          </a:rPr>
                                          <m:t>−</m:t>
                                        </m:r>
                                        <m:r>
                                          <a:rPr lang="en-US" altLang="zh-CN" sz="2800" b="0" i="1" dirty="0" smtClean="0">
                                            <a:latin typeface="Cambria Math" panose="02040503050406030204" pitchFamily="18" charset="0"/>
                                            <a:ea typeface="微软雅黑" panose="020B0503020204020204" pitchFamily="34" charset="-122"/>
                                          </a:rPr>
                                          <m:t>𝑟</m:t>
                                        </m:r>
                                      </m:e>
                                    </m:d>
                                    <m:r>
                                      <a:rPr lang="en-US" altLang="zh-CN" sz="2800" b="0" i="1" dirty="0" smtClean="0">
                                        <a:latin typeface="Cambria Math" panose="02040503050406030204" pitchFamily="18" charset="0"/>
                                        <a:ea typeface="微软雅黑" panose="020B0503020204020204" pitchFamily="34" charset="-122"/>
                                      </a:rPr>
                                      <m:t>!</m:t>
                                    </m:r>
                                  </m:den>
                                </m:f>
                              </m:oMath>
                            </m:oMathPara>
                          </a14:m>
                          <a:endParaRPr lang="zh-CN" altLang="en-US" sz="28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244056252"/>
                      </a:ext>
                    </a:extLst>
                  </a:tr>
                  <a:tr h="792480">
                    <a:tc>
                      <a:txBody>
                        <a:bodyPr/>
                        <a:lstStyle/>
                        <a:p>
                          <a:pPr algn="ctr"/>
                          <a14:m>
                            <m:oMath xmlns:m="http://schemas.openxmlformats.org/officeDocument/2006/math">
                              <m:r>
                                <a:rPr lang="en-US" altLang="zh-CN" sz="2800" i="1" dirty="0" smtClean="0">
                                  <a:latin typeface="Cambria Math" panose="02040503050406030204" pitchFamily="18" charset="0"/>
                                  <a:ea typeface="微软雅黑" panose="020B0503020204020204" pitchFamily="34" charset="-122"/>
                                </a:rPr>
                                <m:t>𝑟</m:t>
                              </m:r>
                            </m:oMath>
                          </a14:m>
                          <a:r>
                            <a:rPr lang="zh-CN" altLang="en-US" sz="2800" dirty="0" smtClean="0">
                              <a:latin typeface="微软雅黑" panose="020B0503020204020204" pitchFamily="34" charset="-122"/>
                              <a:ea typeface="微软雅黑" panose="020B0503020204020204" pitchFamily="34" charset="-122"/>
                            </a:rPr>
                            <a:t>组合</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zh-CN" altLang="en-US" sz="2800" dirty="0" smtClean="0">
                              <a:latin typeface="微软雅黑" panose="020B0503020204020204" pitchFamily="34" charset="-122"/>
                              <a:ea typeface="微软雅黑" panose="020B0503020204020204" pitchFamily="34" charset="-122"/>
                            </a:rPr>
                            <a:t>否</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微软雅黑" panose="020B0503020204020204" pitchFamily="34" charset="-122"/>
                                  </a:rPr>
                                  <m:t>𝐶</m:t>
                                </m:r>
                                <m:d>
                                  <m:dPr>
                                    <m:ctrlPr>
                                      <a:rPr lang="en-US" altLang="zh-CN" sz="2800" b="0" i="1" smtClean="0">
                                        <a:latin typeface="Cambria Math" panose="02040503050406030204" pitchFamily="18" charset="0"/>
                                        <a:ea typeface="微软雅黑" panose="020B0503020204020204" pitchFamily="34" charset="-122"/>
                                      </a:rPr>
                                    </m:ctrlPr>
                                  </m:dPr>
                                  <m:e>
                                    <m:r>
                                      <a:rPr lang="en-US" altLang="zh-CN" sz="2800" b="0" i="1" smtClean="0">
                                        <a:latin typeface="Cambria Math" panose="02040503050406030204" pitchFamily="18" charset="0"/>
                                        <a:ea typeface="微软雅黑" panose="020B0503020204020204" pitchFamily="34" charset="-122"/>
                                      </a:rPr>
                                      <m:t>𝑛</m:t>
                                    </m:r>
                                    <m:r>
                                      <a:rPr lang="en-US" altLang="zh-CN" sz="2800" b="0" i="1" smtClean="0">
                                        <a:latin typeface="Cambria Math" panose="02040503050406030204" pitchFamily="18" charset="0"/>
                                        <a:ea typeface="微软雅黑" panose="020B0503020204020204" pitchFamily="34" charset="-122"/>
                                      </a:rPr>
                                      <m:t>,</m:t>
                                    </m:r>
                                    <m:r>
                                      <a:rPr lang="en-US" altLang="zh-CN" sz="2800" b="0" i="1" smtClean="0">
                                        <a:latin typeface="Cambria Math" panose="02040503050406030204" pitchFamily="18" charset="0"/>
                                        <a:ea typeface="微软雅黑" panose="020B0503020204020204" pitchFamily="34" charset="-122"/>
                                      </a:rPr>
                                      <m:t>𝑟</m:t>
                                    </m:r>
                                  </m:e>
                                </m:d>
                                <m:r>
                                  <a:rPr lang="en-US" altLang="zh-CN" sz="2800" b="0" i="1" smtClean="0">
                                    <a:latin typeface="Cambria Math" panose="02040503050406030204" pitchFamily="18" charset="0"/>
                                    <a:ea typeface="微软雅黑" panose="020B0503020204020204" pitchFamily="34" charset="-122"/>
                                  </a:rPr>
                                  <m:t>=</m:t>
                                </m:r>
                                <m:f>
                                  <m:fPr>
                                    <m:ctrlPr>
                                      <a:rPr lang="en-US" altLang="zh-CN" sz="2800" b="0" i="1" smtClean="0">
                                        <a:latin typeface="Cambria Math" panose="02040503050406030204" pitchFamily="18" charset="0"/>
                                        <a:ea typeface="微软雅黑" panose="020B0503020204020204" pitchFamily="34" charset="-122"/>
                                      </a:rPr>
                                    </m:ctrlPr>
                                  </m:fPr>
                                  <m:num>
                                    <m:r>
                                      <a:rPr lang="en-US" altLang="zh-CN" sz="2800" b="0" i="1" smtClean="0">
                                        <a:latin typeface="Cambria Math" panose="02040503050406030204" pitchFamily="18" charset="0"/>
                                        <a:ea typeface="微软雅黑" panose="020B0503020204020204" pitchFamily="34" charset="-122"/>
                                      </a:rPr>
                                      <m:t>𝑛</m:t>
                                    </m:r>
                                    <m:r>
                                      <a:rPr lang="en-US" altLang="zh-CN" sz="2800" b="0" i="1" smtClean="0">
                                        <a:latin typeface="Cambria Math" panose="02040503050406030204" pitchFamily="18" charset="0"/>
                                        <a:ea typeface="微软雅黑" panose="020B0503020204020204" pitchFamily="34" charset="-122"/>
                                      </a:rPr>
                                      <m:t>!</m:t>
                                    </m:r>
                                  </m:num>
                                  <m:den>
                                    <m:r>
                                      <a:rPr lang="en-US" altLang="zh-CN" sz="2800" b="0" i="1" smtClean="0">
                                        <a:latin typeface="Cambria Math" panose="02040503050406030204" pitchFamily="18" charset="0"/>
                                        <a:ea typeface="微软雅黑" panose="020B0503020204020204" pitchFamily="34" charset="-122"/>
                                      </a:rPr>
                                      <m:t>𝑟</m:t>
                                    </m:r>
                                    <m:r>
                                      <a:rPr lang="en-US" altLang="zh-CN" sz="2800" b="0" i="1" smtClean="0">
                                        <a:latin typeface="Cambria Math" panose="02040503050406030204" pitchFamily="18" charset="0"/>
                                        <a:ea typeface="微软雅黑" panose="020B0503020204020204" pitchFamily="34" charset="-122"/>
                                      </a:rPr>
                                      <m:t>!</m:t>
                                    </m:r>
                                    <m:d>
                                      <m:dPr>
                                        <m:ctrlPr>
                                          <a:rPr lang="en-US" altLang="zh-CN" sz="2800" b="0" i="1" smtClean="0">
                                            <a:latin typeface="Cambria Math" panose="02040503050406030204" pitchFamily="18" charset="0"/>
                                            <a:ea typeface="微软雅黑" panose="020B0503020204020204" pitchFamily="34" charset="-122"/>
                                          </a:rPr>
                                        </m:ctrlPr>
                                      </m:dPr>
                                      <m:e>
                                        <m:r>
                                          <a:rPr lang="en-US" altLang="zh-CN" sz="2800" b="0" i="1" smtClean="0">
                                            <a:latin typeface="Cambria Math" panose="02040503050406030204" pitchFamily="18" charset="0"/>
                                            <a:ea typeface="微软雅黑" panose="020B0503020204020204" pitchFamily="34" charset="-122"/>
                                          </a:rPr>
                                          <m:t>𝑛</m:t>
                                        </m:r>
                                        <m:r>
                                          <a:rPr lang="en-US" altLang="zh-CN" sz="2800" b="0" i="1" smtClean="0">
                                            <a:latin typeface="Cambria Math" panose="02040503050406030204" pitchFamily="18" charset="0"/>
                                            <a:ea typeface="微软雅黑" panose="020B0503020204020204" pitchFamily="34" charset="-122"/>
                                          </a:rPr>
                                          <m:t>−</m:t>
                                        </m:r>
                                        <m:r>
                                          <a:rPr lang="en-US" altLang="zh-CN" sz="2800" b="0" i="1" smtClean="0">
                                            <a:latin typeface="Cambria Math" panose="02040503050406030204" pitchFamily="18" charset="0"/>
                                            <a:ea typeface="微软雅黑" panose="020B0503020204020204" pitchFamily="34" charset="-122"/>
                                          </a:rPr>
                                          <m:t>𝑟</m:t>
                                        </m:r>
                                      </m:e>
                                    </m:d>
                                    <m:r>
                                      <a:rPr lang="en-US" altLang="zh-CN" sz="2800" b="0" i="1" smtClean="0">
                                        <a:latin typeface="Cambria Math" panose="02040503050406030204" pitchFamily="18" charset="0"/>
                                        <a:ea typeface="微软雅黑" panose="020B0503020204020204" pitchFamily="34" charset="-122"/>
                                      </a:rPr>
                                      <m:t>!</m:t>
                                    </m:r>
                                  </m:den>
                                </m:f>
                              </m:oMath>
                            </m:oMathPara>
                          </a14:m>
                          <a:endParaRPr lang="zh-CN" altLang="en-US" sz="28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208620728"/>
                      </a:ext>
                    </a:extLst>
                  </a:tr>
                  <a:tr h="792480">
                    <a:tc>
                      <a:txBody>
                        <a:bodyPr/>
                        <a:lstStyle/>
                        <a:p>
                          <a:pPr algn="ctr"/>
                          <a14:m>
                            <m:oMath xmlns:m="http://schemas.openxmlformats.org/officeDocument/2006/math">
                              <m:r>
                                <a:rPr lang="en-US" altLang="zh-CN" sz="2800" i="1" dirty="0" smtClean="0">
                                  <a:latin typeface="Cambria Math" panose="02040503050406030204" pitchFamily="18" charset="0"/>
                                  <a:ea typeface="微软雅黑" panose="020B0503020204020204" pitchFamily="34" charset="-122"/>
                                </a:rPr>
                                <m:t>𝑟</m:t>
                              </m:r>
                            </m:oMath>
                          </a14:m>
                          <a:r>
                            <a:rPr lang="zh-CN" altLang="en-US" sz="2800" dirty="0" smtClean="0">
                              <a:latin typeface="微软雅黑" panose="020B0503020204020204" pitchFamily="34" charset="-122"/>
                              <a:ea typeface="微软雅黑" panose="020B0503020204020204" pitchFamily="34" charset="-122"/>
                            </a:rPr>
                            <a:t>排列</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zh-CN" altLang="en-US" sz="2800" dirty="0" smtClean="0">
                              <a:latin typeface="微软雅黑" panose="020B0503020204020204" pitchFamily="34" charset="-122"/>
                              <a:ea typeface="微软雅黑" panose="020B0503020204020204" pitchFamily="34" charset="-122"/>
                            </a:rPr>
                            <a:t>是</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ea typeface="微软雅黑" panose="020B0503020204020204" pitchFamily="34" charset="-122"/>
                                      </a:rPr>
                                    </m:ctrlPr>
                                  </m:sSupPr>
                                  <m:e>
                                    <m:r>
                                      <a:rPr lang="en-US" altLang="zh-CN" sz="2800" b="0" i="1" smtClean="0">
                                        <a:latin typeface="Cambria Math" panose="02040503050406030204" pitchFamily="18" charset="0"/>
                                        <a:ea typeface="微软雅黑" panose="020B0503020204020204" pitchFamily="34" charset="-122"/>
                                      </a:rPr>
                                      <m:t>𝑛</m:t>
                                    </m:r>
                                  </m:e>
                                  <m:sup>
                                    <m:r>
                                      <a:rPr lang="en-US" altLang="zh-CN" sz="2800" b="0" i="1" smtClean="0">
                                        <a:latin typeface="Cambria Math" panose="02040503050406030204" pitchFamily="18" charset="0"/>
                                        <a:ea typeface="微软雅黑" panose="020B0503020204020204" pitchFamily="34" charset="-122"/>
                                      </a:rPr>
                                      <m:t>𝑟</m:t>
                                    </m:r>
                                  </m:sup>
                                </m:sSup>
                              </m:oMath>
                            </m:oMathPara>
                          </a14:m>
                          <a:endParaRPr lang="zh-CN" altLang="en-US" sz="28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3602968264"/>
                      </a:ext>
                    </a:extLst>
                  </a:tr>
                  <a:tr h="792480">
                    <a:tc>
                      <a:txBody>
                        <a:bodyPr/>
                        <a:lstStyle/>
                        <a:p>
                          <a:pPr algn="ctr"/>
                          <a14:m>
                            <m:oMath xmlns:m="http://schemas.openxmlformats.org/officeDocument/2006/math">
                              <m:r>
                                <a:rPr lang="en-US" altLang="zh-CN" sz="2800" i="1" dirty="0" smtClean="0">
                                  <a:latin typeface="Cambria Math" panose="02040503050406030204" pitchFamily="18" charset="0"/>
                                  <a:ea typeface="微软雅黑" panose="020B0503020204020204" pitchFamily="34" charset="-122"/>
                                </a:rPr>
                                <m:t>𝑟</m:t>
                              </m:r>
                            </m:oMath>
                          </a14:m>
                          <a:r>
                            <a:rPr lang="zh-CN" altLang="en-US" sz="2800" dirty="0" smtClean="0">
                              <a:latin typeface="微软雅黑" panose="020B0503020204020204" pitchFamily="34" charset="-122"/>
                              <a:ea typeface="微软雅黑" panose="020B0503020204020204" pitchFamily="34" charset="-122"/>
                            </a:rPr>
                            <a:t>组合</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zh-CN" altLang="en-US" sz="2800" dirty="0" smtClean="0">
                              <a:latin typeface="微软雅黑" panose="020B0503020204020204" pitchFamily="34" charset="-122"/>
                              <a:ea typeface="微软雅黑" panose="020B0503020204020204" pitchFamily="34" charset="-122"/>
                            </a:rPr>
                            <a:t>是</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微软雅黑" panose="020B0503020204020204" pitchFamily="34" charset="-122"/>
                                  </a:rPr>
                                  <m:t>𝐶</m:t>
                                </m:r>
                                <m:r>
                                  <a:rPr lang="en-US" altLang="zh-CN" sz="2800" b="0" i="1" smtClean="0">
                                    <a:latin typeface="Cambria Math" panose="02040503050406030204" pitchFamily="18" charset="0"/>
                                    <a:ea typeface="微软雅黑" panose="020B0503020204020204" pitchFamily="34" charset="-122"/>
                                  </a:rPr>
                                  <m:t>(</m:t>
                                </m:r>
                                <m:r>
                                  <a:rPr lang="en-US" altLang="zh-CN" sz="2800" b="0" i="1" smtClean="0">
                                    <a:latin typeface="Cambria Math" panose="02040503050406030204" pitchFamily="18" charset="0"/>
                                    <a:ea typeface="微软雅黑" panose="020B0503020204020204" pitchFamily="34" charset="-122"/>
                                  </a:rPr>
                                  <m:t>𝑛</m:t>
                                </m:r>
                                <m:r>
                                  <a:rPr lang="en-US" altLang="zh-CN" sz="2800" b="0" i="1" smtClean="0">
                                    <a:latin typeface="Cambria Math" panose="02040503050406030204" pitchFamily="18" charset="0"/>
                                    <a:ea typeface="微软雅黑" panose="020B0503020204020204" pitchFamily="34" charset="-122"/>
                                  </a:rPr>
                                  <m:t>+</m:t>
                                </m:r>
                                <m:r>
                                  <a:rPr lang="en-US" altLang="zh-CN" sz="2800" b="0" i="1" smtClean="0">
                                    <a:latin typeface="Cambria Math" panose="02040503050406030204" pitchFamily="18" charset="0"/>
                                    <a:ea typeface="微软雅黑" panose="020B0503020204020204" pitchFamily="34" charset="-122"/>
                                  </a:rPr>
                                  <m:t>𝑟</m:t>
                                </m:r>
                                <m:r>
                                  <a:rPr lang="en-US" altLang="zh-CN" sz="2800" b="0" i="1" smtClean="0">
                                    <a:latin typeface="Cambria Math" panose="02040503050406030204" pitchFamily="18" charset="0"/>
                                    <a:ea typeface="微软雅黑" panose="020B0503020204020204" pitchFamily="34" charset="-122"/>
                                  </a:rPr>
                                  <m:t>−1,</m:t>
                                </m:r>
                                <m:r>
                                  <a:rPr lang="en-US" altLang="zh-CN" sz="2800" b="0" i="1" smtClean="0">
                                    <a:latin typeface="Cambria Math" panose="02040503050406030204" pitchFamily="18" charset="0"/>
                                    <a:ea typeface="微软雅黑" panose="020B0503020204020204" pitchFamily="34" charset="-122"/>
                                  </a:rPr>
                                  <m:t>𝑟</m:t>
                                </m:r>
                                <m:r>
                                  <a:rPr lang="en-US" altLang="zh-CN" sz="2800" b="0" i="1" smtClean="0">
                                    <a:latin typeface="Cambria Math" panose="02040503050406030204" pitchFamily="18" charset="0"/>
                                    <a:ea typeface="微软雅黑" panose="020B0503020204020204" pitchFamily="34" charset="-122"/>
                                  </a:rPr>
                                  <m:t>)</m:t>
                                </m:r>
                              </m:oMath>
                            </m:oMathPara>
                          </a14:m>
                          <a:endParaRPr lang="zh-CN" altLang="en-US" sz="28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51781861"/>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423099226"/>
                  </p:ext>
                </p:extLst>
              </p:nvPr>
            </p:nvGraphicFramePr>
            <p:xfrm>
              <a:off x="838200" y="1752600"/>
              <a:ext cx="9601200" cy="4278630"/>
            </p:xfrm>
            <a:graphic>
              <a:graphicData uri="http://schemas.openxmlformats.org/drawingml/2006/table">
                <a:tbl>
                  <a:tblPr firstRow="1" bandRow="1">
                    <a:tableStyleId>{74C1A8A3-306A-4EB7-A6B1-4F7E0EB9C5D6}</a:tableStyleId>
                  </a:tblPr>
                  <a:tblGrid>
                    <a:gridCol w="2362200">
                      <a:extLst>
                        <a:ext uri="{9D8B030D-6E8A-4147-A177-3AD203B41FA5}">
                          <a16:colId xmlns:a16="http://schemas.microsoft.com/office/drawing/2014/main" val="3126516912"/>
                        </a:ext>
                      </a:extLst>
                    </a:gridCol>
                    <a:gridCol w="3048000">
                      <a:extLst>
                        <a:ext uri="{9D8B030D-6E8A-4147-A177-3AD203B41FA5}">
                          <a16:colId xmlns:a16="http://schemas.microsoft.com/office/drawing/2014/main" val="2368760048"/>
                        </a:ext>
                      </a:extLst>
                    </a:gridCol>
                    <a:gridCol w="4191000">
                      <a:extLst>
                        <a:ext uri="{9D8B030D-6E8A-4147-A177-3AD203B41FA5}">
                          <a16:colId xmlns:a16="http://schemas.microsoft.com/office/drawing/2014/main" val="3925443168"/>
                        </a:ext>
                      </a:extLst>
                    </a:gridCol>
                  </a:tblGrid>
                  <a:tr h="792480">
                    <a:tc>
                      <a:txBody>
                        <a:bodyPr/>
                        <a:lstStyle/>
                        <a:p>
                          <a:pPr lvl="0" algn="ctr"/>
                          <a:r>
                            <a:rPr lang="zh-CN" altLang="en-US" sz="2800" dirty="0" smtClean="0">
                              <a:latin typeface="微软雅黑" panose="020B0503020204020204" pitchFamily="34" charset="-122"/>
                              <a:ea typeface="微软雅黑" panose="020B0503020204020204" pitchFamily="34" charset="-122"/>
                            </a:rPr>
                            <a:t>类型</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lvl="0" algn="ctr"/>
                          <a:r>
                            <a:rPr lang="zh-CN" altLang="en-US" sz="2800" dirty="0" smtClean="0">
                              <a:latin typeface="微软雅黑" panose="020B0503020204020204" pitchFamily="34" charset="-122"/>
                              <a:ea typeface="微软雅黑" panose="020B0503020204020204" pitchFamily="34" charset="-122"/>
                            </a:rPr>
                            <a:t>是否允许重复</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lvl="0" algn="ctr"/>
                          <a:r>
                            <a:rPr lang="zh-CN" altLang="en-US" sz="2800" dirty="0" smtClean="0">
                              <a:latin typeface="微软雅黑" panose="020B0503020204020204" pitchFamily="34" charset="-122"/>
                              <a:ea typeface="微软雅黑" panose="020B0503020204020204" pitchFamily="34" charset="-122"/>
                            </a:rPr>
                            <a:t>公式</a:t>
                          </a:r>
                          <a:endParaRPr lang="zh-CN" altLang="en-US" sz="28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136390367"/>
                      </a:ext>
                    </a:extLst>
                  </a:tr>
                  <a:tr h="950595">
                    <a:tc>
                      <a:txBody>
                        <a:bodyPr/>
                        <a:lstStyle/>
                        <a:p>
                          <a:endParaRPr lang="zh-CN"/>
                        </a:p>
                      </a:txBody>
                      <a:tcPr>
                        <a:blipFill>
                          <a:blip r:embed="rId2"/>
                          <a:stretch>
                            <a:fillRect t="-89744" r="-306701" b="-268590"/>
                          </a:stretch>
                        </a:blipFill>
                      </a:tcPr>
                    </a:tc>
                    <a:tc>
                      <a:txBody>
                        <a:bodyPr/>
                        <a:lstStyle/>
                        <a:p>
                          <a:pPr algn="ctr"/>
                          <a:r>
                            <a:rPr lang="zh-CN" altLang="en-US" sz="2800" dirty="0" smtClean="0">
                              <a:latin typeface="微软雅黑" panose="020B0503020204020204" pitchFamily="34" charset="-122"/>
                              <a:ea typeface="微软雅黑" panose="020B0503020204020204" pitchFamily="34" charset="-122"/>
                            </a:rPr>
                            <a:t>否</a:t>
                          </a:r>
                          <a:endParaRPr lang="zh-CN" altLang="en-US" sz="28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2"/>
                          <a:stretch>
                            <a:fillRect l="-129070" t="-89744" r="-291" b="-268590"/>
                          </a:stretch>
                        </a:blipFill>
                      </a:tcPr>
                    </a:tc>
                    <a:extLst>
                      <a:ext uri="{0D108BD9-81ED-4DB2-BD59-A6C34878D82A}">
                        <a16:rowId xmlns:a16="http://schemas.microsoft.com/office/drawing/2014/main" val="244056252"/>
                      </a:ext>
                    </a:extLst>
                  </a:tr>
                  <a:tr h="950595">
                    <a:tc>
                      <a:txBody>
                        <a:bodyPr/>
                        <a:lstStyle/>
                        <a:p>
                          <a:endParaRPr lang="zh-CN"/>
                        </a:p>
                      </a:txBody>
                      <a:tcPr>
                        <a:blipFill>
                          <a:blip r:embed="rId2"/>
                          <a:stretch>
                            <a:fillRect t="-188535" r="-306701" b="-166879"/>
                          </a:stretch>
                        </a:blipFill>
                      </a:tcPr>
                    </a:tc>
                    <a:tc>
                      <a:txBody>
                        <a:bodyPr/>
                        <a:lstStyle/>
                        <a:p>
                          <a:pPr algn="ctr"/>
                          <a:r>
                            <a:rPr lang="zh-CN" altLang="en-US" sz="2800" dirty="0" smtClean="0">
                              <a:latin typeface="微软雅黑" panose="020B0503020204020204" pitchFamily="34" charset="-122"/>
                              <a:ea typeface="微软雅黑" panose="020B0503020204020204" pitchFamily="34" charset="-122"/>
                            </a:rPr>
                            <a:t>否</a:t>
                          </a:r>
                          <a:endParaRPr lang="zh-CN" altLang="en-US" sz="28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2"/>
                          <a:stretch>
                            <a:fillRect l="-129070" t="-188535" r="-291" b="-166879"/>
                          </a:stretch>
                        </a:blipFill>
                      </a:tcPr>
                    </a:tc>
                    <a:extLst>
                      <a:ext uri="{0D108BD9-81ED-4DB2-BD59-A6C34878D82A}">
                        <a16:rowId xmlns:a16="http://schemas.microsoft.com/office/drawing/2014/main" val="208620728"/>
                      </a:ext>
                    </a:extLst>
                  </a:tr>
                  <a:tr h="792480">
                    <a:tc>
                      <a:txBody>
                        <a:bodyPr/>
                        <a:lstStyle/>
                        <a:p>
                          <a:endParaRPr lang="zh-CN"/>
                        </a:p>
                      </a:txBody>
                      <a:tcPr>
                        <a:blipFill>
                          <a:blip r:embed="rId2"/>
                          <a:stretch>
                            <a:fillRect t="-348462" r="-306701" b="-101538"/>
                          </a:stretch>
                        </a:blipFill>
                      </a:tcPr>
                    </a:tc>
                    <a:tc>
                      <a:txBody>
                        <a:bodyPr/>
                        <a:lstStyle/>
                        <a:p>
                          <a:pPr algn="ctr"/>
                          <a:r>
                            <a:rPr lang="zh-CN" altLang="en-US" sz="2800" dirty="0" smtClean="0">
                              <a:latin typeface="微软雅黑" panose="020B0503020204020204" pitchFamily="34" charset="-122"/>
                              <a:ea typeface="微软雅黑" panose="020B0503020204020204" pitchFamily="34" charset="-122"/>
                            </a:rPr>
                            <a:t>是</a:t>
                          </a:r>
                          <a:endParaRPr lang="zh-CN" altLang="en-US" sz="28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2"/>
                          <a:stretch>
                            <a:fillRect l="-129070" t="-348462" r="-291" b="-101538"/>
                          </a:stretch>
                        </a:blipFill>
                      </a:tcPr>
                    </a:tc>
                    <a:extLst>
                      <a:ext uri="{0D108BD9-81ED-4DB2-BD59-A6C34878D82A}">
                        <a16:rowId xmlns:a16="http://schemas.microsoft.com/office/drawing/2014/main" val="3602968264"/>
                      </a:ext>
                    </a:extLst>
                  </a:tr>
                  <a:tr h="792480">
                    <a:tc>
                      <a:txBody>
                        <a:bodyPr/>
                        <a:lstStyle/>
                        <a:p>
                          <a:endParaRPr lang="zh-CN"/>
                        </a:p>
                      </a:txBody>
                      <a:tcPr>
                        <a:blipFill>
                          <a:blip r:embed="rId2"/>
                          <a:stretch>
                            <a:fillRect t="-448462" r="-306701" b="-1538"/>
                          </a:stretch>
                        </a:blipFill>
                      </a:tcPr>
                    </a:tc>
                    <a:tc>
                      <a:txBody>
                        <a:bodyPr/>
                        <a:lstStyle/>
                        <a:p>
                          <a:pPr algn="ctr"/>
                          <a:r>
                            <a:rPr lang="zh-CN" altLang="en-US" sz="2800" dirty="0" smtClean="0">
                              <a:latin typeface="微软雅黑" panose="020B0503020204020204" pitchFamily="34" charset="-122"/>
                              <a:ea typeface="微软雅黑" panose="020B0503020204020204" pitchFamily="34" charset="-122"/>
                            </a:rPr>
                            <a:t>是</a:t>
                          </a:r>
                          <a:endParaRPr lang="zh-CN" altLang="en-US" sz="28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2"/>
                          <a:stretch>
                            <a:fillRect l="-129070" t="-448462" r="-291" b="-1538"/>
                          </a:stretch>
                        </a:blipFill>
                      </a:tcPr>
                    </a:tc>
                    <a:extLst>
                      <a:ext uri="{0D108BD9-81ED-4DB2-BD59-A6C34878D82A}">
                        <a16:rowId xmlns:a16="http://schemas.microsoft.com/office/drawing/2014/main" val="51781861"/>
                      </a:ext>
                    </a:extLst>
                  </a:tr>
                </a:tbl>
              </a:graphicData>
            </a:graphic>
          </p:graphicFrame>
        </mc:Fallback>
      </mc:AlternateContent>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具有不可区别物体的集合的排列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313" y="1089025"/>
                <a:ext cx="10987087" cy="5121275"/>
              </a:xfrm>
            </p:spPr>
            <p:txBody>
              <a:bodyPr>
                <a:normAutofit/>
              </a:bodyPr>
              <a:lstStyle/>
              <a:p>
                <a:r>
                  <a:rPr lang="zh-CN" altLang="en-US" dirty="0" smtClean="0"/>
                  <a:t>在前面的计数问题中物体都是可区别的物体</a:t>
                </a:r>
                <a:r>
                  <a:rPr lang="en-US" altLang="zh-CN" dirty="0" smtClean="0"/>
                  <a:t>. </a:t>
                </a:r>
                <a:r>
                  <a:rPr lang="zh-CN" altLang="en-US" dirty="0" smtClean="0"/>
                  <a:t>但在某些计数问题时某些元素时没有区别的</a:t>
                </a:r>
                <a:r>
                  <a:rPr lang="en-US" altLang="zh-CN" dirty="0" smtClean="0"/>
                  <a:t>, </a:t>
                </a:r>
                <a:r>
                  <a:rPr lang="zh-CN" altLang="en-US" dirty="0" smtClean="0"/>
                  <a:t>这时需要小心避免重复计数</a:t>
                </a:r>
                <a:r>
                  <a:rPr lang="en-US" altLang="zh-CN" dirty="0" smtClean="0"/>
                  <a:t>.</a:t>
                </a:r>
              </a:p>
              <a:p>
                <a:r>
                  <a:rPr lang="zh-CN" altLang="en-US" dirty="0" smtClean="0"/>
                  <a:t>例</a:t>
                </a:r>
                <a:r>
                  <a:rPr lang="en-US" altLang="zh-CN" dirty="0" smtClean="0"/>
                  <a:t>:</a:t>
                </a:r>
                <a:r>
                  <a:rPr lang="zh-CN" altLang="en-US" dirty="0" smtClean="0"/>
                  <a:t>分别以</a:t>
                </a:r>
                <a:r>
                  <a:rPr lang="en-US" altLang="zh-CN" dirty="0" smtClean="0"/>
                  <a:t>123</a:t>
                </a:r>
                <a:r>
                  <a:rPr lang="zh-CN" altLang="en-US" dirty="0" smtClean="0"/>
                  <a:t>这三个元素可以构成多少种不同的</a:t>
                </a:r>
                <a:r>
                  <a:rPr lang="en-US" altLang="zh-CN" dirty="0" smtClean="0"/>
                  <a:t>3</a:t>
                </a:r>
                <a:r>
                  <a:rPr lang="zh-CN" altLang="en-US" dirty="0" smtClean="0"/>
                  <a:t>排列？那么以</a:t>
                </a:r>
                <a:r>
                  <a:rPr lang="en-US" altLang="zh-CN" dirty="0" smtClean="0"/>
                  <a:t>133</a:t>
                </a:r>
                <a:r>
                  <a:rPr lang="zh-CN" altLang="en-US" dirty="0" smtClean="0"/>
                  <a:t>这三个元素呢？</a:t>
                </a:r>
                <a:endParaRPr lang="en-US" altLang="zh-CN" dirty="0" smtClean="0"/>
              </a:p>
              <a:p>
                <a:r>
                  <a:rPr lang="zh-CN" altLang="en-US" dirty="0" smtClean="0"/>
                  <a:t>解</a:t>
                </a:r>
                <a:r>
                  <a:rPr lang="en-US" altLang="zh-CN" dirty="0" smtClean="0"/>
                  <a:t>:(</a:t>
                </a:r>
                <a:r>
                  <a:rPr lang="zh-CN" altLang="en-US" dirty="0" smtClean="0"/>
                  <a:t>枚举法</a:t>
                </a:r>
                <a:r>
                  <a:rPr lang="en-US" altLang="zh-CN" dirty="0" smtClean="0"/>
                  <a:t>)</a:t>
                </a:r>
                <a:r>
                  <a:rPr lang="zh-CN" altLang="en-US" dirty="0" smtClean="0"/>
                  <a:t>以</a:t>
                </a:r>
                <a:r>
                  <a:rPr lang="en-US" altLang="zh-CN" dirty="0"/>
                  <a:t>123</a:t>
                </a:r>
                <a:r>
                  <a:rPr lang="zh-CN" altLang="en-US" dirty="0"/>
                  <a:t>这三个</a:t>
                </a:r>
                <a:r>
                  <a:rPr lang="zh-CN" altLang="en-US" dirty="0" smtClean="0"/>
                  <a:t>元素构成</a:t>
                </a:r>
                <a:r>
                  <a:rPr lang="en-US" altLang="zh-CN" dirty="0" smtClean="0"/>
                  <a:t>3</a:t>
                </a:r>
                <a:r>
                  <a:rPr lang="zh-CN" altLang="en-US" dirty="0" smtClean="0"/>
                  <a:t>排列时</a:t>
                </a:r>
                <a:r>
                  <a:rPr lang="en-US" altLang="zh-CN" dirty="0" smtClean="0"/>
                  <a:t>:</a:t>
                </a:r>
                <a14:m>
                  <m:oMath xmlns:m="http://schemas.openxmlformats.org/officeDocument/2006/math">
                    <m:r>
                      <a:rPr lang="en-US" altLang="zh-CN" i="1" dirty="0" smtClean="0">
                        <a:latin typeface="Cambria Math" panose="02040503050406030204" pitchFamily="18" charset="0"/>
                      </a:rPr>
                      <m:t>𝑃</m:t>
                    </m:r>
                  </m:oMath>
                </a14:m>
                <a:r>
                  <a:rPr lang="en-US" altLang="zh-CN" dirty="0" smtClean="0"/>
                  <a:t>(3,3)=6, </a:t>
                </a:r>
                <a:r>
                  <a:rPr lang="zh-CN" altLang="en-US" dirty="0" smtClean="0"/>
                  <a:t>具体为</a:t>
                </a:r>
                <a:r>
                  <a:rPr lang="en-US" altLang="zh-CN" dirty="0" smtClean="0"/>
                  <a:t>123, 132, 213, 231, 312, 321.</a:t>
                </a:r>
              </a:p>
              <a:p>
                <a:pPr marL="354013" indent="-354013">
                  <a:buNone/>
                </a:pPr>
                <a:r>
                  <a:rPr lang="en-US" altLang="zh-CN" dirty="0"/>
                  <a:t> </a:t>
                </a:r>
                <a:r>
                  <a:rPr lang="en-US" altLang="zh-CN" dirty="0" smtClean="0"/>
                  <a:t>       </a:t>
                </a:r>
                <a:r>
                  <a:rPr lang="zh-CN" altLang="en-US" dirty="0" smtClean="0"/>
                  <a:t>以</a:t>
                </a:r>
                <a:r>
                  <a:rPr lang="en-US" altLang="zh-CN" dirty="0" smtClean="0"/>
                  <a:t>133</a:t>
                </a:r>
                <a:r>
                  <a:rPr lang="zh-CN" altLang="en-US" dirty="0" smtClean="0"/>
                  <a:t>这三个元素构成</a:t>
                </a:r>
                <a:r>
                  <a:rPr lang="en-US" altLang="zh-CN" dirty="0" smtClean="0"/>
                  <a:t>3</a:t>
                </a:r>
                <a:r>
                  <a:rPr lang="zh-CN" altLang="en-US" dirty="0" smtClean="0"/>
                  <a:t>排列时</a:t>
                </a:r>
                <a:r>
                  <a:rPr lang="en-US" altLang="zh-CN" dirty="0" smtClean="0"/>
                  <a:t>, </a:t>
                </a:r>
                <a:r>
                  <a:rPr lang="zh-CN" altLang="en-US" dirty="0" smtClean="0"/>
                  <a:t>因为包含两个</a:t>
                </a:r>
                <a:r>
                  <a:rPr lang="en-US" altLang="zh-CN" dirty="0" smtClean="0"/>
                  <a:t>3, </a:t>
                </a:r>
                <a:r>
                  <a:rPr lang="zh-CN" altLang="en-US" dirty="0" smtClean="0"/>
                  <a:t>所有总共包含</a:t>
                </a:r>
                <a:r>
                  <a:rPr lang="en-US" altLang="zh-CN" dirty="0" smtClean="0"/>
                  <a:t>133,313,331</a:t>
                </a:r>
                <a:r>
                  <a:rPr lang="zh-CN" altLang="en-US" dirty="0" smtClean="0"/>
                  <a:t>这三种情况</a:t>
                </a:r>
                <a:r>
                  <a:rPr lang="en-US" altLang="zh-CN" dirty="0" smtClean="0"/>
                  <a:t>.</a:t>
                </a:r>
              </a:p>
              <a:p>
                <a:r>
                  <a:rPr lang="en-US" altLang="zh-CN" dirty="0"/>
                  <a:t> </a:t>
                </a:r>
                <a:r>
                  <a:rPr lang="zh-CN" altLang="en-US" dirty="0" smtClean="0"/>
                  <a:t>备注</a:t>
                </a:r>
                <a:r>
                  <a:rPr lang="en-US" altLang="zh-CN" dirty="0" smtClean="0"/>
                  <a:t>:</a:t>
                </a:r>
                <a:r>
                  <a:rPr lang="zh-CN" altLang="en-US" dirty="0" smtClean="0"/>
                  <a:t>通过</a:t>
                </a:r>
                <a:r>
                  <a:rPr lang="zh-CN" altLang="en-US" dirty="0"/>
                  <a:t>枚举来罗列出所有的</a:t>
                </a:r>
                <a:r>
                  <a:rPr lang="zh-CN" altLang="en-US" dirty="0" smtClean="0"/>
                  <a:t>情况</a:t>
                </a:r>
                <a:r>
                  <a:rPr lang="en-US" altLang="zh-CN" dirty="0" smtClean="0"/>
                  <a:t>.</a:t>
                </a:r>
                <a:endParaRPr lang="en-US" altLang="zh-CN" dirty="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313" y="1089025"/>
                <a:ext cx="10987087" cy="5121275"/>
              </a:xfrm>
              <a:blipFill>
                <a:blip r:embed="rId3"/>
                <a:stretch>
                  <a:fillRect l="-999" t="-1310" r="-33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BC4E106-E26D-4608-9C8F-0B65554F98BF}" type="datetime1">
              <a:rPr lang="zh-CN" altLang="en-US" smtClean="0"/>
              <a:t>2023/9/25</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 + y)^n =\sum_{j = 0}^{n}\left(\begin{array}{l} n\\j\end{array}\right)x^{n-j}y^j =\left(\begin{array}{l}n\\0\end{array}\right)x^n + \left(\begin{array}{l}n\\1\end{array}\right)x^{n-1}y + \cdots + \left(\begin{array}{l}n\\n-1\end{array}\right)xy^{n-1} + \left(\begin{array}{l}n\\n\end{array}\right) y^n .&#10;$$&#10;&#10;&#10;\end{document}"/>
  <p:tag name="IGUANATEXSIZE" val="15"/>
</p:tagLst>
</file>

<file path=ppt/theme/theme1.xml><?xml version="1.0" encoding="utf-8"?>
<a:theme xmlns:a="http://schemas.openxmlformats.org/drawingml/2006/main" name="Office 主题​​">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40000"/>
            <a:lumOff val="60000"/>
            <a:alpha val="64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23278</TotalTime>
  <Words>9414</Words>
  <Application>Microsoft Office PowerPoint</Application>
  <PresentationFormat>宽屏</PresentationFormat>
  <Paragraphs>1139</Paragraphs>
  <Slides>122</Slides>
  <Notes>48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122</vt:i4>
      </vt:variant>
    </vt:vector>
  </HeadingPairs>
  <TitlesOfParts>
    <vt:vector size="137" baseType="lpstr">
      <vt:lpstr>等线</vt:lpstr>
      <vt:lpstr>微软雅黑</vt:lpstr>
      <vt:lpstr>Microsoft YaHei Light</vt:lpstr>
      <vt:lpstr>Arial</vt:lpstr>
      <vt:lpstr>Cambria Math</vt:lpstr>
      <vt:lpstr>方正粗倩简体</vt:lpstr>
      <vt:lpstr>Calibri</vt:lpstr>
      <vt:lpstr>Times New Roman</vt:lpstr>
      <vt:lpstr>宋体</vt:lpstr>
      <vt:lpstr>Century Gothic</vt:lpstr>
      <vt:lpstr>Calibri Light</vt:lpstr>
      <vt:lpstr>Wingdings</vt:lpstr>
      <vt:lpstr>MS PGothic</vt:lpstr>
      <vt:lpstr>Office 主题​​</vt:lpstr>
      <vt:lpstr>Equation</vt:lpstr>
      <vt:lpstr>PowerPoint 演示文稿</vt:lpstr>
      <vt:lpstr>PowerPoint 演示文稿</vt:lpstr>
      <vt:lpstr>第2.1节 计数的基础 Section 2.1: The Basics of Counting</vt:lpstr>
      <vt:lpstr>PowerPoint 演示文稿</vt:lpstr>
      <vt:lpstr>基本的计数原则:乘积法则</vt:lpstr>
      <vt:lpstr>基本的计数原则:乘积法则</vt:lpstr>
      <vt:lpstr>基本的计数原则:乘积法则</vt:lpstr>
      <vt:lpstr>基本的计数原则:乘积法则</vt:lpstr>
      <vt:lpstr>基本的计数原则:乘积法则</vt:lpstr>
      <vt:lpstr>基本的计数原则:乘积法则</vt:lpstr>
      <vt:lpstr>基本的计数原则:乘积法则</vt:lpstr>
      <vt:lpstr>基本的计数原则:求和法则</vt:lpstr>
      <vt:lpstr>基本的计数原则:求和法则</vt:lpstr>
      <vt:lpstr>基本的计数原则:求和法则</vt:lpstr>
      <vt:lpstr>基本的计数原则:求和法则</vt:lpstr>
      <vt:lpstr>复杂的计数问题</vt:lpstr>
      <vt:lpstr>复杂的计数问题</vt:lpstr>
      <vt:lpstr>复杂的计数问题</vt:lpstr>
      <vt:lpstr>基本的计数原则:减法法则</vt:lpstr>
      <vt:lpstr>基本的计数原则:减法法则</vt:lpstr>
      <vt:lpstr>基本的计数原则:除法法则</vt:lpstr>
      <vt:lpstr>基本的计数原则:除法法则</vt:lpstr>
      <vt:lpstr>基本的计数原则:除法法则</vt:lpstr>
      <vt:lpstr>基本的计数原则:除法法则</vt:lpstr>
      <vt:lpstr>树图</vt:lpstr>
      <vt:lpstr>树图</vt:lpstr>
      <vt:lpstr>2.1 课后作业</vt:lpstr>
      <vt:lpstr>第2.2节 鸽巢原理 Section 2.2: The Pigeonhole Principle</vt:lpstr>
      <vt:lpstr>PowerPoint 演示文稿</vt:lpstr>
      <vt:lpstr>鸽巢原理</vt:lpstr>
      <vt:lpstr>鸽巢原理</vt:lpstr>
      <vt:lpstr>鸽巢原理</vt:lpstr>
      <vt:lpstr>鸽巢原理</vt:lpstr>
      <vt:lpstr>鸽巢原理</vt:lpstr>
      <vt:lpstr>鸽巢原理</vt:lpstr>
      <vt:lpstr>鸽巢原理</vt:lpstr>
      <vt:lpstr>鸽巢原理</vt:lpstr>
      <vt:lpstr>广义鸽巢原理</vt:lpstr>
      <vt:lpstr>广义鸽巢原理</vt:lpstr>
      <vt:lpstr>广义鸽巢原理</vt:lpstr>
      <vt:lpstr>广义鸽巢原理</vt:lpstr>
      <vt:lpstr>广义鸽巢原理</vt:lpstr>
      <vt:lpstr>鸽巢原理的应用</vt:lpstr>
      <vt:lpstr>鸽巢原理的应用</vt:lpstr>
      <vt:lpstr>鸽巢原理的应用</vt:lpstr>
      <vt:lpstr>2.2 课后作业</vt:lpstr>
      <vt:lpstr>第2.3节 排列与组合 Section 2.3: Permutations and Combinations</vt:lpstr>
      <vt:lpstr>PowerPoint 演示文稿</vt:lpstr>
      <vt:lpstr>排列</vt:lpstr>
      <vt:lpstr>排列</vt:lpstr>
      <vt:lpstr>排列</vt:lpstr>
      <vt:lpstr>排列</vt:lpstr>
      <vt:lpstr>排列</vt:lpstr>
      <vt:lpstr>排列</vt:lpstr>
      <vt:lpstr>排列</vt:lpstr>
      <vt:lpstr>排列</vt:lpstr>
      <vt:lpstr>排列</vt:lpstr>
      <vt:lpstr>组合</vt:lpstr>
      <vt:lpstr>组合</vt:lpstr>
      <vt:lpstr>组合</vt:lpstr>
      <vt:lpstr>组合</vt:lpstr>
      <vt:lpstr>组合</vt:lpstr>
      <vt:lpstr>组合</vt:lpstr>
      <vt:lpstr>组合</vt:lpstr>
      <vt:lpstr>组合</vt:lpstr>
      <vt:lpstr>组合</vt:lpstr>
      <vt:lpstr>组合</vt:lpstr>
      <vt:lpstr>组合</vt:lpstr>
      <vt:lpstr>2.3作业</vt:lpstr>
      <vt:lpstr>第2.4节 二项式系数和恒等式 Section 2.4: Binomial Coefficients and Identities</vt:lpstr>
      <vt:lpstr>PowerPoint 演示文稿</vt:lpstr>
      <vt:lpstr>二项式定理</vt:lpstr>
      <vt:lpstr>二项式定理</vt:lpstr>
      <vt:lpstr>二项式定理</vt:lpstr>
      <vt:lpstr>二项式定理</vt:lpstr>
      <vt:lpstr>二项式定理</vt:lpstr>
      <vt:lpstr>二项式定理</vt:lpstr>
      <vt:lpstr>二项式定理</vt:lpstr>
      <vt:lpstr>二项式定理</vt:lpstr>
      <vt:lpstr>帕斯卡恒等式</vt:lpstr>
      <vt:lpstr>帕斯卡三角形</vt:lpstr>
      <vt:lpstr>其他二项式系数恒等式</vt:lpstr>
      <vt:lpstr>其他二项式系数恒等式</vt:lpstr>
      <vt:lpstr>其他二项式系数恒等式</vt:lpstr>
      <vt:lpstr>2.4 课后作业</vt:lpstr>
      <vt:lpstr>第2.5节 排列和组合的推广 Section 2.5: Generalized Permutations and Combinations</vt:lpstr>
      <vt:lpstr>PowerPoint 演示文稿</vt:lpstr>
      <vt:lpstr>有重复的排列</vt:lpstr>
      <vt:lpstr>有重复的排列</vt:lpstr>
      <vt:lpstr>有重复的组合</vt:lpstr>
      <vt:lpstr>有重复的组合</vt:lpstr>
      <vt:lpstr>有重复的组合</vt:lpstr>
      <vt:lpstr>有重复的组合</vt:lpstr>
      <vt:lpstr>有重复的组合</vt:lpstr>
      <vt:lpstr>有重复的组合</vt:lpstr>
      <vt:lpstr>有重复的组合</vt:lpstr>
      <vt:lpstr>有重复的组合</vt:lpstr>
      <vt:lpstr>有重复的组合</vt:lpstr>
      <vt:lpstr>具有不可区别物体的集合的排列</vt:lpstr>
      <vt:lpstr>具有不可区别物体的集合的排列</vt:lpstr>
      <vt:lpstr>具有不可区别物体的集合的排列</vt:lpstr>
      <vt:lpstr>把物体放入盒子</vt:lpstr>
      <vt:lpstr>把物体放入盒子</vt:lpstr>
      <vt:lpstr>把物体放入盒子</vt:lpstr>
      <vt:lpstr>把物体放入盒子</vt:lpstr>
      <vt:lpstr>把物体放入盒子</vt:lpstr>
      <vt:lpstr>把物体放入盒子</vt:lpstr>
      <vt:lpstr>把物体放入盒子</vt:lpstr>
      <vt:lpstr>把物体放入盒子</vt:lpstr>
      <vt:lpstr>2.5 课后作业</vt:lpstr>
      <vt:lpstr>第2.6节 生成排列和组合 Section 2.6: Generating Permutations and Combinations</vt:lpstr>
      <vt:lpstr>PowerPoint 演示文稿</vt:lpstr>
      <vt:lpstr>生成排列</vt:lpstr>
      <vt:lpstr>生成排列</vt:lpstr>
      <vt:lpstr>生成排列</vt:lpstr>
      <vt:lpstr>生成排列</vt:lpstr>
      <vt:lpstr>生成组合</vt:lpstr>
      <vt:lpstr>生成组合</vt:lpstr>
      <vt:lpstr>生成组合</vt:lpstr>
      <vt:lpstr>本章总结</vt:lpstr>
      <vt:lpstr>本章总结</vt:lpstr>
      <vt:lpstr>本章总结</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Microsoft 帐户</cp:lastModifiedBy>
  <cp:revision>989</cp:revision>
  <cp:lastPrinted>2011-09-18T13:59:11Z</cp:lastPrinted>
  <dcterms:created xsi:type="dcterms:W3CDTF">2011-09-18T13:59:01Z</dcterms:created>
  <dcterms:modified xsi:type="dcterms:W3CDTF">2023-09-27T12:03:38Z</dcterms:modified>
</cp:coreProperties>
</file>